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5"/>
  </p:notesMasterIdLst>
  <p:sldIdLst>
    <p:sldId id="256" r:id="rId2"/>
    <p:sldId id="300" r:id="rId3"/>
    <p:sldId id="257" r:id="rId4"/>
    <p:sldId id="268" r:id="rId5"/>
    <p:sldId id="269" r:id="rId6"/>
    <p:sldId id="270" r:id="rId7"/>
    <p:sldId id="281" r:id="rId8"/>
    <p:sldId id="285" r:id="rId9"/>
    <p:sldId id="320" r:id="rId10"/>
    <p:sldId id="260" r:id="rId11"/>
    <p:sldId id="287" r:id="rId12"/>
    <p:sldId id="293" r:id="rId13"/>
    <p:sldId id="295" r:id="rId14"/>
    <p:sldId id="288" r:id="rId15"/>
    <p:sldId id="261" r:id="rId16"/>
    <p:sldId id="283" r:id="rId17"/>
    <p:sldId id="289" r:id="rId18"/>
    <p:sldId id="290" r:id="rId19"/>
    <p:sldId id="291" r:id="rId20"/>
    <p:sldId id="292" r:id="rId21"/>
    <p:sldId id="294" r:id="rId22"/>
    <p:sldId id="284" r:id="rId23"/>
    <p:sldId id="263" r:id="rId24"/>
    <p:sldId id="303" r:id="rId25"/>
    <p:sldId id="262" r:id="rId26"/>
    <p:sldId id="301" r:id="rId27"/>
    <p:sldId id="280" r:id="rId28"/>
    <p:sldId id="264" r:id="rId29"/>
    <p:sldId id="319" r:id="rId30"/>
    <p:sldId id="321" r:id="rId31"/>
    <p:sldId id="322" r:id="rId32"/>
    <p:sldId id="266" r:id="rId33"/>
    <p:sldId id="323" r:id="rId34"/>
    <p:sldId id="324" r:id="rId35"/>
    <p:sldId id="325" r:id="rId36"/>
    <p:sldId id="305" r:id="rId37"/>
    <p:sldId id="326" r:id="rId38"/>
    <p:sldId id="327" r:id="rId39"/>
    <p:sldId id="328" r:id="rId40"/>
    <p:sldId id="310" r:id="rId41"/>
    <p:sldId id="313" r:id="rId42"/>
    <p:sldId id="343" r:id="rId43"/>
    <p:sldId id="311" r:id="rId44"/>
    <p:sldId id="312" r:id="rId45"/>
    <p:sldId id="314" r:id="rId46"/>
    <p:sldId id="315" r:id="rId47"/>
    <p:sldId id="316" r:id="rId48"/>
    <p:sldId id="317" r:id="rId49"/>
    <p:sldId id="318" r:id="rId50"/>
    <p:sldId id="345" r:id="rId51"/>
    <p:sldId id="346" r:id="rId52"/>
    <p:sldId id="347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44" r:id="rId6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1"/>
    <a:srgbClr val="336600"/>
    <a:srgbClr val="990033"/>
    <a:srgbClr val="FF7979"/>
    <a:srgbClr val="66FF33"/>
    <a:srgbClr val="0000FF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0929"/>
  </p:normalViewPr>
  <p:slideViewPr>
    <p:cSldViewPr>
      <p:cViewPr>
        <p:scale>
          <a:sx n="100" d="100"/>
          <a:sy n="100" d="100"/>
        </p:scale>
        <p:origin x="-4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09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9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12" Type="http://schemas.openxmlformats.org/officeDocument/2006/relationships/image" Target="../media/image128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11" Type="http://schemas.openxmlformats.org/officeDocument/2006/relationships/image" Target="../media/image127.wmf"/><Relationship Id="rId5" Type="http://schemas.openxmlformats.org/officeDocument/2006/relationships/image" Target="../media/image12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41.wmf"/><Relationship Id="rId3" Type="http://schemas.openxmlformats.org/officeDocument/2006/relationships/image" Target="../media/image132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22.wmf"/><Relationship Id="rId11" Type="http://schemas.openxmlformats.org/officeDocument/2006/relationships/image" Target="../media/image139.wmf"/><Relationship Id="rId5" Type="http://schemas.openxmlformats.org/officeDocument/2006/relationships/image" Target="../media/image134.wmf"/><Relationship Id="rId10" Type="http://schemas.openxmlformats.org/officeDocument/2006/relationships/image" Target="../media/image138.wmf"/><Relationship Id="rId4" Type="http://schemas.openxmlformats.org/officeDocument/2006/relationships/image" Target="../media/image133.wmf"/><Relationship Id="rId9" Type="http://schemas.openxmlformats.org/officeDocument/2006/relationships/image" Target="../media/image13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3.wmf"/><Relationship Id="rId3" Type="http://schemas.openxmlformats.org/officeDocument/2006/relationships/image" Target="../media/image144.wmf"/><Relationship Id="rId7" Type="http://schemas.openxmlformats.org/officeDocument/2006/relationships/image" Target="../media/image147.wmf"/><Relationship Id="rId12" Type="http://schemas.openxmlformats.org/officeDocument/2006/relationships/image" Target="../media/image152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22.wmf"/><Relationship Id="rId11" Type="http://schemas.openxmlformats.org/officeDocument/2006/relationships/image" Target="../media/image151.wmf"/><Relationship Id="rId5" Type="http://schemas.openxmlformats.org/officeDocument/2006/relationships/image" Target="../media/image146.wmf"/><Relationship Id="rId10" Type="http://schemas.openxmlformats.org/officeDocument/2006/relationships/image" Target="../media/image150.wmf"/><Relationship Id="rId4" Type="http://schemas.openxmlformats.org/officeDocument/2006/relationships/image" Target="../media/image145.wmf"/><Relationship Id="rId9" Type="http://schemas.openxmlformats.org/officeDocument/2006/relationships/image" Target="../media/image14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11" Type="http://schemas.openxmlformats.org/officeDocument/2006/relationships/image" Target="../media/image163.wmf"/><Relationship Id="rId5" Type="http://schemas.openxmlformats.org/officeDocument/2006/relationships/image" Target="../media/image158.wmf"/><Relationship Id="rId10" Type="http://schemas.openxmlformats.org/officeDocument/2006/relationships/image" Target="../media/image162.wmf"/><Relationship Id="rId4" Type="http://schemas.openxmlformats.org/officeDocument/2006/relationships/image" Target="../media/image157.wmf"/><Relationship Id="rId9" Type="http://schemas.openxmlformats.org/officeDocument/2006/relationships/image" Target="../media/image16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5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12" Type="http://schemas.openxmlformats.org/officeDocument/2006/relationships/image" Target="../media/image174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11" Type="http://schemas.openxmlformats.org/officeDocument/2006/relationships/image" Target="../media/image173.wmf"/><Relationship Id="rId5" Type="http://schemas.openxmlformats.org/officeDocument/2006/relationships/image" Target="../media/image168.wmf"/><Relationship Id="rId10" Type="http://schemas.openxmlformats.org/officeDocument/2006/relationships/image" Target="../media/image172.wmf"/><Relationship Id="rId4" Type="http://schemas.openxmlformats.org/officeDocument/2006/relationships/image" Target="../media/image167.wmf"/><Relationship Id="rId9" Type="http://schemas.openxmlformats.org/officeDocument/2006/relationships/image" Target="../media/image14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86.wmf"/><Relationship Id="rId3" Type="http://schemas.openxmlformats.org/officeDocument/2006/relationships/image" Target="../media/image178.wmf"/><Relationship Id="rId7" Type="http://schemas.openxmlformats.org/officeDocument/2006/relationships/image" Target="../media/image181.wmf"/><Relationship Id="rId12" Type="http://schemas.openxmlformats.org/officeDocument/2006/relationships/image" Target="../media/image185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0.wmf"/><Relationship Id="rId11" Type="http://schemas.openxmlformats.org/officeDocument/2006/relationships/image" Target="../media/image184.wmf"/><Relationship Id="rId5" Type="http://schemas.openxmlformats.org/officeDocument/2006/relationships/image" Target="../media/image179.wmf"/><Relationship Id="rId10" Type="http://schemas.openxmlformats.org/officeDocument/2006/relationships/image" Target="../media/image183.wmf"/><Relationship Id="rId4" Type="http://schemas.openxmlformats.org/officeDocument/2006/relationships/image" Target="../media/image133.wmf"/><Relationship Id="rId9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89.wmf"/><Relationship Id="rId7" Type="http://schemas.openxmlformats.org/officeDocument/2006/relationships/image" Target="../media/image192.wmf"/><Relationship Id="rId12" Type="http://schemas.openxmlformats.org/officeDocument/2006/relationships/image" Target="../media/image196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1.wmf"/><Relationship Id="rId11" Type="http://schemas.openxmlformats.org/officeDocument/2006/relationships/image" Target="../media/image195.wmf"/><Relationship Id="rId5" Type="http://schemas.openxmlformats.org/officeDocument/2006/relationships/image" Target="../media/image190.wmf"/><Relationship Id="rId10" Type="http://schemas.openxmlformats.org/officeDocument/2006/relationships/image" Target="../media/image194.wmf"/><Relationship Id="rId4" Type="http://schemas.openxmlformats.org/officeDocument/2006/relationships/image" Target="../media/image120.wmf"/><Relationship Id="rId9" Type="http://schemas.openxmlformats.org/officeDocument/2006/relationships/image" Target="../media/image19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image" Target="../media/image199.wmf"/><Relationship Id="rId7" Type="http://schemas.openxmlformats.org/officeDocument/2006/relationships/image" Target="../media/image201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169.wmf"/><Relationship Id="rId5" Type="http://schemas.openxmlformats.org/officeDocument/2006/relationships/image" Target="../media/image200.wmf"/><Relationship Id="rId10" Type="http://schemas.openxmlformats.org/officeDocument/2006/relationships/image" Target="../media/image204.wmf"/><Relationship Id="rId4" Type="http://schemas.openxmlformats.org/officeDocument/2006/relationships/image" Target="../media/image157.wmf"/><Relationship Id="rId9" Type="http://schemas.openxmlformats.org/officeDocument/2006/relationships/image" Target="../media/image20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image" Target="../media/image207.wmf"/><Relationship Id="rId7" Type="http://schemas.openxmlformats.org/officeDocument/2006/relationships/image" Target="../media/image211.wmf"/><Relationship Id="rId12" Type="http://schemas.openxmlformats.org/officeDocument/2006/relationships/image" Target="../media/image192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6" Type="http://schemas.openxmlformats.org/officeDocument/2006/relationships/image" Target="../media/image210.wmf"/><Relationship Id="rId11" Type="http://schemas.openxmlformats.org/officeDocument/2006/relationships/image" Target="../media/image188.wmf"/><Relationship Id="rId5" Type="http://schemas.openxmlformats.org/officeDocument/2006/relationships/image" Target="../media/image209.wmf"/><Relationship Id="rId10" Type="http://schemas.openxmlformats.org/officeDocument/2006/relationships/image" Target="../media/image214.wmf"/><Relationship Id="rId4" Type="http://schemas.openxmlformats.org/officeDocument/2006/relationships/image" Target="../media/image208.wmf"/><Relationship Id="rId9" Type="http://schemas.openxmlformats.org/officeDocument/2006/relationships/image" Target="../media/image21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11" Type="http://schemas.openxmlformats.org/officeDocument/2006/relationships/image" Target="../media/image223.wmf"/><Relationship Id="rId5" Type="http://schemas.openxmlformats.org/officeDocument/2006/relationships/image" Target="../media/image219.wmf"/><Relationship Id="rId10" Type="http://schemas.openxmlformats.org/officeDocument/2006/relationships/image" Target="../media/image222.wmf"/><Relationship Id="rId4" Type="http://schemas.openxmlformats.org/officeDocument/2006/relationships/image" Target="../media/image218.wmf"/><Relationship Id="rId9" Type="http://schemas.openxmlformats.org/officeDocument/2006/relationships/image" Target="../media/image18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image" Target="../media/image226.wmf"/><Relationship Id="rId7" Type="http://schemas.openxmlformats.org/officeDocument/2006/relationships/image" Target="../media/image230.wmf"/><Relationship Id="rId12" Type="http://schemas.openxmlformats.org/officeDocument/2006/relationships/image" Target="../media/image171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6" Type="http://schemas.openxmlformats.org/officeDocument/2006/relationships/image" Target="../media/image229.wmf"/><Relationship Id="rId11" Type="http://schemas.openxmlformats.org/officeDocument/2006/relationships/image" Target="../media/image234.wmf"/><Relationship Id="rId5" Type="http://schemas.openxmlformats.org/officeDocument/2006/relationships/image" Target="../media/image228.wmf"/><Relationship Id="rId10" Type="http://schemas.openxmlformats.org/officeDocument/2006/relationships/image" Target="../media/image233.wmf"/><Relationship Id="rId4" Type="http://schemas.openxmlformats.org/officeDocument/2006/relationships/image" Target="../media/image227.wmf"/><Relationship Id="rId9" Type="http://schemas.openxmlformats.org/officeDocument/2006/relationships/image" Target="../media/image2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7.wmf"/><Relationship Id="rId11" Type="http://schemas.openxmlformats.org/officeDocument/2006/relationships/image" Target="../media/image17.wmf"/><Relationship Id="rId5" Type="http://schemas.openxmlformats.org/officeDocument/2006/relationships/image" Target="../media/image12.wmf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image" Target="../media/image236.wmf"/><Relationship Id="rId7" Type="http://schemas.openxmlformats.org/officeDocument/2006/relationships/image" Target="../media/image240.wmf"/><Relationship Id="rId2" Type="http://schemas.openxmlformats.org/officeDocument/2006/relationships/image" Target="../media/image198.wmf"/><Relationship Id="rId1" Type="http://schemas.openxmlformats.org/officeDocument/2006/relationships/image" Target="../media/image235.wmf"/><Relationship Id="rId6" Type="http://schemas.openxmlformats.org/officeDocument/2006/relationships/image" Target="../media/image239.wmf"/><Relationship Id="rId5" Type="http://schemas.openxmlformats.org/officeDocument/2006/relationships/image" Target="../media/image238.wmf"/><Relationship Id="rId10" Type="http://schemas.openxmlformats.org/officeDocument/2006/relationships/image" Target="../media/image243.wmf"/><Relationship Id="rId4" Type="http://schemas.openxmlformats.org/officeDocument/2006/relationships/image" Target="../media/image237.wmf"/><Relationship Id="rId9" Type="http://schemas.openxmlformats.org/officeDocument/2006/relationships/image" Target="../media/image24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image" Target="../media/image245.wmf"/><Relationship Id="rId7" Type="http://schemas.openxmlformats.org/officeDocument/2006/relationships/image" Target="../media/image240.wmf"/><Relationship Id="rId2" Type="http://schemas.openxmlformats.org/officeDocument/2006/relationships/image" Target="../media/image198.wmf"/><Relationship Id="rId1" Type="http://schemas.openxmlformats.org/officeDocument/2006/relationships/image" Target="../media/image244.wmf"/><Relationship Id="rId6" Type="http://schemas.openxmlformats.org/officeDocument/2006/relationships/image" Target="../media/image239.wmf"/><Relationship Id="rId5" Type="http://schemas.openxmlformats.org/officeDocument/2006/relationships/image" Target="../media/image246.wmf"/><Relationship Id="rId10" Type="http://schemas.openxmlformats.org/officeDocument/2006/relationships/image" Target="../media/image249.wmf"/><Relationship Id="rId4" Type="http://schemas.openxmlformats.org/officeDocument/2006/relationships/image" Target="../media/image237.wmf"/><Relationship Id="rId9" Type="http://schemas.openxmlformats.org/officeDocument/2006/relationships/image" Target="../media/image248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image" Target="../media/image252.wmf"/><Relationship Id="rId7" Type="http://schemas.openxmlformats.org/officeDocument/2006/relationships/image" Target="../media/image256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55.wmf"/><Relationship Id="rId11" Type="http://schemas.openxmlformats.org/officeDocument/2006/relationships/image" Target="../media/image260.wmf"/><Relationship Id="rId5" Type="http://schemas.openxmlformats.org/officeDocument/2006/relationships/image" Target="../media/image254.wmf"/><Relationship Id="rId10" Type="http://schemas.openxmlformats.org/officeDocument/2006/relationships/image" Target="../media/image259.wmf"/><Relationship Id="rId4" Type="http://schemas.openxmlformats.org/officeDocument/2006/relationships/image" Target="../media/image253.wmf"/><Relationship Id="rId9" Type="http://schemas.openxmlformats.org/officeDocument/2006/relationships/image" Target="../media/image25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image" Target="../media/image263.wmf"/><Relationship Id="rId7" Type="http://schemas.openxmlformats.org/officeDocument/2006/relationships/image" Target="../media/image267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66.wmf"/><Relationship Id="rId11" Type="http://schemas.openxmlformats.org/officeDocument/2006/relationships/image" Target="../media/image271.wmf"/><Relationship Id="rId5" Type="http://schemas.openxmlformats.org/officeDocument/2006/relationships/image" Target="../media/image265.wmf"/><Relationship Id="rId10" Type="http://schemas.openxmlformats.org/officeDocument/2006/relationships/image" Target="../media/image270.wmf"/><Relationship Id="rId4" Type="http://schemas.openxmlformats.org/officeDocument/2006/relationships/image" Target="../media/image264.wmf"/><Relationship Id="rId9" Type="http://schemas.openxmlformats.org/officeDocument/2006/relationships/image" Target="../media/image26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3" Type="http://schemas.openxmlformats.org/officeDocument/2006/relationships/image" Target="../media/image274.wmf"/><Relationship Id="rId7" Type="http://schemas.openxmlformats.org/officeDocument/2006/relationships/image" Target="../media/image277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Relationship Id="rId6" Type="http://schemas.openxmlformats.org/officeDocument/2006/relationships/image" Target="../media/image276.wmf"/><Relationship Id="rId5" Type="http://schemas.openxmlformats.org/officeDocument/2006/relationships/image" Target="../media/image275.wmf"/><Relationship Id="rId10" Type="http://schemas.openxmlformats.org/officeDocument/2006/relationships/image" Target="../media/image280.wmf"/><Relationship Id="rId4" Type="http://schemas.openxmlformats.org/officeDocument/2006/relationships/image" Target="../media/image264.wmf"/><Relationship Id="rId9" Type="http://schemas.openxmlformats.org/officeDocument/2006/relationships/image" Target="../media/image279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4" Type="http://schemas.openxmlformats.org/officeDocument/2006/relationships/image" Target="../media/image29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4" Type="http://schemas.openxmlformats.org/officeDocument/2006/relationships/image" Target="../media/image30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Relationship Id="rId5" Type="http://schemas.openxmlformats.org/officeDocument/2006/relationships/image" Target="../media/image308.wmf"/><Relationship Id="rId4" Type="http://schemas.openxmlformats.org/officeDocument/2006/relationships/image" Target="../media/image30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image" Target="../media/image311.wmf"/><Relationship Id="rId7" Type="http://schemas.openxmlformats.org/officeDocument/2006/relationships/image" Target="../media/image315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6" Type="http://schemas.openxmlformats.org/officeDocument/2006/relationships/image" Target="../media/image314.wmf"/><Relationship Id="rId5" Type="http://schemas.openxmlformats.org/officeDocument/2006/relationships/image" Target="../media/image313.wmf"/><Relationship Id="rId4" Type="http://schemas.openxmlformats.org/officeDocument/2006/relationships/image" Target="../media/image31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4" Type="http://schemas.openxmlformats.org/officeDocument/2006/relationships/image" Target="../media/image319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wmf"/><Relationship Id="rId3" Type="http://schemas.openxmlformats.org/officeDocument/2006/relationships/image" Target="../media/image321.wmf"/><Relationship Id="rId7" Type="http://schemas.openxmlformats.org/officeDocument/2006/relationships/image" Target="../media/image325.wmf"/><Relationship Id="rId2" Type="http://schemas.openxmlformats.org/officeDocument/2006/relationships/image" Target="../media/image320.wmf"/><Relationship Id="rId1" Type="http://schemas.openxmlformats.org/officeDocument/2006/relationships/image" Target="../media/image304.wmf"/><Relationship Id="rId6" Type="http://schemas.openxmlformats.org/officeDocument/2006/relationships/image" Target="../media/image324.wmf"/><Relationship Id="rId5" Type="http://schemas.openxmlformats.org/officeDocument/2006/relationships/image" Target="../media/image323.wmf"/><Relationship Id="rId10" Type="http://schemas.openxmlformats.org/officeDocument/2006/relationships/image" Target="../media/image328.wmf"/><Relationship Id="rId4" Type="http://schemas.openxmlformats.org/officeDocument/2006/relationships/image" Target="../media/image322.wmf"/><Relationship Id="rId9" Type="http://schemas.openxmlformats.org/officeDocument/2006/relationships/image" Target="../media/image327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3" Type="http://schemas.openxmlformats.org/officeDocument/2006/relationships/image" Target="../media/image321.wmf"/><Relationship Id="rId7" Type="http://schemas.openxmlformats.org/officeDocument/2006/relationships/image" Target="../media/image332.wmf"/><Relationship Id="rId2" Type="http://schemas.openxmlformats.org/officeDocument/2006/relationships/image" Target="../media/image320.wmf"/><Relationship Id="rId1" Type="http://schemas.openxmlformats.org/officeDocument/2006/relationships/image" Target="../media/image304.wmf"/><Relationship Id="rId6" Type="http://schemas.openxmlformats.org/officeDocument/2006/relationships/image" Target="../media/image331.wmf"/><Relationship Id="rId5" Type="http://schemas.openxmlformats.org/officeDocument/2006/relationships/image" Target="../media/image330.wmf"/><Relationship Id="rId10" Type="http://schemas.openxmlformats.org/officeDocument/2006/relationships/image" Target="../media/image328.wmf"/><Relationship Id="rId4" Type="http://schemas.openxmlformats.org/officeDocument/2006/relationships/image" Target="../media/image329.wmf"/><Relationship Id="rId9" Type="http://schemas.openxmlformats.org/officeDocument/2006/relationships/image" Target="../media/image3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7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8.wmf"/><Relationship Id="rId7" Type="http://schemas.openxmlformats.org/officeDocument/2006/relationships/image" Target="../media/image33.wmf"/><Relationship Id="rId12" Type="http://schemas.openxmlformats.org/officeDocument/2006/relationships/image" Target="../media/image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7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81CC88-941C-4A5F-9D52-1F431ED09A3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E6F2B7B-3831-4F64-A524-20F6ADDCDB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96292-0A33-4B39-B8D2-6139CA5DCB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AD0DB-9F20-4CB7-9E7E-E3EB3A7C4B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92B480-20FE-428C-8130-64F343CB1AC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159090-80A0-4C68-B032-06A8CBC557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E1295-79CF-4B29-A717-719A01F160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45F8F-D164-4D09-BFDD-0D8155A2A2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D6046-F038-4233-B681-BC1DA55634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F8FEE-5D75-4F05-9A68-6E86B3E3B6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BA11-C656-4907-ACF5-73A873830D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0A2E4-9A0B-4CC9-81BC-C19A2EFC54D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60BD1-016F-44CD-A86D-3F4D8FDA45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2ADCF-8E0A-4145-8B6C-2FB992B2879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3075" name="Line 1027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76" name="Picture 1028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1029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99A3D276-459A-49BD-9BB5-5D0CD0FC7DD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5.bin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2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6.bin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5.bin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34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Relationship Id="rId14" Type="http://schemas.openxmlformats.org/officeDocument/2006/relationships/oleObject" Target="../embeddings/oleObject1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9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Relationship Id="rId14" Type="http://schemas.openxmlformats.org/officeDocument/2006/relationships/oleObject" Target="../embeddings/oleObject14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60.bin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oleObject15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13" Type="http://schemas.openxmlformats.org/officeDocument/2006/relationships/oleObject" Target="../embeddings/oleObject171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3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2.bin"/><Relationship Id="rId9" Type="http://schemas.openxmlformats.org/officeDocument/2006/relationships/oleObject" Target="../embeddings/oleObject16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oleObject" Target="../embeddings/oleObject182.bin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6.bin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5.bin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4.bin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3.bin"/><Relationship Id="rId9" Type="http://schemas.openxmlformats.org/officeDocument/2006/relationships/oleObject" Target="../embeddings/oleObject178.bin"/><Relationship Id="rId14" Type="http://schemas.openxmlformats.org/officeDocument/2006/relationships/oleObject" Target="../embeddings/oleObject18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oleObject" Target="../embeddings/oleObject195.bin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9.bin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8.bin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7.bin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6.bin"/><Relationship Id="rId9" Type="http://schemas.openxmlformats.org/officeDocument/2006/relationships/oleObject" Target="../embeddings/oleObject191.bin"/><Relationship Id="rId14" Type="http://schemas.openxmlformats.org/officeDocument/2006/relationships/oleObject" Target="../embeddings/oleObject19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oleObject" Target="../embeddings/oleObject208.bin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1.bin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0.bin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199.bin"/><Relationship Id="rId9" Type="http://schemas.openxmlformats.org/officeDocument/2006/relationships/oleObject" Target="../embeddings/oleObject204.bin"/><Relationship Id="rId14" Type="http://schemas.openxmlformats.org/officeDocument/2006/relationships/oleObject" Target="../embeddings/oleObject20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4.bin"/><Relationship Id="rId12" Type="http://schemas.openxmlformats.org/officeDocument/2006/relationships/oleObject" Target="../embeddings/oleObject2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13.bin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2.bin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1.bin"/><Relationship Id="rId9" Type="http://schemas.openxmlformats.org/officeDocument/2006/relationships/oleObject" Target="../embeddings/oleObject21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13" Type="http://schemas.openxmlformats.org/officeDocument/2006/relationships/oleObject" Target="../embeddings/oleObject230.bin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4.bin"/><Relationship Id="rId12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23.bin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2.bin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1.bin"/><Relationship Id="rId9" Type="http://schemas.openxmlformats.org/officeDocument/2006/relationships/oleObject" Target="../embeddings/oleObject226.bin"/><Relationship Id="rId14" Type="http://schemas.openxmlformats.org/officeDocument/2006/relationships/oleObject" Target="../embeddings/oleObject23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2.bin"/><Relationship Id="rId3" Type="http://schemas.openxmlformats.org/officeDocument/2006/relationships/oleObject" Target="../embeddings/oleObject232.bin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35.bin"/><Relationship Id="rId11" Type="http://schemas.openxmlformats.org/officeDocument/2006/relationships/oleObject" Target="../embeddings/oleObject240.bin"/><Relationship Id="rId5" Type="http://schemas.openxmlformats.org/officeDocument/2006/relationships/oleObject" Target="../embeddings/oleObject234.bin"/><Relationship Id="rId10" Type="http://schemas.openxmlformats.org/officeDocument/2006/relationships/oleObject" Target="../embeddings/oleObject239.bin"/><Relationship Id="rId4" Type="http://schemas.openxmlformats.org/officeDocument/2006/relationships/oleObject" Target="../embeddings/oleObject233.bin"/><Relationship Id="rId9" Type="http://schemas.openxmlformats.org/officeDocument/2006/relationships/oleObject" Target="../embeddings/oleObject23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13" Type="http://schemas.openxmlformats.org/officeDocument/2006/relationships/oleObject" Target="../embeddings/oleObject253.bin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7.bin"/><Relationship Id="rId12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6.bin"/><Relationship Id="rId11" Type="http://schemas.openxmlformats.org/officeDocument/2006/relationships/oleObject" Target="../embeddings/oleObject251.bin"/><Relationship Id="rId5" Type="http://schemas.openxmlformats.org/officeDocument/2006/relationships/oleObject" Target="../embeddings/oleObject245.bin"/><Relationship Id="rId10" Type="http://schemas.openxmlformats.org/officeDocument/2006/relationships/oleObject" Target="../embeddings/oleObject250.bin"/><Relationship Id="rId4" Type="http://schemas.openxmlformats.org/officeDocument/2006/relationships/oleObject" Target="../embeddings/oleObject244.bin"/><Relationship Id="rId9" Type="http://schemas.openxmlformats.org/officeDocument/2006/relationships/oleObject" Target="../embeddings/oleObject249.bin"/><Relationship Id="rId14" Type="http://schemas.openxmlformats.org/officeDocument/2006/relationships/oleObject" Target="../embeddings/oleObject25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1.xml"/><Relationship Id="rId7" Type="http://schemas.openxmlformats.org/officeDocument/2006/relationships/slide" Target="slide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36.xml"/><Relationship Id="rId9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9.bin"/><Relationship Id="rId12" Type="http://schemas.openxmlformats.org/officeDocument/2006/relationships/oleObject" Target="../embeddings/oleObject2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58.bin"/><Relationship Id="rId11" Type="http://schemas.openxmlformats.org/officeDocument/2006/relationships/oleObject" Target="../embeddings/oleObject263.bin"/><Relationship Id="rId5" Type="http://schemas.openxmlformats.org/officeDocument/2006/relationships/oleObject" Target="../embeddings/oleObject257.bin"/><Relationship Id="rId10" Type="http://schemas.openxmlformats.org/officeDocument/2006/relationships/oleObject" Target="../embeddings/oleObject262.bin"/><Relationship Id="rId4" Type="http://schemas.openxmlformats.org/officeDocument/2006/relationships/oleObject" Target="../embeddings/oleObject256.bin"/><Relationship Id="rId9" Type="http://schemas.openxmlformats.org/officeDocument/2006/relationships/oleObject" Target="../embeddings/oleObject26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3" Type="http://schemas.openxmlformats.org/officeDocument/2006/relationships/oleObject" Target="../embeddings/oleObject265.bin"/><Relationship Id="rId7" Type="http://schemas.openxmlformats.org/officeDocument/2006/relationships/oleObject" Target="../embeddings/oleObject269.bin"/><Relationship Id="rId12" Type="http://schemas.openxmlformats.org/officeDocument/2006/relationships/oleObject" Target="../embeddings/oleObject2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68.bin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67.bin"/><Relationship Id="rId10" Type="http://schemas.openxmlformats.org/officeDocument/2006/relationships/oleObject" Target="../embeddings/oleObject272.bin"/><Relationship Id="rId4" Type="http://schemas.openxmlformats.org/officeDocument/2006/relationships/oleObject" Target="../embeddings/oleObject266.bin"/><Relationship Id="rId9" Type="http://schemas.openxmlformats.org/officeDocument/2006/relationships/oleObject" Target="../embeddings/oleObject27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oleObject" Target="../embeddings/oleObject285.bin"/><Relationship Id="rId3" Type="http://schemas.openxmlformats.org/officeDocument/2006/relationships/oleObject" Target="../embeddings/oleObject275.bin"/><Relationship Id="rId7" Type="http://schemas.openxmlformats.org/officeDocument/2006/relationships/oleObject" Target="../embeddings/oleObject279.bin"/><Relationship Id="rId12" Type="http://schemas.openxmlformats.org/officeDocument/2006/relationships/oleObject" Target="../embeddings/oleObject2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78.bin"/><Relationship Id="rId11" Type="http://schemas.openxmlformats.org/officeDocument/2006/relationships/oleObject" Target="../embeddings/oleObject283.bin"/><Relationship Id="rId5" Type="http://schemas.openxmlformats.org/officeDocument/2006/relationships/oleObject" Target="../embeddings/oleObject277.bin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6.bin"/><Relationship Id="rId9" Type="http://schemas.openxmlformats.org/officeDocument/2006/relationships/oleObject" Target="../embeddings/oleObject28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13" Type="http://schemas.openxmlformats.org/officeDocument/2006/relationships/oleObject" Target="../embeddings/oleObject296.bin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90.bin"/><Relationship Id="rId12" Type="http://schemas.openxmlformats.org/officeDocument/2006/relationships/oleObject" Target="../embeddings/oleObject2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89.bin"/><Relationship Id="rId11" Type="http://schemas.openxmlformats.org/officeDocument/2006/relationships/oleObject" Target="../embeddings/oleObject294.bin"/><Relationship Id="rId5" Type="http://schemas.openxmlformats.org/officeDocument/2006/relationships/oleObject" Target="../embeddings/oleObject288.bin"/><Relationship Id="rId10" Type="http://schemas.openxmlformats.org/officeDocument/2006/relationships/oleObject" Target="../embeddings/oleObject293.bin"/><Relationship Id="rId4" Type="http://schemas.openxmlformats.org/officeDocument/2006/relationships/oleObject" Target="../embeddings/oleObject287.bin"/><Relationship Id="rId9" Type="http://schemas.openxmlformats.org/officeDocument/2006/relationships/oleObject" Target="../embeddings/oleObject29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301.bin"/><Relationship Id="rId12" Type="http://schemas.openxmlformats.org/officeDocument/2006/relationships/oleObject" Target="../embeddings/oleObject3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00.bin"/><Relationship Id="rId11" Type="http://schemas.openxmlformats.org/officeDocument/2006/relationships/oleObject" Target="../embeddings/oleObject305.bin"/><Relationship Id="rId5" Type="http://schemas.openxmlformats.org/officeDocument/2006/relationships/oleObject" Target="../embeddings/oleObject299.bin"/><Relationship Id="rId10" Type="http://schemas.openxmlformats.org/officeDocument/2006/relationships/oleObject" Target="../embeddings/oleObject304.bin"/><Relationship Id="rId4" Type="http://schemas.openxmlformats.org/officeDocument/2006/relationships/oleObject" Target="../embeddings/oleObject298.bin"/><Relationship Id="rId9" Type="http://schemas.openxmlformats.org/officeDocument/2006/relationships/oleObject" Target="../embeddings/oleObject30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2.bin"/><Relationship Id="rId3" Type="http://schemas.openxmlformats.org/officeDocument/2006/relationships/oleObject" Target="../embeddings/oleObject307.bin"/><Relationship Id="rId7" Type="http://schemas.openxmlformats.org/officeDocument/2006/relationships/oleObject" Target="../embeddings/oleObject3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10.bin"/><Relationship Id="rId5" Type="http://schemas.openxmlformats.org/officeDocument/2006/relationships/oleObject" Target="../embeddings/oleObject309.bin"/><Relationship Id="rId10" Type="http://schemas.openxmlformats.org/officeDocument/2006/relationships/oleObject" Target="../embeddings/oleObject314.bin"/><Relationship Id="rId4" Type="http://schemas.openxmlformats.org/officeDocument/2006/relationships/oleObject" Target="../embeddings/oleObject308.bin"/><Relationship Id="rId9" Type="http://schemas.openxmlformats.org/officeDocument/2006/relationships/oleObject" Target="../embeddings/oleObject3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slide" Target="slide3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3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17.bin"/><Relationship Id="rId5" Type="http://schemas.openxmlformats.org/officeDocument/2006/relationships/oleObject" Target="../embeddings/oleObject316.bin"/><Relationship Id="rId10" Type="http://schemas.openxmlformats.org/officeDocument/2006/relationships/oleObject" Target="../embeddings/oleObject321.bin"/><Relationship Id="rId4" Type="http://schemas.openxmlformats.org/officeDocument/2006/relationships/oleObject" Target="../embeddings/oleObject315.bin"/><Relationship Id="rId9" Type="http://schemas.openxmlformats.org/officeDocument/2006/relationships/oleObject" Target="../embeddings/oleObject32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3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24.bin"/><Relationship Id="rId5" Type="http://schemas.openxmlformats.org/officeDocument/2006/relationships/oleObject" Target="../embeddings/oleObject323.bin"/><Relationship Id="rId4" Type="http://schemas.openxmlformats.org/officeDocument/2006/relationships/oleObject" Target="../embeddings/oleObject32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3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28.bin"/><Relationship Id="rId5" Type="http://schemas.openxmlformats.org/officeDocument/2006/relationships/oleObject" Target="../embeddings/oleObject327.bin"/><Relationship Id="rId4" Type="http://schemas.openxmlformats.org/officeDocument/2006/relationships/oleObject" Target="../embeddings/oleObject32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32.bin"/><Relationship Id="rId5" Type="http://schemas.openxmlformats.org/officeDocument/2006/relationships/oleObject" Target="../embeddings/oleObject331.bin"/><Relationship Id="rId4" Type="http://schemas.openxmlformats.org/officeDocument/2006/relationships/oleObject" Target="../embeddings/oleObject33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0.bin"/><Relationship Id="rId3" Type="http://schemas.openxmlformats.org/officeDocument/2006/relationships/oleObject" Target="../embeddings/oleObject335.bin"/><Relationship Id="rId7" Type="http://schemas.openxmlformats.org/officeDocument/2006/relationships/oleObject" Target="../embeddings/oleObject3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38.bin"/><Relationship Id="rId5" Type="http://schemas.openxmlformats.org/officeDocument/2006/relationships/oleObject" Target="../embeddings/oleObject337.bin"/><Relationship Id="rId10" Type="http://schemas.openxmlformats.org/officeDocument/2006/relationships/oleObject" Target="../embeddings/oleObject342.bin"/><Relationship Id="rId4" Type="http://schemas.openxmlformats.org/officeDocument/2006/relationships/oleObject" Target="../embeddings/oleObject336.bin"/><Relationship Id="rId9" Type="http://schemas.openxmlformats.org/officeDocument/2006/relationships/oleObject" Target="../embeddings/oleObject34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46.bin"/><Relationship Id="rId5" Type="http://schemas.openxmlformats.org/officeDocument/2006/relationships/oleObject" Target="../embeddings/oleObject345.bin"/><Relationship Id="rId4" Type="http://schemas.openxmlformats.org/officeDocument/2006/relationships/oleObject" Target="../embeddings/oleObject34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2.bin"/><Relationship Id="rId3" Type="http://schemas.openxmlformats.org/officeDocument/2006/relationships/oleObject" Target="../embeddings/oleObject347.bin"/><Relationship Id="rId7" Type="http://schemas.openxmlformats.org/officeDocument/2006/relationships/oleObject" Target="../embeddings/oleObject351.bin"/><Relationship Id="rId12" Type="http://schemas.openxmlformats.org/officeDocument/2006/relationships/oleObject" Target="../embeddings/oleObject3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50.bin"/><Relationship Id="rId11" Type="http://schemas.openxmlformats.org/officeDocument/2006/relationships/oleObject" Target="../embeddings/oleObject355.bin"/><Relationship Id="rId5" Type="http://schemas.openxmlformats.org/officeDocument/2006/relationships/oleObject" Target="../embeddings/oleObject349.bin"/><Relationship Id="rId10" Type="http://schemas.openxmlformats.org/officeDocument/2006/relationships/oleObject" Target="../embeddings/oleObject354.bin"/><Relationship Id="rId4" Type="http://schemas.openxmlformats.org/officeDocument/2006/relationships/oleObject" Target="../embeddings/oleObject348.bin"/><Relationship Id="rId9" Type="http://schemas.openxmlformats.org/officeDocument/2006/relationships/oleObject" Target="../embeddings/oleObject35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2.bin"/><Relationship Id="rId3" Type="http://schemas.openxmlformats.org/officeDocument/2006/relationships/oleObject" Target="../embeddings/oleObject357.bin"/><Relationship Id="rId7" Type="http://schemas.openxmlformats.org/officeDocument/2006/relationships/oleObject" Target="../embeddings/oleObject361.bin"/><Relationship Id="rId12" Type="http://schemas.openxmlformats.org/officeDocument/2006/relationships/oleObject" Target="../embeddings/oleObject3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60.bin"/><Relationship Id="rId11" Type="http://schemas.openxmlformats.org/officeDocument/2006/relationships/oleObject" Target="../embeddings/oleObject365.bin"/><Relationship Id="rId5" Type="http://schemas.openxmlformats.org/officeDocument/2006/relationships/oleObject" Target="../embeddings/oleObject359.bin"/><Relationship Id="rId10" Type="http://schemas.openxmlformats.org/officeDocument/2006/relationships/oleObject" Target="../embeddings/oleObject364.bin"/><Relationship Id="rId4" Type="http://schemas.openxmlformats.org/officeDocument/2006/relationships/oleObject" Target="../embeddings/oleObject358.bin"/><Relationship Id="rId9" Type="http://schemas.openxmlformats.org/officeDocument/2006/relationships/oleObject" Target="../embeddings/oleObject363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94112"/>
            <a:ext cx="7721600" cy="1143000"/>
          </a:xfrm>
          <a:ln/>
        </p:spPr>
        <p:txBody>
          <a:bodyPr/>
          <a:lstStyle/>
          <a:p>
            <a:r>
              <a:rPr lang="es-ES_tradnl" sz="8000" baseline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TRIGONOMETRÍA</a:t>
            </a:r>
            <a:br>
              <a:rPr lang="es-ES_tradnl" sz="8000" baseline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sz="8000" baseline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(Primera parte)</a:t>
            </a:r>
            <a:endParaRPr lang="es-ES" sz="8000" baseline="40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3 Imagen" descr="logo nuevo 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6" y="725064"/>
            <a:ext cx="8676456" cy="209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A956-FAE0-4F23-B564-D006710FC61F}" type="slidenum">
              <a:rPr lang="es-ES"/>
              <a:pPr/>
              <a:t>10</a:t>
            </a:fld>
            <a:endParaRPr lang="es-E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_tradnl" sz="4000">
                <a:solidFill>
                  <a:srgbClr val="008000"/>
                </a:solidFill>
                <a:latin typeface="Arial" charset="0"/>
              </a:rPr>
              <a:t>RAZONES TRIGONOMÉTRICAS (R.T.)</a:t>
            </a:r>
            <a:endParaRPr lang="es-ES" sz="4000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156672" name="Object 0"/>
          <p:cNvGraphicFramePr>
            <a:graphicFrameLocks noChangeAspect="1"/>
          </p:cNvGraphicFramePr>
          <p:nvPr>
            <p:ph sz="quarter" idx="1"/>
          </p:nvPr>
        </p:nvGraphicFramePr>
        <p:xfrm>
          <a:off x="1476375" y="4292600"/>
          <a:ext cx="2232025" cy="490538"/>
        </p:xfrm>
        <a:graphic>
          <a:graphicData uri="http://schemas.openxmlformats.org/presentationml/2006/ole">
            <p:oleObj spid="_x0000_s156672" name="Ecuación" r:id="rId3" imgW="1790640" imgH="393480" progId="">
              <p:embed/>
            </p:oleObj>
          </a:graphicData>
        </a:graphic>
      </p:graphicFrame>
      <p:graphicFrame>
        <p:nvGraphicFramePr>
          <p:cNvPr id="156673" name="Object 1"/>
          <p:cNvGraphicFramePr>
            <a:graphicFrameLocks noChangeAspect="1"/>
          </p:cNvGraphicFramePr>
          <p:nvPr>
            <p:ph sz="quarter" idx="2"/>
          </p:nvPr>
        </p:nvGraphicFramePr>
        <p:xfrm>
          <a:off x="4967288" y="5589588"/>
          <a:ext cx="2233612" cy="474662"/>
        </p:xfrm>
        <a:graphic>
          <a:graphicData uri="http://schemas.openxmlformats.org/presentationml/2006/ole">
            <p:oleObj spid="_x0000_s156673" name="Ecuación" r:id="rId4" imgW="1854000" imgH="393480" progId="">
              <p:embed/>
            </p:oleObj>
          </a:graphicData>
        </a:graphic>
      </p:graphicFrame>
      <p:graphicFrame>
        <p:nvGraphicFramePr>
          <p:cNvPr id="15667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932363" y="4302125"/>
          <a:ext cx="2411412" cy="482600"/>
        </p:xfrm>
        <a:graphic>
          <a:graphicData uri="http://schemas.openxmlformats.org/presentationml/2006/ole">
            <p:oleObj spid="_x0000_s156674" name="Ecuación" r:id="rId5" imgW="1968480" imgH="393480" progId="">
              <p:embed/>
            </p:oleObj>
          </a:graphicData>
        </a:graphic>
      </p:graphicFrame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1476375" y="4868863"/>
          <a:ext cx="2255838" cy="514350"/>
        </p:xfrm>
        <a:graphic>
          <a:graphicData uri="http://schemas.openxmlformats.org/presentationml/2006/ole">
            <p:oleObj spid="_x0000_s156675" name="Ecuación" r:id="rId6" imgW="1726920" imgH="393480" progId="">
              <p:embed/>
            </p:oleObj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1403350" y="5481638"/>
          <a:ext cx="2292350" cy="539750"/>
        </p:xfrm>
        <a:graphic>
          <a:graphicData uri="http://schemas.openxmlformats.org/presentationml/2006/ole">
            <p:oleObj spid="_x0000_s156676" name="Ecuación" r:id="rId7" imgW="1676160" imgH="393480" progId="">
              <p:embed/>
            </p:oleObj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4967288" y="4941888"/>
          <a:ext cx="2197100" cy="496887"/>
        </p:xfrm>
        <a:graphic>
          <a:graphicData uri="http://schemas.openxmlformats.org/presentationml/2006/ole">
            <p:oleObj spid="_x0000_s156677" name="Ecuación" r:id="rId8" imgW="1739880" imgH="393480" progId="">
              <p:embed/>
            </p:oleObj>
          </a:graphicData>
        </a:graphic>
      </p:graphicFrame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2987675" y="1808163"/>
            <a:ext cx="3889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latin typeface="Arial" charset="0"/>
              </a:rPr>
              <a:t>Los tri</a:t>
            </a:r>
            <a:r>
              <a:rPr lang="es-ES_tradnl" sz="1600">
                <a:latin typeface="Arial" charset="0"/>
              </a:rPr>
              <a:t>á</a:t>
            </a:r>
            <a:r>
              <a:rPr lang="es-ES" sz="1600">
                <a:latin typeface="Arial" charset="0"/>
              </a:rPr>
              <a:t>ngulos ABC, A</a:t>
            </a:r>
            <a:r>
              <a:rPr lang="es-ES_tradnl" sz="1600">
                <a:latin typeface="Arial" charset="0"/>
              </a:rPr>
              <a:t>’B’C y A”B”C son</a:t>
            </a:r>
            <a:endParaRPr lang="es-ES" sz="1600">
              <a:latin typeface="Arial" charset="0"/>
            </a:endParaRPr>
          </a:p>
        </p:txBody>
      </p: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1116013" y="1773238"/>
            <a:ext cx="5040312" cy="2328862"/>
            <a:chOff x="703" y="1117"/>
            <a:chExt cx="3175" cy="1467"/>
          </a:xfrm>
        </p:grpSpPr>
        <p:grpSp>
          <p:nvGrpSpPr>
            <p:cNvPr id="8237" name="Group 45"/>
            <p:cNvGrpSpPr>
              <a:grpSpLocks/>
            </p:cNvGrpSpPr>
            <p:nvPr/>
          </p:nvGrpSpPr>
          <p:grpSpPr bwMode="auto">
            <a:xfrm>
              <a:off x="703" y="1117"/>
              <a:ext cx="3175" cy="1467"/>
              <a:chOff x="703" y="1117"/>
              <a:chExt cx="3175" cy="1467"/>
            </a:xfrm>
          </p:grpSpPr>
          <p:grpSp>
            <p:nvGrpSpPr>
              <p:cNvPr id="8222" name="Group 30"/>
              <p:cNvGrpSpPr>
                <a:grpSpLocks/>
              </p:cNvGrpSpPr>
              <p:nvPr/>
            </p:nvGrpSpPr>
            <p:grpSpPr bwMode="auto">
              <a:xfrm>
                <a:off x="703" y="1117"/>
                <a:ext cx="3175" cy="1467"/>
                <a:chOff x="703" y="1117"/>
                <a:chExt cx="3175" cy="1467"/>
              </a:xfrm>
            </p:grpSpPr>
            <p:sp>
              <p:nvSpPr>
                <p:cNvPr id="8197" name="AutoShape 5"/>
                <p:cNvSpPr>
                  <a:spLocks noChangeArrowheads="1"/>
                </p:cNvSpPr>
                <p:nvPr/>
              </p:nvSpPr>
              <p:spPr bwMode="auto">
                <a:xfrm>
                  <a:off x="1882" y="1706"/>
                  <a:ext cx="1542" cy="636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0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4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82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1" y="2296"/>
                  <a:ext cx="4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>
                      <a:latin typeface="Arial" charset="0"/>
                    </a:rPr>
                    <a:t>A”</a:t>
                  </a:r>
                </a:p>
              </p:txBody>
            </p:sp>
            <p:sp>
              <p:nvSpPr>
                <p:cNvPr id="8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91" y="1434"/>
                  <a:ext cx="4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>
                      <a:latin typeface="Arial" charset="0"/>
                    </a:rPr>
                    <a:t>B”</a:t>
                  </a:r>
                </a:p>
              </p:txBody>
            </p:sp>
            <p:grpSp>
              <p:nvGrpSpPr>
                <p:cNvPr id="8219" name="Group 27"/>
                <p:cNvGrpSpPr>
                  <a:grpSpLocks/>
                </p:cNvGrpSpPr>
                <p:nvPr/>
              </p:nvGrpSpPr>
              <p:grpSpPr bwMode="auto">
                <a:xfrm>
                  <a:off x="703" y="1117"/>
                  <a:ext cx="3175" cy="1467"/>
                  <a:chOff x="703" y="1117"/>
                  <a:chExt cx="3175" cy="1467"/>
                </a:xfrm>
              </p:grpSpPr>
              <p:grpSp>
                <p:nvGrpSpPr>
                  <p:cNvPr id="821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703" y="1117"/>
                    <a:ext cx="2721" cy="1467"/>
                    <a:chOff x="930" y="1117"/>
                    <a:chExt cx="2721" cy="1467"/>
                  </a:xfrm>
                </p:grpSpPr>
                <p:sp>
                  <p:nvSpPr>
                    <p:cNvPr id="8196" name="AutoShap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6" y="1297"/>
                      <a:ext cx="2495" cy="104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19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2296"/>
                      <a:ext cx="454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s-ES"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8200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1117"/>
                      <a:ext cx="454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s-ES">
                          <a:latin typeface="Arial" charset="0"/>
                        </a:rPr>
                        <a:t>B</a:t>
                      </a:r>
                    </a:p>
                  </p:txBody>
                </p:sp>
                <p:grpSp>
                  <p:nvGrpSpPr>
                    <p:cNvPr id="821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1162"/>
                      <a:ext cx="2313" cy="1422"/>
                      <a:chOff x="1338" y="1162"/>
                      <a:chExt cx="2313" cy="1422"/>
                    </a:xfrm>
                  </p:grpSpPr>
                  <p:sp>
                    <p:nvSpPr>
                      <p:cNvPr id="8198" name="AutoShap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74" y="1434"/>
                        <a:ext cx="2177" cy="908"/>
                      </a:xfrm>
                      <a:prstGeom prst="rtTriangl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202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2296"/>
                        <a:ext cx="454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s-ES">
                            <a:latin typeface="Arial" charset="0"/>
                          </a:rPr>
                          <a:t>A`</a:t>
                        </a:r>
                      </a:p>
                    </p:txBody>
                  </p:sp>
                  <p:sp>
                    <p:nvSpPr>
                      <p:cNvPr id="8203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1162"/>
                        <a:ext cx="454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s-ES">
                            <a:latin typeface="Arial" charset="0"/>
                          </a:rPr>
                          <a:t>B`</a:t>
                        </a:r>
                      </a:p>
                    </p:txBody>
                  </p:sp>
                </p:grpSp>
              </p:grpSp>
              <p:sp>
                <p:nvSpPr>
                  <p:cNvPr id="821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4" y="2160"/>
                    <a:ext cx="45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s-ES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8234" name="Rectangle 42"/>
              <p:cNvSpPr>
                <a:spLocks noChangeArrowheads="1"/>
              </p:cNvSpPr>
              <p:nvPr/>
            </p:nvSpPr>
            <p:spPr bwMode="auto">
              <a:xfrm>
                <a:off x="1882" y="2206"/>
                <a:ext cx="136" cy="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36" cy="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/>
            </p:nvSpPr>
            <p:spPr bwMode="auto">
              <a:xfrm>
                <a:off x="930" y="2205"/>
                <a:ext cx="136" cy="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2927" y="2160"/>
              <a:ext cx="46" cy="18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6" y="57"/>
                </a:cxn>
                <a:cxn ang="0">
                  <a:pos x="1" y="123"/>
                </a:cxn>
                <a:cxn ang="0">
                  <a:pos x="10" y="183"/>
                </a:cxn>
              </a:cxnLst>
              <a:rect l="0" t="0" r="r" b="b"/>
              <a:pathLst>
                <a:path w="46" h="183">
                  <a:moveTo>
                    <a:pt x="46" y="0"/>
                  </a:moveTo>
                  <a:cubicBezTo>
                    <a:pt x="41" y="9"/>
                    <a:pt x="23" y="37"/>
                    <a:pt x="16" y="57"/>
                  </a:cubicBezTo>
                  <a:cubicBezTo>
                    <a:pt x="9" y="77"/>
                    <a:pt x="2" y="102"/>
                    <a:pt x="1" y="123"/>
                  </a:cubicBezTo>
                  <a:cubicBezTo>
                    <a:pt x="0" y="144"/>
                    <a:pt x="8" y="170"/>
                    <a:pt x="10" y="18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6624638" y="1808163"/>
            <a:ext cx="1547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semejantes</a:t>
            </a:r>
            <a:endParaRPr lang="es-ES" sz="1600" b="1">
              <a:latin typeface="Arial" charset="0"/>
            </a:endParaRP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779838" y="2205038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Arial" charset="0"/>
              </a:rPr>
              <a:t>porque</a:t>
            </a:r>
            <a:endParaRPr lang="es-ES" sz="1600">
              <a:latin typeface="Arial" charset="0"/>
            </a:endParaRP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4608513" y="2205038"/>
            <a:ext cx="374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tienen los ángulos iguales</a:t>
            </a:r>
            <a:r>
              <a:rPr lang="es-ES_tradnl" sz="1600">
                <a:latin typeface="Arial" charset="0"/>
              </a:rPr>
              <a:t>.</a:t>
            </a:r>
            <a:endParaRPr lang="es-ES" sz="1600">
              <a:latin typeface="Arial" charset="0"/>
            </a:endParaRP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4176713" y="2565400"/>
            <a:ext cx="4033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Arial" charset="0"/>
              </a:rPr>
              <a:t>En consecuencia los lados son</a:t>
            </a:r>
            <a:endParaRPr lang="es-ES" sz="1600">
              <a:latin typeface="Arial" charset="0"/>
            </a:endParaRP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7092950" y="2528888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proporcionales</a:t>
            </a:r>
            <a:r>
              <a:rPr lang="es-ES_tradnl" sz="1600">
                <a:latin typeface="Arial" charset="0"/>
              </a:rPr>
              <a:t> :</a:t>
            </a: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9" grpId="0" autoUpdateAnimBg="0"/>
      <p:bldP spid="8244" grpId="0" autoUpdateAnimBg="0"/>
      <p:bldP spid="8245" grpId="0" autoUpdateAnimBg="0"/>
      <p:bldP spid="8246" grpId="0" autoUpdateAnimBg="0"/>
      <p:bldP spid="8247" grpId="0" autoUpdateAnimBg="0"/>
      <p:bldP spid="82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FB17-60ED-4C3A-A70F-65BDBA92045B}" type="slidenum">
              <a:rPr lang="es-ES"/>
              <a:pPr/>
              <a:t>11</a:t>
            </a:fld>
            <a:endParaRPr lang="es-ES"/>
          </a:p>
        </p:txBody>
      </p:sp>
      <p:sp>
        <p:nvSpPr>
          <p:cNvPr id="41986" name="Rectangle 102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RAZONES TRIGONOMÉTRICAS (R.T.) DE UN ÁNGULO AGUDO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157696" name="Object 1024"/>
          <p:cNvGraphicFramePr>
            <a:graphicFrameLocks noChangeAspect="1"/>
          </p:cNvGraphicFramePr>
          <p:nvPr>
            <p:ph sz="quarter" idx="1"/>
          </p:nvPr>
        </p:nvGraphicFramePr>
        <p:xfrm>
          <a:off x="1258888" y="4205288"/>
          <a:ext cx="2268537" cy="506412"/>
        </p:xfrm>
        <a:graphic>
          <a:graphicData uri="http://schemas.openxmlformats.org/presentationml/2006/ole">
            <p:oleObj spid="_x0000_s157696" name="Ecuación" r:id="rId3" imgW="1879560" imgH="419040" progId="">
              <p:embed/>
            </p:oleObj>
          </a:graphicData>
        </a:graphic>
      </p:graphicFrame>
      <p:graphicFrame>
        <p:nvGraphicFramePr>
          <p:cNvPr id="157697" name="Object 1025"/>
          <p:cNvGraphicFramePr>
            <a:graphicFrameLocks noChangeAspect="1"/>
          </p:cNvGraphicFramePr>
          <p:nvPr>
            <p:ph sz="quarter" idx="2"/>
          </p:nvPr>
        </p:nvGraphicFramePr>
        <p:xfrm>
          <a:off x="1258888" y="4975225"/>
          <a:ext cx="2376487" cy="493713"/>
        </p:xfrm>
        <a:graphic>
          <a:graphicData uri="http://schemas.openxmlformats.org/presentationml/2006/ole">
            <p:oleObj spid="_x0000_s157697" name="Ecuación" r:id="rId4" imgW="2019240" imgH="419040" progId="">
              <p:embed/>
            </p:oleObj>
          </a:graphicData>
        </a:graphic>
      </p:graphicFrame>
      <p:graphicFrame>
        <p:nvGraphicFramePr>
          <p:cNvPr id="157698" name="Object 1026"/>
          <p:cNvGraphicFramePr>
            <a:graphicFrameLocks noChangeAspect="1"/>
          </p:cNvGraphicFramePr>
          <p:nvPr>
            <p:ph sz="quarter" idx="3"/>
          </p:nvPr>
        </p:nvGraphicFramePr>
        <p:xfrm>
          <a:off x="4038600" y="4953000"/>
          <a:ext cx="2590800" cy="531813"/>
        </p:xfrm>
        <a:graphic>
          <a:graphicData uri="http://schemas.openxmlformats.org/presentationml/2006/ole">
            <p:oleObj spid="_x0000_s157698" name="Ecuación" r:id="rId5" imgW="2044440" imgH="419040" progId="">
              <p:embed/>
            </p:oleObj>
          </a:graphicData>
        </a:graphic>
      </p:graphicFrame>
      <p:graphicFrame>
        <p:nvGraphicFramePr>
          <p:cNvPr id="157699" name="Object 1027"/>
          <p:cNvGraphicFramePr>
            <a:graphicFrameLocks noChangeAspect="1"/>
          </p:cNvGraphicFramePr>
          <p:nvPr>
            <p:ph sz="quarter" idx="4"/>
          </p:nvPr>
        </p:nvGraphicFramePr>
        <p:xfrm>
          <a:off x="4038600" y="4267200"/>
          <a:ext cx="2312988" cy="476250"/>
        </p:xfrm>
        <a:graphic>
          <a:graphicData uri="http://schemas.openxmlformats.org/presentationml/2006/ole">
            <p:oleObj spid="_x0000_s157699" name="Ecuación" r:id="rId6" imgW="2031840" imgH="419040" progId="">
              <p:embed/>
            </p:oleObj>
          </a:graphicData>
        </a:graphic>
      </p:graphicFrame>
      <p:graphicFrame>
        <p:nvGraphicFramePr>
          <p:cNvPr id="157700" name="Object 1028"/>
          <p:cNvGraphicFramePr>
            <a:graphicFrameLocks noChangeAspect="1"/>
          </p:cNvGraphicFramePr>
          <p:nvPr/>
        </p:nvGraphicFramePr>
        <p:xfrm>
          <a:off x="1258888" y="5713413"/>
          <a:ext cx="2413000" cy="527050"/>
        </p:xfrm>
        <a:graphic>
          <a:graphicData uri="http://schemas.openxmlformats.org/presentationml/2006/ole">
            <p:oleObj spid="_x0000_s157700" name="Ecuación" r:id="rId7" imgW="1917360" imgH="419040" progId="">
              <p:embed/>
            </p:oleObj>
          </a:graphicData>
        </a:graphic>
      </p:graphicFrame>
      <p:graphicFrame>
        <p:nvGraphicFramePr>
          <p:cNvPr id="157701" name="Object 1029"/>
          <p:cNvGraphicFramePr>
            <a:graphicFrameLocks noChangeAspect="1"/>
          </p:cNvGraphicFramePr>
          <p:nvPr/>
        </p:nvGraphicFramePr>
        <p:xfrm>
          <a:off x="3995738" y="5792788"/>
          <a:ext cx="2592387" cy="519112"/>
        </p:xfrm>
        <a:graphic>
          <a:graphicData uri="http://schemas.openxmlformats.org/presentationml/2006/ole">
            <p:oleObj spid="_x0000_s157701" name="Ecuación" r:id="rId8" imgW="2095200" imgH="419040" progId="">
              <p:embed/>
            </p:oleObj>
          </a:graphicData>
        </a:graphic>
      </p:graphicFrame>
      <p:graphicFrame>
        <p:nvGraphicFramePr>
          <p:cNvPr id="157702" name="Object 1030"/>
          <p:cNvGraphicFramePr>
            <a:graphicFrameLocks noChangeAspect="1"/>
          </p:cNvGraphicFramePr>
          <p:nvPr/>
        </p:nvGraphicFramePr>
        <p:xfrm>
          <a:off x="7010400" y="4191000"/>
          <a:ext cx="1189038" cy="555625"/>
        </p:xfrm>
        <a:graphic>
          <a:graphicData uri="http://schemas.openxmlformats.org/presentationml/2006/ole">
            <p:oleObj spid="_x0000_s157702" name="Ecuación" r:id="rId9" imgW="952200" imgH="444240" progId="">
              <p:embed/>
            </p:oleObj>
          </a:graphicData>
        </a:graphic>
      </p:graphicFrame>
      <p:graphicFrame>
        <p:nvGraphicFramePr>
          <p:cNvPr id="157703" name="Object 1031"/>
          <p:cNvGraphicFramePr>
            <a:graphicFrameLocks noChangeAspect="1"/>
          </p:cNvGraphicFramePr>
          <p:nvPr/>
        </p:nvGraphicFramePr>
        <p:xfrm>
          <a:off x="7010400" y="4953000"/>
          <a:ext cx="1368425" cy="533400"/>
        </p:xfrm>
        <a:graphic>
          <a:graphicData uri="http://schemas.openxmlformats.org/presentationml/2006/ole">
            <p:oleObj spid="_x0000_s157703" name="Ecuación" r:id="rId10" imgW="1143000" imgH="444240" progId="">
              <p:embed/>
            </p:oleObj>
          </a:graphicData>
        </a:graphic>
      </p:graphicFrame>
      <p:graphicFrame>
        <p:nvGraphicFramePr>
          <p:cNvPr id="157704" name="Object 1032"/>
          <p:cNvGraphicFramePr>
            <a:graphicFrameLocks noChangeAspect="1"/>
          </p:cNvGraphicFramePr>
          <p:nvPr/>
        </p:nvGraphicFramePr>
        <p:xfrm>
          <a:off x="7127875" y="5768975"/>
          <a:ext cx="1182688" cy="576263"/>
        </p:xfrm>
        <a:graphic>
          <a:graphicData uri="http://schemas.openxmlformats.org/presentationml/2006/ole">
            <p:oleObj spid="_x0000_s157704" name="Ecuación" r:id="rId11" imgW="914400" imgH="444240" progId="">
              <p:embed/>
            </p:oleObj>
          </a:graphicData>
        </a:graphic>
      </p:graphicFrame>
      <p:sp>
        <p:nvSpPr>
          <p:cNvPr id="42029" name="Text Box 1069"/>
          <p:cNvSpPr txBox="1">
            <a:spLocks noChangeArrowheads="1"/>
          </p:cNvSpPr>
          <p:nvPr/>
        </p:nvSpPr>
        <p:spPr bwMode="auto">
          <a:xfrm>
            <a:off x="4248150" y="1952625"/>
            <a:ext cx="43195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Sea ABC un 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tri</a:t>
            </a:r>
            <a:r>
              <a:rPr lang="es-ES_tradnl" sz="1800">
                <a:solidFill>
                  <a:srgbClr val="008000"/>
                </a:solidFill>
                <a:latin typeface="Arial" charset="0"/>
              </a:rPr>
              <a:t>á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ngulo rect</a:t>
            </a:r>
            <a:r>
              <a:rPr lang="es-ES_tradnl" sz="1800">
                <a:solidFill>
                  <a:srgbClr val="008000"/>
                </a:solidFill>
                <a:latin typeface="Arial" charset="0"/>
              </a:rPr>
              <a:t>á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ngulo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1800">
                <a:latin typeface="Arial" charset="0"/>
              </a:rPr>
              <a:t>en A.</a:t>
            </a:r>
          </a:p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Se definen seis 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ra</a:t>
            </a:r>
            <a:r>
              <a:rPr lang="es-ES_tradnl" sz="1800">
                <a:solidFill>
                  <a:srgbClr val="FF0000"/>
                </a:solidFill>
                <a:latin typeface="Arial" charset="0"/>
              </a:rPr>
              <a:t>z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ones trigonom</a:t>
            </a:r>
            <a:r>
              <a:rPr lang="es-ES_tradnl" sz="1800">
                <a:solidFill>
                  <a:srgbClr val="FF0000"/>
                </a:solidFill>
                <a:latin typeface="Arial" charset="0"/>
              </a:rPr>
              <a:t>é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tricas</a:t>
            </a:r>
            <a:r>
              <a:rPr lang="es-ES" sz="1800">
                <a:latin typeface="Arial" charset="0"/>
              </a:rPr>
              <a:t> </a:t>
            </a:r>
          </a:p>
        </p:txBody>
      </p:sp>
      <p:grpSp>
        <p:nvGrpSpPr>
          <p:cNvPr id="42033" name="Group 1073"/>
          <p:cNvGrpSpPr>
            <a:grpSpLocks/>
          </p:cNvGrpSpPr>
          <p:nvPr/>
        </p:nvGrpSpPr>
        <p:grpSpPr bwMode="auto">
          <a:xfrm>
            <a:off x="1066800" y="990600"/>
            <a:ext cx="5040313" cy="3106738"/>
            <a:chOff x="703" y="624"/>
            <a:chExt cx="3175" cy="1957"/>
          </a:xfrm>
        </p:grpSpPr>
        <p:grpSp>
          <p:nvGrpSpPr>
            <p:cNvPr id="42020" name="Group 1060"/>
            <p:cNvGrpSpPr>
              <a:grpSpLocks/>
            </p:cNvGrpSpPr>
            <p:nvPr/>
          </p:nvGrpSpPr>
          <p:grpSpPr bwMode="auto">
            <a:xfrm>
              <a:off x="703" y="960"/>
              <a:ext cx="3175" cy="1621"/>
              <a:chOff x="703" y="1117"/>
              <a:chExt cx="3175" cy="1433"/>
            </a:xfrm>
          </p:grpSpPr>
          <p:sp>
            <p:nvSpPr>
              <p:cNvPr id="41992" name="Text Box 1032"/>
              <p:cNvSpPr txBox="1">
                <a:spLocks noChangeArrowheads="1"/>
              </p:cNvSpPr>
              <p:nvPr/>
            </p:nvSpPr>
            <p:spPr bwMode="auto">
              <a:xfrm>
                <a:off x="3424" y="2205"/>
                <a:ext cx="454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C</a:t>
                </a:r>
              </a:p>
            </p:txBody>
          </p:sp>
          <p:sp>
            <p:nvSpPr>
              <p:cNvPr id="41997" name="AutoShape 1037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2495" cy="1044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998" name="Text Box 1038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454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A</a:t>
                </a:r>
              </a:p>
            </p:txBody>
          </p:sp>
          <p:sp>
            <p:nvSpPr>
              <p:cNvPr id="41999" name="Text Box 1039"/>
              <p:cNvSpPr txBox="1">
                <a:spLocks noChangeArrowheads="1"/>
              </p:cNvSpPr>
              <p:nvPr/>
            </p:nvSpPr>
            <p:spPr bwMode="auto">
              <a:xfrm>
                <a:off x="703" y="1117"/>
                <a:ext cx="454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B</a:t>
                </a:r>
              </a:p>
            </p:txBody>
          </p:sp>
          <p:sp>
            <p:nvSpPr>
              <p:cNvPr id="42004" name="Text Box 1044"/>
              <p:cNvSpPr txBox="1">
                <a:spLocks noChangeArrowheads="1"/>
              </p:cNvSpPr>
              <p:nvPr/>
            </p:nvSpPr>
            <p:spPr bwMode="auto">
              <a:xfrm>
                <a:off x="3424" y="2160"/>
                <a:ext cx="454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42008" name="Text Box 1048"/>
              <p:cNvSpPr txBox="1">
                <a:spLocks noChangeArrowheads="1"/>
              </p:cNvSpPr>
              <p:nvPr/>
            </p:nvSpPr>
            <p:spPr bwMode="auto">
              <a:xfrm>
                <a:off x="1882" y="1412"/>
                <a:ext cx="544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009" name="Text Box 1049"/>
              <p:cNvSpPr txBox="1">
                <a:spLocks noChangeArrowheads="1"/>
              </p:cNvSpPr>
              <p:nvPr/>
            </p:nvSpPr>
            <p:spPr bwMode="auto">
              <a:xfrm>
                <a:off x="1746" y="2296"/>
                <a:ext cx="544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42010" name="Text Box 1050"/>
              <p:cNvSpPr txBox="1">
                <a:spLocks noChangeArrowheads="1"/>
              </p:cNvSpPr>
              <p:nvPr/>
            </p:nvSpPr>
            <p:spPr bwMode="auto">
              <a:xfrm>
                <a:off x="703" y="1684"/>
                <a:ext cx="249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011" name="Rectangle 1051"/>
              <p:cNvSpPr>
                <a:spLocks noChangeArrowheads="1"/>
              </p:cNvSpPr>
              <p:nvPr/>
            </p:nvSpPr>
            <p:spPr bwMode="auto">
              <a:xfrm>
                <a:off x="930" y="2205"/>
                <a:ext cx="136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aphicFrame>
          <p:nvGraphicFramePr>
            <p:cNvPr id="157705" name="Object 1033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157705" name="Ecuación" r:id="rId12" imgW="114120" imgH="215640" progId="">
                <p:embed/>
              </p:oleObj>
            </a:graphicData>
          </a:graphic>
        </p:graphicFrame>
        <p:sp>
          <p:nvSpPr>
            <p:cNvPr id="42030" name="Freeform 1070"/>
            <p:cNvSpPr>
              <a:spLocks/>
            </p:cNvSpPr>
            <p:nvPr/>
          </p:nvSpPr>
          <p:spPr bwMode="auto">
            <a:xfrm>
              <a:off x="2864" y="2109"/>
              <a:ext cx="58" cy="20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3"/>
                </a:cxn>
                <a:cxn ang="0">
                  <a:pos x="10" y="75"/>
                </a:cxn>
                <a:cxn ang="0">
                  <a:pos x="1" y="156"/>
                </a:cxn>
                <a:cxn ang="0">
                  <a:pos x="7" y="207"/>
                </a:cxn>
              </a:cxnLst>
              <a:rect l="0" t="0" r="r" b="b"/>
              <a:pathLst>
                <a:path w="58" h="207">
                  <a:moveTo>
                    <a:pt x="58" y="0"/>
                  </a:moveTo>
                  <a:cubicBezTo>
                    <a:pt x="53" y="5"/>
                    <a:pt x="36" y="21"/>
                    <a:pt x="28" y="33"/>
                  </a:cubicBezTo>
                  <a:cubicBezTo>
                    <a:pt x="20" y="45"/>
                    <a:pt x="14" y="55"/>
                    <a:pt x="10" y="75"/>
                  </a:cubicBezTo>
                  <a:cubicBezTo>
                    <a:pt x="6" y="95"/>
                    <a:pt x="2" y="134"/>
                    <a:pt x="1" y="156"/>
                  </a:cubicBezTo>
                  <a:cubicBezTo>
                    <a:pt x="0" y="178"/>
                    <a:pt x="6" y="197"/>
                    <a:pt x="7" y="2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2031" name="Text Box 1071"/>
            <p:cNvSpPr txBox="1">
              <a:spLocks noChangeArrowheads="1"/>
            </p:cNvSpPr>
            <p:nvPr/>
          </p:nvSpPr>
          <p:spPr bwMode="auto">
            <a:xfrm>
              <a:off x="1296" y="2208"/>
              <a:ext cx="15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Cateto adyacente o contiguo a C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42032" name="Text Box 1072"/>
            <p:cNvSpPr txBox="1">
              <a:spLocks noChangeArrowheads="1"/>
            </p:cNvSpPr>
            <p:nvPr/>
          </p:nvSpPr>
          <p:spPr bwMode="auto">
            <a:xfrm rot="-5382386">
              <a:off x="178" y="1329"/>
              <a:ext cx="15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Cateto opuesto de C</a:t>
              </a:r>
              <a:endParaRPr lang="es-ES" sz="12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7258-1033-4675-8F05-735B35E1C77E}" type="slidenum">
              <a:rPr lang="es-ES"/>
              <a:pPr/>
              <a:t>12</a:t>
            </a:fld>
            <a:endParaRPr lang="es-ES"/>
          </a:p>
        </p:txBody>
      </p:sp>
      <p:sp>
        <p:nvSpPr>
          <p:cNvPr id="52226" name="Rectangle 2050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RELACIÓN ENTRE LAS RAZONES TRIGONOMÉTRICAS DE UN ÁNGULO</a:t>
            </a:r>
            <a:endParaRPr lang="es-ES" sz="2800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52227" name="Object 2051"/>
          <p:cNvGraphicFramePr>
            <a:graphicFrameLocks noChangeAspect="1"/>
          </p:cNvGraphicFramePr>
          <p:nvPr/>
        </p:nvGraphicFramePr>
        <p:xfrm>
          <a:off x="1447800" y="4114800"/>
          <a:ext cx="828675" cy="476250"/>
        </p:xfrm>
        <a:graphic>
          <a:graphicData uri="http://schemas.openxmlformats.org/presentationml/2006/ole">
            <p:oleObj spid="_x0000_s52227" name="Ecuación" r:id="rId3" imgW="685800" imgH="393480" progId="">
              <p:embed/>
            </p:oleObj>
          </a:graphicData>
        </a:graphic>
      </p:graphicFrame>
      <p:graphicFrame>
        <p:nvGraphicFramePr>
          <p:cNvPr id="52228" name="Object 2052"/>
          <p:cNvGraphicFramePr>
            <a:graphicFrameLocks noChangeAspect="1"/>
          </p:cNvGraphicFramePr>
          <p:nvPr/>
        </p:nvGraphicFramePr>
        <p:xfrm>
          <a:off x="1447800" y="4953000"/>
          <a:ext cx="792163" cy="463550"/>
        </p:xfrm>
        <a:graphic>
          <a:graphicData uri="http://schemas.openxmlformats.org/presentationml/2006/ole">
            <p:oleObj spid="_x0000_s52228" name="Ecuación" r:id="rId4" imgW="672840" imgH="393480" progId="">
              <p:embed/>
            </p:oleObj>
          </a:graphicData>
        </a:graphic>
      </p:graphicFrame>
      <p:graphicFrame>
        <p:nvGraphicFramePr>
          <p:cNvPr id="52229" name="Object 2053"/>
          <p:cNvGraphicFramePr>
            <a:graphicFrameLocks noChangeAspect="1"/>
          </p:cNvGraphicFramePr>
          <p:nvPr/>
        </p:nvGraphicFramePr>
        <p:xfrm>
          <a:off x="4038600" y="4724400"/>
          <a:ext cx="2157413" cy="966788"/>
        </p:xfrm>
        <a:graphic>
          <a:graphicData uri="http://schemas.openxmlformats.org/presentationml/2006/ole">
            <p:oleObj spid="_x0000_s52229" name="Ecuación" r:id="rId5" imgW="1701720" imgH="761760" progId="">
              <p:embed/>
            </p:oleObj>
          </a:graphicData>
        </a:graphic>
      </p:graphicFrame>
      <p:graphicFrame>
        <p:nvGraphicFramePr>
          <p:cNvPr id="52230" name="Object 2054"/>
          <p:cNvGraphicFramePr>
            <a:graphicFrameLocks noChangeAspect="1"/>
          </p:cNvGraphicFramePr>
          <p:nvPr/>
        </p:nvGraphicFramePr>
        <p:xfrm>
          <a:off x="4038600" y="3962400"/>
          <a:ext cx="1735138" cy="866775"/>
        </p:xfrm>
        <a:graphic>
          <a:graphicData uri="http://schemas.openxmlformats.org/presentationml/2006/ole">
            <p:oleObj spid="_x0000_s52230" name="Ecuación" r:id="rId6" imgW="1523880" imgH="761760" progId="">
              <p:embed/>
            </p:oleObj>
          </a:graphicData>
        </a:graphic>
      </p:graphicFrame>
      <p:graphicFrame>
        <p:nvGraphicFramePr>
          <p:cNvPr id="52231" name="Object 2055"/>
          <p:cNvGraphicFramePr>
            <a:graphicFrameLocks noChangeAspect="1"/>
          </p:cNvGraphicFramePr>
          <p:nvPr/>
        </p:nvGraphicFramePr>
        <p:xfrm>
          <a:off x="1371600" y="5638800"/>
          <a:ext cx="1773238" cy="957263"/>
        </p:xfrm>
        <a:graphic>
          <a:graphicData uri="http://schemas.openxmlformats.org/presentationml/2006/ole">
            <p:oleObj spid="_x0000_s52231" name="Ecuación" r:id="rId7" imgW="1409400" imgH="761760" progId="">
              <p:embed/>
            </p:oleObj>
          </a:graphicData>
        </a:graphic>
      </p:graphicFrame>
      <p:graphicFrame>
        <p:nvGraphicFramePr>
          <p:cNvPr id="52232" name="Object 2056"/>
          <p:cNvGraphicFramePr>
            <a:graphicFrameLocks noChangeAspect="1"/>
          </p:cNvGraphicFramePr>
          <p:nvPr/>
        </p:nvGraphicFramePr>
        <p:xfrm>
          <a:off x="3962400" y="5638800"/>
          <a:ext cx="1963738" cy="942975"/>
        </p:xfrm>
        <a:graphic>
          <a:graphicData uri="http://schemas.openxmlformats.org/presentationml/2006/ole">
            <p:oleObj spid="_x0000_s52232" name="Ecuación" r:id="rId8" imgW="1587240" imgH="761760" progId="">
              <p:embed/>
            </p:oleObj>
          </a:graphicData>
        </a:graphic>
      </p:graphicFrame>
      <p:sp>
        <p:nvSpPr>
          <p:cNvPr id="52236" name="Text Box 2060"/>
          <p:cNvSpPr txBox="1">
            <a:spLocks noChangeArrowheads="1"/>
          </p:cNvSpPr>
          <p:nvPr/>
        </p:nvSpPr>
        <p:spPr bwMode="auto">
          <a:xfrm>
            <a:off x="4248150" y="1952625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Sea ABC un 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tri</a:t>
            </a:r>
            <a:r>
              <a:rPr lang="es-ES_tradnl" sz="1800">
                <a:solidFill>
                  <a:srgbClr val="008000"/>
                </a:solidFill>
                <a:latin typeface="Arial" charset="0"/>
              </a:rPr>
              <a:t>á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ngulo rect</a:t>
            </a:r>
            <a:r>
              <a:rPr lang="es-ES_tradnl" sz="1800">
                <a:solidFill>
                  <a:srgbClr val="008000"/>
                </a:solidFill>
                <a:latin typeface="Arial" charset="0"/>
              </a:rPr>
              <a:t>á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ngulo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1800">
                <a:latin typeface="Arial" charset="0"/>
              </a:rPr>
              <a:t>en A.</a:t>
            </a:r>
          </a:p>
        </p:txBody>
      </p:sp>
      <p:grpSp>
        <p:nvGrpSpPr>
          <p:cNvPr id="52237" name="Group 2061"/>
          <p:cNvGrpSpPr>
            <a:grpSpLocks/>
          </p:cNvGrpSpPr>
          <p:nvPr/>
        </p:nvGrpSpPr>
        <p:grpSpPr bwMode="auto">
          <a:xfrm>
            <a:off x="1052513" y="954088"/>
            <a:ext cx="5067300" cy="3133725"/>
            <a:chOff x="703" y="619"/>
            <a:chExt cx="3175" cy="1961"/>
          </a:xfrm>
        </p:grpSpPr>
        <p:grpSp>
          <p:nvGrpSpPr>
            <p:cNvPr id="52238" name="Group 2062"/>
            <p:cNvGrpSpPr>
              <a:grpSpLocks/>
            </p:cNvGrpSpPr>
            <p:nvPr/>
          </p:nvGrpSpPr>
          <p:grpSpPr bwMode="auto">
            <a:xfrm>
              <a:off x="703" y="960"/>
              <a:ext cx="3175" cy="1620"/>
              <a:chOff x="703" y="1117"/>
              <a:chExt cx="3175" cy="1432"/>
            </a:xfrm>
          </p:grpSpPr>
          <p:sp>
            <p:nvSpPr>
              <p:cNvPr id="52239" name="Text Box 2063"/>
              <p:cNvSpPr txBox="1">
                <a:spLocks noChangeArrowheads="1"/>
              </p:cNvSpPr>
              <p:nvPr/>
            </p:nvSpPr>
            <p:spPr bwMode="auto">
              <a:xfrm>
                <a:off x="3423" y="2205"/>
                <a:ext cx="45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C</a:t>
                </a:r>
              </a:p>
            </p:txBody>
          </p:sp>
          <p:sp>
            <p:nvSpPr>
              <p:cNvPr id="52240" name="AutoShape 2064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2495" cy="1044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241" name="Text Box 2065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45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A</a:t>
                </a:r>
              </a:p>
            </p:txBody>
          </p:sp>
          <p:sp>
            <p:nvSpPr>
              <p:cNvPr id="52242" name="Text Box 2066"/>
              <p:cNvSpPr txBox="1">
                <a:spLocks noChangeArrowheads="1"/>
              </p:cNvSpPr>
              <p:nvPr/>
            </p:nvSpPr>
            <p:spPr bwMode="auto">
              <a:xfrm>
                <a:off x="703" y="1117"/>
                <a:ext cx="45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B</a:t>
                </a:r>
              </a:p>
            </p:txBody>
          </p:sp>
          <p:sp>
            <p:nvSpPr>
              <p:cNvPr id="52243" name="Text Box 2067"/>
              <p:cNvSpPr txBox="1">
                <a:spLocks noChangeArrowheads="1"/>
              </p:cNvSpPr>
              <p:nvPr/>
            </p:nvSpPr>
            <p:spPr bwMode="auto">
              <a:xfrm>
                <a:off x="3423" y="2160"/>
                <a:ext cx="45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52244" name="Text Box 2068"/>
              <p:cNvSpPr txBox="1">
                <a:spLocks noChangeArrowheads="1"/>
              </p:cNvSpPr>
              <p:nvPr/>
            </p:nvSpPr>
            <p:spPr bwMode="auto">
              <a:xfrm>
                <a:off x="1882" y="1412"/>
                <a:ext cx="543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52245" name="Text Box 2069"/>
              <p:cNvSpPr txBox="1">
                <a:spLocks noChangeArrowheads="1"/>
              </p:cNvSpPr>
              <p:nvPr/>
            </p:nvSpPr>
            <p:spPr bwMode="auto">
              <a:xfrm>
                <a:off x="1745" y="2296"/>
                <a:ext cx="54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52246" name="Text Box 2070"/>
              <p:cNvSpPr txBox="1">
                <a:spLocks noChangeArrowheads="1"/>
              </p:cNvSpPr>
              <p:nvPr/>
            </p:nvSpPr>
            <p:spPr bwMode="auto">
              <a:xfrm>
                <a:off x="703" y="1684"/>
                <a:ext cx="249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52247" name="Rectangle 2071"/>
              <p:cNvSpPr>
                <a:spLocks noChangeArrowheads="1"/>
              </p:cNvSpPr>
              <p:nvPr/>
            </p:nvSpPr>
            <p:spPr bwMode="auto">
              <a:xfrm>
                <a:off x="930" y="2205"/>
                <a:ext cx="136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aphicFrame>
          <p:nvGraphicFramePr>
            <p:cNvPr id="52248" name="Object 2072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52248" name="Ecuación" r:id="rId9" imgW="114120" imgH="215640" progId="">
                <p:embed/>
              </p:oleObj>
            </a:graphicData>
          </a:graphic>
        </p:graphicFrame>
        <p:sp>
          <p:nvSpPr>
            <p:cNvPr id="52249" name="Freeform 2073"/>
            <p:cNvSpPr>
              <a:spLocks/>
            </p:cNvSpPr>
            <p:nvPr/>
          </p:nvSpPr>
          <p:spPr bwMode="auto">
            <a:xfrm>
              <a:off x="2864" y="2109"/>
              <a:ext cx="58" cy="20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3"/>
                </a:cxn>
                <a:cxn ang="0">
                  <a:pos x="10" y="75"/>
                </a:cxn>
                <a:cxn ang="0">
                  <a:pos x="1" y="156"/>
                </a:cxn>
                <a:cxn ang="0">
                  <a:pos x="7" y="207"/>
                </a:cxn>
              </a:cxnLst>
              <a:rect l="0" t="0" r="r" b="b"/>
              <a:pathLst>
                <a:path w="58" h="207">
                  <a:moveTo>
                    <a:pt x="58" y="0"/>
                  </a:moveTo>
                  <a:cubicBezTo>
                    <a:pt x="53" y="5"/>
                    <a:pt x="36" y="21"/>
                    <a:pt x="28" y="33"/>
                  </a:cubicBezTo>
                  <a:cubicBezTo>
                    <a:pt x="20" y="45"/>
                    <a:pt x="14" y="55"/>
                    <a:pt x="10" y="75"/>
                  </a:cubicBezTo>
                  <a:cubicBezTo>
                    <a:pt x="6" y="95"/>
                    <a:pt x="2" y="134"/>
                    <a:pt x="1" y="156"/>
                  </a:cubicBezTo>
                  <a:cubicBezTo>
                    <a:pt x="0" y="178"/>
                    <a:pt x="6" y="197"/>
                    <a:pt x="7" y="2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2250" name="Text Box 2074"/>
            <p:cNvSpPr txBox="1">
              <a:spLocks noChangeArrowheads="1"/>
            </p:cNvSpPr>
            <p:nvPr/>
          </p:nvSpPr>
          <p:spPr bwMode="auto">
            <a:xfrm>
              <a:off x="1296" y="2208"/>
              <a:ext cx="158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Cateto adyacente o contiguo a C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52251" name="Text Box 2075"/>
            <p:cNvSpPr txBox="1">
              <a:spLocks noChangeArrowheads="1"/>
            </p:cNvSpPr>
            <p:nvPr/>
          </p:nvSpPr>
          <p:spPr bwMode="auto">
            <a:xfrm rot="-5382386">
              <a:off x="181" y="1324"/>
              <a:ext cx="158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Cateto opuesto de C</a:t>
              </a:r>
              <a:endParaRPr lang="es-ES" sz="1200">
                <a:latin typeface="Arial" charset="0"/>
              </a:endParaRPr>
            </a:p>
          </p:txBody>
        </p:sp>
      </p:grpSp>
      <p:grpSp>
        <p:nvGrpSpPr>
          <p:cNvPr id="52255" name="Group 2079"/>
          <p:cNvGrpSpPr>
            <a:grpSpLocks/>
          </p:cNvGrpSpPr>
          <p:nvPr/>
        </p:nvGrpSpPr>
        <p:grpSpPr bwMode="auto">
          <a:xfrm>
            <a:off x="6629400" y="2362200"/>
            <a:ext cx="1981200" cy="4038600"/>
            <a:chOff x="4176" y="1488"/>
            <a:chExt cx="1248" cy="2544"/>
          </a:xfrm>
        </p:grpSpPr>
        <p:sp>
          <p:nvSpPr>
            <p:cNvPr id="52254" name="Rectangle 2078"/>
            <p:cNvSpPr>
              <a:spLocks noChangeArrowheads="1"/>
            </p:cNvSpPr>
            <p:nvPr/>
          </p:nvSpPr>
          <p:spPr bwMode="auto">
            <a:xfrm>
              <a:off x="4176" y="1488"/>
              <a:ext cx="1248" cy="2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52233" name="Object 2057"/>
            <p:cNvGraphicFramePr>
              <a:graphicFrameLocks noChangeAspect="1"/>
            </p:cNvGraphicFramePr>
            <p:nvPr/>
          </p:nvGraphicFramePr>
          <p:xfrm>
            <a:off x="4320" y="2544"/>
            <a:ext cx="960" cy="449"/>
          </p:xfrm>
          <a:graphic>
            <a:graphicData uri="http://schemas.openxmlformats.org/presentationml/2006/ole">
              <p:oleObj spid="_x0000_s52233" name="Ecuación" r:id="rId10" imgW="952200" imgH="444240" progId="">
                <p:embed/>
              </p:oleObj>
            </a:graphicData>
          </a:graphic>
        </p:graphicFrame>
        <p:graphicFrame>
          <p:nvGraphicFramePr>
            <p:cNvPr id="52234" name="Object 2058"/>
            <p:cNvGraphicFramePr>
              <a:graphicFrameLocks noChangeAspect="1"/>
            </p:cNvGraphicFramePr>
            <p:nvPr/>
          </p:nvGraphicFramePr>
          <p:xfrm>
            <a:off x="4224" y="3007"/>
            <a:ext cx="1152" cy="449"/>
          </p:xfrm>
          <a:graphic>
            <a:graphicData uri="http://schemas.openxmlformats.org/presentationml/2006/ole">
              <p:oleObj spid="_x0000_s52234" name="Ecuación" r:id="rId11" imgW="1143000" imgH="444240" progId="">
                <p:embed/>
              </p:oleObj>
            </a:graphicData>
          </a:graphic>
        </p:graphicFrame>
        <p:graphicFrame>
          <p:nvGraphicFramePr>
            <p:cNvPr id="52235" name="Object 2059"/>
            <p:cNvGraphicFramePr>
              <a:graphicFrameLocks noChangeAspect="1"/>
            </p:cNvGraphicFramePr>
            <p:nvPr/>
          </p:nvGraphicFramePr>
          <p:xfrm>
            <a:off x="4368" y="3504"/>
            <a:ext cx="889" cy="433"/>
          </p:xfrm>
          <a:graphic>
            <a:graphicData uri="http://schemas.openxmlformats.org/presentationml/2006/ole">
              <p:oleObj spid="_x0000_s52235" name="Ecuación" r:id="rId12" imgW="914400" imgH="444240" progId="">
                <p:embed/>
              </p:oleObj>
            </a:graphicData>
          </a:graphic>
        </p:graphicFrame>
        <p:graphicFrame>
          <p:nvGraphicFramePr>
            <p:cNvPr id="52252" name="Object 2076"/>
            <p:cNvGraphicFramePr>
              <a:graphicFrameLocks noChangeAspect="1"/>
            </p:cNvGraphicFramePr>
            <p:nvPr/>
          </p:nvGraphicFramePr>
          <p:xfrm>
            <a:off x="4368" y="1536"/>
            <a:ext cx="912" cy="480"/>
          </p:xfrm>
          <a:graphic>
            <a:graphicData uri="http://schemas.openxmlformats.org/presentationml/2006/ole">
              <p:oleObj spid="_x0000_s52252" name="Ecuación" r:id="rId13" imgW="850680" imgH="482400" progId="">
                <p:embed/>
              </p:oleObj>
            </a:graphicData>
          </a:graphic>
        </p:graphicFrame>
        <p:graphicFrame>
          <p:nvGraphicFramePr>
            <p:cNvPr id="52253" name="Object 2077"/>
            <p:cNvGraphicFramePr>
              <a:graphicFrameLocks noChangeAspect="1"/>
            </p:cNvGraphicFramePr>
            <p:nvPr/>
          </p:nvGraphicFramePr>
          <p:xfrm>
            <a:off x="4320" y="2064"/>
            <a:ext cx="1008" cy="472"/>
          </p:xfrm>
          <a:graphic>
            <a:graphicData uri="http://schemas.openxmlformats.org/presentationml/2006/ole">
              <p:oleObj spid="_x0000_s52253" name="Ecuación" r:id="rId14" imgW="1028520" imgH="4824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DF04-EBEB-4BD1-A8B3-F8BE9E250B11}" type="slidenum">
              <a:rPr lang="es-ES"/>
              <a:pPr/>
              <a:t>13</a:t>
            </a:fld>
            <a:endParaRPr lang="es-E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368300"/>
            <a:ext cx="7620000" cy="1143000"/>
          </a:xfrm>
        </p:spPr>
        <p:txBody>
          <a:bodyPr/>
          <a:lstStyle/>
          <a:p>
            <a:r>
              <a:rPr lang="es-ES_tradnl" sz="2000">
                <a:solidFill>
                  <a:srgbClr val="FF0000"/>
                </a:solidFill>
                <a:latin typeface="Arial" charset="0"/>
              </a:rPr>
              <a:t>VALORES QUE PUEDEN TOMAR</a:t>
            </a:r>
            <a:r>
              <a:rPr lang="es-ES_tradnl" sz="2000">
                <a:solidFill>
                  <a:srgbClr val="008000"/>
                </a:solidFill>
                <a:latin typeface="Arial" charset="0"/>
              </a:rPr>
              <a:t> LAS RAZONES TRIGONOMETRICAS DE 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UN ANGULO AGUDO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4300" name="Group 28"/>
          <p:cNvGrpSpPr>
            <a:grpSpLocks/>
          </p:cNvGrpSpPr>
          <p:nvPr/>
        </p:nvGrpSpPr>
        <p:grpSpPr bwMode="auto">
          <a:xfrm>
            <a:off x="1258888" y="1736725"/>
            <a:ext cx="3411537" cy="2216150"/>
            <a:chOff x="793" y="1094"/>
            <a:chExt cx="2149" cy="1396"/>
          </a:xfrm>
        </p:grpSpPr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816" y="1094"/>
              <a:ext cx="2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latin typeface="Arial" charset="0"/>
                </a:rPr>
                <a:t>B</a:t>
              </a:r>
            </a:p>
          </p:txBody>
        </p:sp>
        <p:grpSp>
          <p:nvGrpSpPr>
            <p:cNvPr id="54291" name="Group 19"/>
            <p:cNvGrpSpPr>
              <a:grpSpLocks/>
            </p:cNvGrpSpPr>
            <p:nvPr/>
          </p:nvGrpSpPr>
          <p:grpSpPr bwMode="auto">
            <a:xfrm>
              <a:off x="793" y="1318"/>
              <a:ext cx="2149" cy="1172"/>
              <a:chOff x="793" y="1318"/>
              <a:chExt cx="2149" cy="1172"/>
            </a:xfrm>
          </p:grpSpPr>
          <p:sp>
            <p:nvSpPr>
              <p:cNvPr id="54278" name="Text Box 6"/>
              <p:cNvSpPr txBox="1">
                <a:spLocks noChangeArrowheads="1"/>
              </p:cNvSpPr>
              <p:nvPr/>
            </p:nvSpPr>
            <p:spPr bwMode="auto">
              <a:xfrm>
                <a:off x="2647" y="2122"/>
                <a:ext cx="2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C</a:t>
                </a:r>
              </a:p>
            </p:txBody>
          </p:sp>
          <p:sp>
            <p:nvSpPr>
              <p:cNvPr id="54279" name="AutoShape 7"/>
              <p:cNvSpPr>
                <a:spLocks noChangeArrowheads="1"/>
              </p:cNvSpPr>
              <p:nvPr/>
            </p:nvSpPr>
            <p:spPr bwMode="auto">
              <a:xfrm>
                <a:off x="1031" y="1318"/>
                <a:ext cx="1617" cy="925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4280" name="Text Box 8"/>
              <p:cNvSpPr txBox="1">
                <a:spLocks noChangeArrowheads="1"/>
              </p:cNvSpPr>
              <p:nvPr/>
            </p:nvSpPr>
            <p:spPr bwMode="auto">
              <a:xfrm>
                <a:off x="793" y="2160"/>
                <a:ext cx="2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latin typeface="Arial" charset="0"/>
                  </a:rPr>
                  <a:t>A</a:t>
                </a:r>
              </a:p>
            </p:txBody>
          </p:sp>
          <p:sp>
            <p:nvSpPr>
              <p:cNvPr id="54282" name="Text Box 10"/>
              <p:cNvSpPr txBox="1">
                <a:spLocks noChangeArrowheads="1"/>
              </p:cNvSpPr>
              <p:nvPr/>
            </p:nvSpPr>
            <p:spPr bwMode="auto">
              <a:xfrm>
                <a:off x="2647" y="2082"/>
                <a:ext cx="2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54283" name="Text Box 11"/>
              <p:cNvSpPr txBox="1">
                <a:spLocks noChangeArrowheads="1"/>
              </p:cNvSpPr>
              <p:nvPr/>
            </p:nvSpPr>
            <p:spPr bwMode="auto">
              <a:xfrm>
                <a:off x="1648" y="1419"/>
                <a:ext cx="3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54284" name="Text Box 12"/>
              <p:cNvSpPr txBox="1">
                <a:spLocks noChangeArrowheads="1"/>
              </p:cNvSpPr>
              <p:nvPr/>
            </p:nvSpPr>
            <p:spPr bwMode="auto">
              <a:xfrm>
                <a:off x="1559" y="2202"/>
                <a:ext cx="3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54285" name="Text Box 13"/>
              <p:cNvSpPr txBox="1">
                <a:spLocks noChangeArrowheads="1"/>
              </p:cNvSpPr>
              <p:nvPr/>
            </p:nvSpPr>
            <p:spPr bwMode="auto">
              <a:xfrm>
                <a:off x="793" y="1661"/>
                <a:ext cx="2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8000"/>
                    </a:solidFill>
                    <a:latin typeface="Arial" charset="0"/>
                  </a:rPr>
                  <a:t>C </a:t>
                </a:r>
              </a:p>
            </p:txBody>
          </p:sp>
          <p:sp>
            <p:nvSpPr>
              <p:cNvPr id="54286" name="Rectangle 14"/>
              <p:cNvSpPr>
                <a:spLocks noChangeArrowheads="1"/>
              </p:cNvSpPr>
              <p:nvPr/>
            </p:nvSpPr>
            <p:spPr bwMode="auto">
              <a:xfrm>
                <a:off x="1031" y="2122"/>
                <a:ext cx="88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54287" name="Object 15"/>
              <p:cNvGraphicFramePr>
                <a:graphicFrameLocks noChangeAspect="1"/>
              </p:cNvGraphicFramePr>
              <p:nvPr/>
            </p:nvGraphicFramePr>
            <p:xfrm>
              <a:off x="2272" y="2044"/>
              <a:ext cx="46" cy="107"/>
            </p:xfrm>
            <a:graphic>
              <a:graphicData uri="http://schemas.openxmlformats.org/presentationml/2006/ole">
                <p:oleObj spid="_x0000_s54287" name="Ecuación" r:id="rId3" imgW="114120" imgH="215640" progId="">
                  <p:embed/>
                </p:oleObj>
              </a:graphicData>
            </a:graphic>
          </p:graphicFrame>
          <p:sp>
            <p:nvSpPr>
              <p:cNvPr id="54288" name="Freeform 16"/>
              <p:cNvSpPr>
                <a:spLocks/>
              </p:cNvSpPr>
              <p:nvPr/>
            </p:nvSpPr>
            <p:spPr bwMode="auto">
              <a:xfrm>
                <a:off x="2285" y="2058"/>
                <a:ext cx="37" cy="162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28" y="33"/>
                  </a:cxn>
                  <a:cxn ang="0">
                    <a:pos x="10" y="75"/>
                  </a:cxn>
                  <a:cxn ang="0">
                    <a:pos x="1" y="156"/>
                  </a:cxn>
                  <a:cxn ang="0">
                    <a:pos x="7" y="207"/>
                  </a:cxn>
                </a:cxnLst>
                <a:rect l="0" t="0" r="r" b="b"/>
                <a:pathLst>
                  <a:path w="58" h="207">
                    <a:moveTo>
                      <a:pt x="58" y="0"/>
                    </a:moveTo>
                    <a:cubicBezTo>
                      <a:pt x="53" y="5"/>
                      <a:pt x="36" y="21"/>
                      <a:pt x="28" y="33"/>
                    </a:cubicBezTo>
                    <a:cubicBezTo>
                      <a:pt x="20" y="45"/>
                      <a:pt x="14" y="55"/>
                      <a:pt x="10" y="75"/>
                    </a:cubicBezTo>
                    <a:cubicBezTo>
                      <a:pt x="6" y="95"/>
                      <a:pt x="2" y="134"/>
                      <a:pt x="1" y="156"/>
                    </a:cubicBezTo>
                    <a:cubicBezTo>
                      <a:pt x="0" y="178"/>
                      <a:pt x="6" y="197"/>
                      <a:pt x="7" y="2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</p:grpSp>
      </p:grpSp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1439863" y="4005263"/>
          <a:ext cx="1852612" cy="646112"/>
        </p:xfrm>
        <a:graphic>
          <a:graphicData uri="http://schemas.openxmlformats.org/presentationml/2006/ole">
            <p:oleObj spid="_x0000_s54292" name="Ecuación" r:id="rId4" imgW="1130040" imgH="393480" progId="">
              <p:embed/>
            </p:oleObj>
          </a:graphicData>
        </a:graphic>
      </p:graphicFrame>
      <p:graphicFrame>
        <p:nvGraphicFramePr>
          <p:cNvPr id="54293" name="Object 21"/>
          <p:cNvGraphicFramePr>
            <a:graphicFrameLocks noChangeAspect="1"/>
          </p:cNvGraphicFramePr>
          <p:nvPr/>
        </p:nvGraphicFramePr>
        <p:xfrm>
          <a:off x="1439863" y="4833938"/>
          <a:ext cx="1873250" cy="660400"/>
        </p:xfrm>
        <a:graphic>
          <a:graphicData uri="http://schemas.openxmlformats.org/presentationml/2006/ole">
            <p:oleObj spid="_x0000_s54293" name="Ecuación" r:id="rId5" imgW="1117440" imgH="393480" progId="">
              <p:embed/>
            </p:oleObj>
          </a:graphicData>
        </a:graphic>
      </p:graphicFrame>
      <p:graphicFrame>
        <p:nvGraphicFramePr>
          <p:cNvPr id="54294" name="Object 22"/>
          <p:cNvGraphicFramePr>
            <a:graphicFrameLocks noChangeAspect="1"/>
          </p:cNvGraphicFramePr>
          <p:nvPr/>
        </p:nvGraphicFramePr>
        <p:xfrm>
          <a:off x="4356100" y="4868863"/>
          <a:ext cx="1716088" cy="631825"/>
        </p:xfrm>
        <a:graphic>
          <a:graphicData uri="http://schemas.openxmlformats.org/presentationml/2006/ole">
            <p:oleObj spid="_x0000_s54294" name="Ecuación" r:id="rId6" imgW="1066680" imgH="393480" progId="">
              <p:embed/>
            </p:oleObj>
          </a:graphicData>
        </a:graphic>
      </p:graphicFrame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4398963" y="4033838"/>
          <a:ext cx="1325562" cy="585787"/>
        </p:xfrm>
        <a:graphic>
          <a:graphicData uri="http://schemas.openxmlformats.org/presentationml/2006/ole">
            <p:oleObj spid="_x0000_s54295" name="Ecuación" r:id="rId7" imgW="888840" imgH="393480" progId="">
              <p:embed/>
            </p:oleObj>
          </a:graphicData>
        </a:graphic>
      </p:graphicFrame>
      <p:graphicFrame>
        <p:nvGraphicFramePr>
          <p:cNvPr id="54296" name="Object 24"/>
          <p:cNvGraphicFramePr>
            <a:graphicFrameLocks noChangeAspect="1"/>
          </p:cNvGraphicFramePr>
          <p:nvPr/>
        </p:nvGraphicFramePr>
        <p:xfrm>
          <a:off x="1530350" y="5732463"/>
          <a:ext cx="1854200" cy="631825"/>
        </p:xfrm>
        <a:graphic>
          <a:graphicData uri="http://schemas.openxmlformats.org/presentationml/2006/ole">
            <p:oleObj spid="_x0000_s54296" name="Ecuación" r:id="rId8" imgW="1155600" imgH="393480" progId="">
              <p:embed/>
            </p:oleObj>
          </a:graphicData>
        </a:graphic>
      </p:graphicFrame>
      <p:graphicFrame>
        <p:nvGraphicFramePr>
          <p:cNvPr id="54297" name="Object 25"/>
          <p:cNvGraphicFramePr>
            <a:graphicFrameLocks noChangeAspect="1"/>
          </p:cNvGraphicFramePr>
          <p:nvPr/>
        </p:nvGraphicFramePr>
        <p:xfrm>
          <a:off x="4356100" y="5697538"/>
          <a:ext cx="2073275" cy="612775"/>
        </p:xfrm>
        <a:graphic>
          <a:graphicData uri="http://schemas.openxmlformats.org/presentationml/2006/ole">
            <p:oleObj spid="_x0000_s54297" name="Ecuación" r:id="rId9" imgW="1333440" imgH="393480" progId="">
              <p:embed/>
            </p:oleObj>
          </a:graphicData>
        </a:graphic>
      </p:graphicFrame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3240088" y="16652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En todo 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tri</a:t>
            </a:r>
            <a:r>
              <a:rPr lang="es-ES_tradnl" sz="1800">
                <a:solidFill>
                  <a:srgbClr val="008000"/>
                </a:solidFill>
                <a:latin typeface="Arial" charset="0"/>
              </a:rPr>
              <a:t>á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ngulo rect</a:t>
            </a:r>
            <a:r>
              <a:rPr lang="es-ES_tradnl" sz="1800">
                <a:solidFill>
                  <a:srgbClr val="008000"/>
                </a:solidFill>
                <a:latin typeface="Arial" charset="0"/>
              </a:rPr>
              <a:t>á</a:t>
            </a:r>
            <a:r>
              <a:rPr lang="es-ES" sz="1800">
                <a:solidFill>
                  <a:srgbClr val="008000"/>
                </a:solidFill>
                <a:latin typeface="Arial" charset="0"/>
              </a:rPr>
              <a:t>ngulo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1800">
                <a:latin typeface="Arial" charset="0"/>
              </a:rPr>
              <a:t>los catetos son menores que la hipotenusa.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3924300" y="2312988"/>
            <a:ext cx="4787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Es decir:        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a            0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s-ES_tradnl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Arial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En consecuencia: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 autoUpdateAnimBg="0"/>
      <p:bldP spid="542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57200"/>
            <a:ext cx="7721600" cy="2057400"/>
          </a:xfrm>
        </p:spPr>
        <p:txBody>
          <a:bodyPr/>
          <a:lstStyle/>
          <a:p>
            <a:r>
              <a:rPr lang="es-ES_tradnl" sz="4000" b="1" u="sng">
                <a:solidFill>
                  <a:srgbClr val="008000"/>
                </a:solidFill>
                <a:latin typeface="Arial" charset="0"/>
              </a:rPr>
              <a:t>RAZONES TRIGONOMÉTRICAS DE 30º, 45º y 60º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971800"/>
            <a:ext cx="4648200" cy="3200400"/>
          </a:xfrm>
        </p:spPr>
        <p:txBody>
          <a:bodyPr/>
          <a:lstStyle/>
          <a:p>
            <a:pPr marL="609600" indent="-609600" algn="l">
              <a:lnSpc>
                <a:spcPct val="240000"/>
              </a:lnSpc>
              <a:buClr>
                <a:srgbClr val="FF0000"/>
              </a:buClr>
              <a:buFont typeface="Technic" pitchFamily="2" charset="2"/>
              <a:buAutoNum type="arabicPeriod"/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30º y 60º</a:t>
            </a:r>
          </a:p>
          <a:p>
            <a:pPr marL="609600" indent="-609600" algn="l">
              <a:lnSpc>
                <a:spcPct val="16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45º</a:t>
            </a:r>
          </a:p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endParaRPr lang="es-E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87-C667-47C7-ACC4-6E32FB30A9DB}" type="slidenum">
              <a:rPr lang="es-ES"/>
              <a:pPr/>
              <a:t>15</a:t>
            </a:fld>
            <a:endParaRPr lang="es-E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R.T. DE LOS ÁNGULOS 30º y 60º  (1)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173788" y="1701800"/>
            <a:ext cx="1828800" cy="15811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8988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" charset="0"/>
              </a:rPr>
              <a:t>A</a:t>
            </a:r>
            <a:endParaRPr lang="es-ES"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0010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" charset="0"/>
              </a:rPr>
              <a:t>B</a:t>
            </a:r>
            <a:endParaRPr lang="es-ES">
              <a:latin typeface="Arial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8580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" charset="0"/>
              </a:rPr>
              <a:t>C</a:t>
            </a:r>
            <a:endParaRPr lang="es-ES">
              <a:latin typeface="Arial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66800" y="1828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Sea ABC un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triángulo equilátero</a:t>
            </a:r>
            <a:endParaRPr lang="es-ES" sz="1400">
              <a:latin typeface="Arial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7086600" y="1752600"/>
            <a:ext cx="3175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9342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>
                <a:latin typeface="Arial" charset="0"/>
              </a:rPr>
              <a:t>H</a:t>
            </a:r>
            <a:endParaRPr lang="es-ES">
              <a:latin typeface="Arial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467600" y="213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Arial" charset="0"/>
              </a:rPr>
              <a:t>l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324600" y="2209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Arial" charset="0"/>
              </a:rPr>
              <a:t>l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934200" y="3429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Arial" charset="0"/>
              </a:rPr>
              <a:t>l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7086600" y="3048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46760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Arial" charset="0"/>
              </a:rPr>
              <a:t>l/2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781800" y="4876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s-ES" sz="2000">
              <a:solidFill>
                <a:srgbClr val="FF0000"/>
              </a:solidFill>
              <a:latin typeface="Forte" pitchFamily="66" charset="0"/>
            </a:endParaRPr>
          </a:p>
        </p:txBody>
      </p: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6858000" y="3886200"/>
            <a:ext cx="1676400" cy="2362200"/>
            <a:chOff x="4272" y="2304"/>
            <a:chExt cx="1056" cy="1488"/>
          </a:xfrm>
        </p:grpSpPr>
        <p:sp>
          <p:nvSpPr>
            <p:cNvPr id="9235" name="AutoShape 19"/>
            <p:cNvSpPr>
              <a:spLocks noChangeArrowheads="1"/>
            </p:cNvSpPr>
            <p:nvPr/>
          </p:nvSpPr>
          <p:spPr bwMode="auto">
            <a:xfrm>
              <a:off x="4464" y="2544"/>
              <a:ext cx="576" cy="1008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4992" y="34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B</a:t>
              </a:r>
              <a:endParaRPr lang="es-ES">
                <a:latin typeface="Arial" charset="0"/>
              </a:endParaRP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4272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C</a:t>
              </a:r>
              <a:endParaRPr lang="es-ES">
                <a:latin typeface="Arial" charset="0"/>
              </a:endParaRP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4320" y="35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_tradnl">
                  <a:latin typeface="Arial" charset="0"/>
                </a:rPr>
                <a:t>H</a:t>
              </a:r>
              <a:endParaRPr lang="es-ES">
                <a:latin typeface="Arial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4752" y="288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>
                  <a:solidFill>
                    <a:srgbClr val="FF0000"/>
                  </a:solidFill>
                  <a:latin typeface="Arial" charset="0"/>
                </a:rPr>
                <a:t>l</a:t>
              </a:r>
              <a:endParaRPr lang="es-ES" sz="20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4464" y="340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7773988" y="5562600"/>
            <a:ext cx="150812" cy="309563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53" y="39"/>
              </a:cxn>
              <a:cxn ang="0">
                <a:pos x="17" y="84"/>
              </a:cxn>
              <a:cxn ang="0">
                <a:pos x="2" y="135"/>
              </a:cxn>
              <a:cxn ang="0">
                <a:pos x="2" y="195"/>
              </a:cxn>
            </a:cxnLst>
            <a:rect l="0" t="0" r="r" b="b"/>
            <a:pathLst>
              <a:path w="95" h="195">
                <a:moveTo>
                  <a:pt x="95" y="0"/>
                </a:moveTo>
                <a:cubicBezTo>
                  <a:pt x="88" y="6"/>
                  <a:pt x="66" y="25"/>
                  <a:pt x="53" y="39"/>
                </a:cubicBezTo>
                <a:cubicBezTo>
                  <a:pt x="40" y="53"/>
                  <a:pt x="25" y="68"/>
                  <a:pt x="17" y="84"/>
                </a:cubicBezTo>
                <a:cubicBezTo>
                  <a:pt x="9" y="100"/>
                  <a:pt x="4" y="117"/>
                  <a:pt x="2" y="135"/>
                </a:cubicBezTo>
                <a:cubicBezTo>
                  <a:pt x="0" y="153"/>
                  <a:pt x="2" y="183"/>
                  <a:pt x="2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5438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60º</a:t>
            </a:r>
            <a:endParaRPr lang="es-ES" sz="1200">
              <a:latin typeface="Arial" charset="0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7162800" y="4724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30º</a:t>
            </a:r>
            <a:endParaRPr lang="es-ES" sz="1200">
              <a:latin typeface="Arial" charset="0"/>
            </a:endParaRPr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7162800" y="4581525"/>
            <a:ext cx="180975" cy="825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66" y="45"/>
              </a:cxn>
              <a:cxn ang="0">
                <a:pos x="114" y="0"/>
              </a:cxn>
            </a:cxnLst>
            <a:rect l="0" t="0" r="r" b="b"/>
            <a:pathLst>
              <a:path w="114" h="52">
                <a:moveTo>
                  <a:pt x="0" y="42"/>
                </a:moveTo>
                <a:cubicBezTo>
                  <a:pt x="11" y="42"/>
                  <a:pt x="47" y="52"/>
                  <a:pt x="66" y="45"/>
                </a:cubicBezTo>
                <a:cubicBezTo>
                  <a:pt x="85" y="38"/>
                  <a:pt x="104" y="9"/>
                  <a:pt x="11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066800" y="2209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Es decir, cada uno de sus tres ángulos mide</a:t>
            </a:r>
            <a:endParaRPr lang="es-ES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066800" y="3429000"/>
            <a:ext cx="45720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En el triángulo CHB,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rectángulo en H</a:t>
            </a:r>
            <a:r>
              <a:rPr lang="es-ES_tradnl" sz="1400">
                <a:latin typeface="Arial" charset="0"/>
              </a:rPr>
              <a:t> 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s-ES_tradnl" sz="1400">
                <a:latin typeface="Arial" charset="0"/>
              </a:rPr>
              <a:t> mide</a:t>
            </a:r>
            <a:endParaRPr lang="es-E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1066800" y="259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Trazamos una altura CH</a:t>
            </a:r>
            <a:endParaRPr lang="es-E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4800600" y="2209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60º</a:t>
            </a:r>
            <a:endParaRPr lang="es-ES" sz="1600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867400" y="1295400"/>
            <a:ext cx="2667000" cy="2438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6629400" y="3962400"/>
            <a:ext cx="1828800" cy="2438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066800" y="43434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Podemos calcular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x </a:t>
            </a:r>
            <a:r>
              <a:rPr lang="es-ES_tradnl" sz="1400">
                <a:latin typeface="Arial" charset="0"/>
              </a:rPr>
              <a:t>en función de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 l</a:t>
            </a:r>
            <a:r>
              <a:rPr lang="es-ES_tradnl" sz="1400">
                <a:latin typeface="Arial" charset="0"/>
              </a:rPr>
              <a:t>, aplicando el</a:t>
            </a:r>
            <a:endParaRPr lang="es-ES" sz="1400">
              <a:latin typeface="Arial" charset="0"/>
            </a:endParaRPr>
          </a:p>
        </p:txBody>
      </p:sp>
      <p:graphicFrame>
        <p:nvGraphicFramePr>
          <p:cNvPr id="158720" name="Object 0"/>
          <p:cNvGraphicFramePr>
            <a:graphicFrameLocks noChangeAspect="1"/>
          </p:cNvGraphicFramePr>
          <p:nvPr/>
        </p:nvGraphicFramePr>
        <p:xfrm>
          <a:off x="1219200" y="4876800"/>
          <a:ext cx="1143000" cy="595313"/>
        </p:xfrm>
        <a:graphic>
          <a:graphicData uri="http://schemas.openxmlformats.org/presentationml/2006/ole">
            <p:oleObj spid="_x0000_s158720" name="Ecuación" r:id="rId3" imgW="901440" imgH="469800" progId="">
              <p:embed/>
            </p:oleObj>
          </a:graphicData>
        </a:graphic>
      </p:graphicFrame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5029200" y="4343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Tª de Pitágoras</a:t>
            </a:r>
            <a:endParaRPr lang="es-ES" sz="1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1219200" y="5638800"/>
          <a:ext cx="1030288" cy="596900"/>
        </p:xfrm>
        <a:graphic>
          <a:graphicData uri="http://schemas.openxmlformats.org/presentationml/2006/ole">
            <p:oleObj spid="_x0000_s158721" name="Ecuación" r:id="rId4" imgW="723600" imgH="419040" progId="">
              <p:embed/>
            </p:oleObj>
          </a:graphicData>
        </a:graphic>
      </p:graphicFrame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124200" y="4876800"/>
          <a:ext cx="1157288" cy="596900"/>
        </p:xfrm>
        <a:graphic>
          <a:graphicData uri="http://schemas.openxmlformats.org/presentationml/2006/ole">
            <p:oleObj spid="_x0000_s158722" name="Ecuación" r:id="rId5" imgW="812520" imgH="419040" progId="">
              <p:embed/>
            </p:oleObj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3124200" y="5638800"/>
          <a:ext cx="814388" cy="596900"/>
        </p:xfrm>
        <a:graphic>
          <a:graphicData uri="http://schemas.openxmlformats.org/presentationml/2006/ole">
            <p:oleObj spid="_x0000_s158723" name="Ecuación" r:id="rId6" imgW="571320" imgH="419040" progId="">
              <p:embed/>
            </p:oleObj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4724400" y="4800600"/>
          <a:ext cx="868363" cy="650875"/>
        </p:xfrm>
        <a:graphic>
          <a:graphicData uri="http://schemas.openxmlformats.org/presentationml/2006/ole">
            <p:oleObj spid="_x0000_s158724" name="Ecuación" r:id="rId7" imgW="609480" imgH="457200" progId="">
              <p:embed/>
            </p:oleObj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4724400" y="5638800"/>
          <a:ext cx="1371600" cy="654050"/>
        </p:xfrm>
        <a:graphic>
          <a:graphicData uri="http://schemas.openxmlformats.org/presentationml/2006/ole">
            <p:oleObj spid="_x0000_s158725" name="Ecuación" r:id="rId8" imgW="545760" imgH="431640" progId="">
              <p:embed/>
            </p:oleObj>
          </a:graphicData>
        </a:graphic>
      </p:graphicFrame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26670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4958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066800" y="3810000"/>
            <a:ext cx="4572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solidFill>
                  <a:srgbClr val="FF0000"/>
                </a:solidFill>
                <a:latin typeface="Arial" charset="0"/>
              </a:rPr>
              <a:t>60º</a:t>
            </a:r>
            <a:endParaRPr lang="es-ES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00200" y="3810000"/>
            <a:ext cx="16764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y 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s-ES_tradnl" sz="1400">
                <a:latin typeface="Arial" charset="0"/>
              </a:rPr>
              <a:t> mide</a:t>
            </a:r>
            <a:endParaRPr lang="es-ES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3352800" y="3810000"/>
            <a:ext cx="4572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solidFill>
                  <a:srgbClr val="FF0000"/>
                </a:solidFill>
                <a:latin typeface="Arial" charset="0"/>
              </a:rPr>
              <a:t>30º</a:t>
            </a:r>
            <a:endParaRPr lang="es-ES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3886200" y="3810000"/>
            <a:ext cx="15240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El lado BH mide</a:t>
            </a:r>
            <a:endParaRPr lang="es-E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5486400" y="3810000"/>
            <a:ext cx="4572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l/2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3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3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28" grpId="0" animBg="1"/>
      <p:bldP spid="9230" grpId="0" autoUpdateAnimBg="0"/>
      <p:bldP spid="9232" grpId="0" autoUpdateAnimBg="0"/>
      <p:bldP spid="9233" grpId="0" autoUpdateAnimBg="0"/>
      <p:bldP spid="9234" grpId="0" autoUpdateAnimBg="0"/>
      <p:bldP spid="9240" grpId="0" animBg="1"/>
      <p:bldP spid="9241" grpId="0" autoUpdateAnimBg="0"/>
      <p:bldP spid="9242" grpId="0" autoUpdateAnimBg="0"/>
      <p:bldP spid="9244" grpId="0" animBg="1"/>
      <p:bldP spid="9245" grpId="0" autoUpdateAnimBg="0"/>
      <p:bldP spid="9246" grpId="0" autoUpdateAnimBg="0"/>
      <p:bldP spid="9247" grpId="0" animBg="1"/>
      <p:bldP spid="9248" grpId="0" autoUpdateAnimBg="0"/>
      <p:bldP spid="9249" grpId="0" animBg="1" autoUpdateAnimBg="0"/>
      <p:bldP spid="9250" grpId="0" autoUpdateAnimBg="0"/>
      <p:bldP spid="9251" grpId="0" autoUpdateAnimBg="0"/>
      <p:bldP spid="9253" grpId="0" animBg="1"/>
      <p:bldP spid="9254" grpId="0" animBg="1"/>
      <p:bldP spid="9255" grpId="0" autoUpdateAnimBg="0"/>
      <p:bldP spid="9257" grpId="0" autoUpdateAnimBg="0"/>
      <p:bldP spid="9263" grpId="0" animBg="1"/>
      <p:bldP spid="9264" grpId="0" animBg="1"/>
      <p:bldP spid="9265" grpId="0" animBg="1" autoUpdateAnimBg="0"/>
      <p:bldP spid="9266" grpId="0" animBg="1" autoUpdateAnimBg="0"/>
      <p:bldP spid="9267" grpId="0" animBg="1" autoUpdateAnimBg="0"/>
      <p:bldP spid="9268" grpId="0" animBg="1" autoUpdateAnimBg="0"/>
      <p:bldP spid="926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628-1D95-4961-B200-3E712D4E5EA4}" type="slidenum">
              <a:rPr lang="es-ES"/>
              <a:pPr/>
              <a:t>16</a:t>
            </a:fld>
            <a:endParaRPr lang="es-ES"/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5715000" y="1676400"/>
            <a:ext cx="3048000" cy="2743200"/>
          </a:xfrm>
          <a:prstGeom prst="rect">
            <a:avLst/>
          </a:prstGeom>
          <a:solidFill>
            <a:srgbClr val="F9F9F9"/>
          </a:solidFill>
          <a:ln w="2857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638800" y="4572000"/>
            <a:ext cx="3124200" cy="1981200"/>
          </a:xfrm>
          <a:prstGeom prst="rect">
            <a:avLst/>
          </a:prstGeom>
          <a:solidFill>
            <a:srgbClr val="F9F9F9"/>
          </a:solidFill>
          <a:ln w="2857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990600" y="1676400"/>
            <a:ext cx="1858963" cy="2454275"/>
            <a:chOff x="672" y="1104"/>
            <a:chExt cx="1171" cy="1546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787" y="1104"/>
              <a:ext cx="1056" cy="1488"/>
              <a:chOff x="4272" y="2304"/>
              <a:chExt cx="1056" cy="1488"/>
            </a:xfrm>
          </p:grpSpPr>
          <p:sp>
            <p:nvSpPr>
              <p:cNvPr id="32774" name="AutoShape 6"/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576" cy="1008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775" name="Text Box 7"/>
              <p:cNvSpPr txBox="1">
                <a:spLocks noChangeArrowheads="1"/>
              </p:cNvSpPr>
              <p:nvPr/>
            </p:nvSpPr>
            <p:spPr bwMode="auto">
              <a:xfrm>
                <a:off x="4992" y="340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B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4272" y="230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C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32777" name="Text Box 9"/>
              <p:cNvSpPr txBox="1">
                <a:spLocks noChangeArrowheads="1"/>
              </p:cNvSpPr>
              <p:nvPr/>
            </p:nvSpPr>
            <p:spPr bwMode="auto">
              <a:xfrm>
                <a:off x="4320" y="350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ES_tradnl">
                    <a:latin typeface="Arial" charset="0"/>
                  </a:rPr>
                  <a:t>H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32778" name="Text Box 10"/>
              <p:cNvSpPr txBox="1">
                <a:spLocks noChangeArrowheads="1"/>
              </p:cNvSpPr>
              <p:nvPr/>
            </p:nvSpPr>
            <p:spPr bwMode="auto">
              <a:xfrm>
                <a:off x="4752" y="288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>
                    <a:latin typeface="Arial" charset="0"/>
                  </a:rPr>
                  <a:t>l</a:t>
                </a:r>
                <a:endParaRPr lang="es-ES" sz="2000">
                  <a:latin typeface="Arial" charset="0"/>
                </a:endParaRPr>
              </a:p>
            </p:txBody>
          </p:sp>
          <p:sp>
            <p:nvSpPr>
              <p:cNvPr id="32779" name="Rectangle 11"/>
              <p:cNvSpPr>
                <a:spLocks noChangeArrowheads="1"/>
              </p:cNvSpPr>
              <p:nvPr/>
            </p:nvSpPr>
            <p:spPr bwMode="auto">
              <a:xfrm>
                <a:off x="4464" y="340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1171" y="240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>
                  <a:latin typeface="Arial" charset="0"/>
                </a:rPr>
                <a:t>l/2</a:t>
              </a:r>
              <a:endParaRPr lang="es-ES" sz="2000">
                <a:latin typeface="Arial" charset="0"/>
              </a:endParaRPr>
            </a:p>
          </p:txBody>
        </p:sp>
        <p:graphicFrame>
          <p:nvGraphicFramePr>
            <p:cNvPr id="159756" name="Object 2060"/>
            <p:cNvGraphicFramePr>
              <a:graphicFrameLocks noChangeAspect="1"/>
            </p:cNvGraphicFramePr>
            <p:nvPr/>
          </p:nvGraphicFramePr>
          <p:xfrm>
            <a:off x="672" y="1632"/>
            <a:ext cx="334" cy="366"/>
          </p:xfrm>
          <a:graphic>
            <a:graphicData uri="http://schemas.openxmlformats.org/presentationml/2006/ole">
              <p:oleObj spid="_x0000_s159756" name="Ecuación" r:id="rId3" imgW="291960" imgH="431640" progId="">
                <p:embed/>
              </p:oleObj>
            </a:graphicData>
          </a:graphic>
        </p:graphicFrame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1364" y="2160"/>
              <a:ext cx="95" cy="1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53" y="39"/>
                </a:cxn>
                <a:cxn ang="0">
                  <a:pos x="17" y="84"/>
                </a:cxn>
                <a:cxn ang="0">
                  <a:pos x="2" y="135"/>
                </a:cxn>
                <a:cxn ang="0">
                  <a:pos x="2" y="195"/>
                </a:cxn>
              </a:cxnLst>
              <a:rect l="0" t="0" r="r" b="b"/>
              <a:pathLst>
                <a:path w="95" h="195">
                  <a:moveTo>
                    <a:pt x="95" y="0"/>
                  </a:moveTo>
                  <a:cubicBezTo>
                    <a:pt x="88" y="6"/>
                    <a:pt x="66" y="25"/>
                    <a:pt x="53" y="39"/>
                  </a:cubicBezTo>
                  <a:cubicBezTo>
                    <a:pt x="40" y="53"/>
                    <a:pt x="25" y="68"/>
                    <a:pt x="17" y="84"/>
                  </a:cubicBezTo>
                  <a:cubicBezTo>
                    <a:pt x="9" y="100"/>
                    <a:pt x="4" y="117"/>
                    <a:pt x="2" y="135"/>
                  </a:cubicBezTo>
                  <a:cubicBezTo>
                    <a:pt x="0" y="153"/>
                    <a:pt x="2" y="183"/>
                    <a:pt x="2" y="1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1219" y="2112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60º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979" y="1632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30º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979" y="1542"/>
              <a:ext cx="114" cy="5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66" y="45"/>
                </a:cxn>
                <a:cxn ang="0">
                  <a:pos x="114" y="0"/>
                </a:cxn>
              </a:cxnLst>
              <a:rect l="0" t="0" r="r" b="b"/>
              <a:pathLst>
                <a:path w="114" h="52">
                  <a:moveTo>
                    <a:pt x="0" y="42"/>
                  </a:moveTo>
                  <a:cubicBezTo>
                    <a:pt x="11" y="42"/>
                    <a:pt x="47" y="52"/>
                    <a:pt x="66" y="45"/>
                  </a:cubicBezTo>
                  <a:cubicBezTo>
                    <a:pt x="85" y="38"/>
                    <a:pt x="104" y="9"/>
                    <a:pt x="11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aphicFrame>
        <p:nvGraphicFramePr>
          <p:cNvPr id="159744" name="Object 2048"/>
          <p:cNvGraphicFramePr>
            <a:graphicFrameLocks noChangeAspect="1"/>
          </p:cNvGraphicFramePr>
          <p:nvPr/>
        </p:nvGraphicFramePr>
        <p:xfrm>
          <a:off x="2819400" y="1708150"/>
          <a:ext cx="2116138" cy="750888"/>
        </p:xfrm>
        <a:graphic>
          <a:graphicData uri="http://schemas.openxmlformats.org/presentationml/2006/ole">
            <p:oleObj spid="_x0000_s159744" name="Ecuación" r:id="rId4" imgW="1752480" imgH="622080" progId="">
              <p:embed/>
            </p:oleObj>
          </a:graphicData>
        </a:graphic>
      </p:graphicFrame>
      <p:graphicFrame>
        <p:nvGraphicFramePr>
          <p:cNvPr id="159745" name="Object 2049"/>
          <p:cNvGraphicFramePr>
            <a:graphicFrameLocks noChangeAspect="1"/>
          </p:cNvGraphicFramePr>
          <p:nvPr/>
        </p:nvGraphicFramePr>
        <p:xfrm>
          <a:off x="2895600" y="4572000"/>
          <a:ext cx="1790700" cy="523875"/>
        </p:xfrm>
        <a:graphic>
          <a:graphicData uri="http://schemas.openxmlformats.org/presentationml/2006/ole">
            <p:oleObj spid="_x0000_s159745" name="Ecuación" r:id="rId5" imgW="1434960" imgH="419040" progId="">
              <p:embed/>
            </p:oleObj>
          </a:graphicData>
        </a:graphic>
      </p:graphicFrame>
      <p:graphicFrame>
        <p:nvGraphicFramePr>
          <p:cNvPr id="159746" name="Object 2050"/>
          <p:cNvGraphicFramePr>
            <a:graphicFrameLocks noChangeAspect="1"/>
          </p:cNvGraphicFramePr>
          <p:nvPr/>
        </p:nvGraphicFramePr>
        <p:xfrm>
          <a:off x="2884488" y="5257800"/>
          <a:ext cx="2144712" cy="503238"/>
        </p:xfrm>
        <a:graphic>
          <a:graphicData uri="http://schemas.openxmlformats.org/presentationml/2006/ole">
            <p:oleObj spid="_x0000_s159746" name="Ecuación" r:id="rId6" imgW="1790640" imgH="419040" progId="">
              <p:embed/>
            </p:oleObj>
          </a:graphicData>
        </a:graphic>
      </p:graphicFrame>
      <p:graphicFrame>
        <p:nvGraphicFramePr>
          <p:cNvPr id="159747" name="Object 2051"/>
          <p:cNvGraphicFramePr>
            <a:graphicFrameLocks noChangeAspect="1"/>
          </p:cNvGraphicFramePr>
          <p:nvPr/>
        </p:nvGraphicFramePr>
        <p:xfrm>
          <a:off x="2819400" y="5867400"/>
          <a:ext cx="2463800" cy="592138"/>
        </p:xfrm>
        <a:graphic>
          <a:graphicData uri="http://schemas.openxmlformats.org/presentationml/2006/ole">
            <p:oleObj spid="_x0000_s159747" name="Ecuación" r:id="rId7" imgW="1904760" imgH="457200" progId="">
              <p:embed/>
            </p:oleObj>
          </a:graphicData>
        </a:graphic>
      </p:graphicFrame>
      <p:graphicFrame>
        <p:nvGraphicFramePr>
          <p:cNvPr id="159748" name="Object 2052"/>
          <p:cNvGraphicFramePr>
            <a:graphicFrameLocks noChangeAspect="1"/>
          </p:cNvGraphicFramePr>
          <p:nvPr/>
        </p:nvGraphicFramePr>
        <p:xfrm>
          <a:off x="2811463" y="2571750"/>
          <a:ext cx="1673225" cy="720725"/>
        </p:xfrm>
        <a:graphic>
          <a:graphicData uri="http://schemas.openxmlformats.org/presentationml/2006/ole">
            <p:oleObj spid="_x0000_s159748" name="Ecuación" r:id="rId8" imgW="1384200" imgH="596880" progId="">
              <p:embed/>
            </p:oleObj>
          </a:graphicData>
        </a:graphic>
      </p:graphicFrame>
      <p:graphicFrame>
        <p:nvGraphicFramePr>
          <p:cNvPr id="159749" name="Object 2053"/>
          <p:cNvGraphicFramePr>
            <a:graphicFrameLocks noChangeAspect="1"/>
          </p:cNvGraphicFramePr>
          <p:nvPr/>
        </p:nvGraphicFramePr>
        <p:xfrm>
          <a:off x="2832100" y="3429000"/>
          <a:ext cx="2806700" cy="950913"/>
        </p:xfrm>
        <a:graphic>
          <a:graphicData uri="http://schemas.openxmlformats.org/presentationml/2006/ole">
            <p:oleObj spid="_x0000_s159749" name="Ecuación" r:id="rId9" imgW="2323800" imgH="787320" progId="">
              <p:embed/>
            </p:oleObj>
          </a:graphicData>
        </a:graphic>
      </p:graphicFrame>
      <p:graphicFrame>
        <p:nvGraphicFramePr>
          <p:cNvPr id="159750" name="Object 2054"/>
          <p:cNvGraphicFramePr>
            <a:graphicFrameLocks noChangeAspect="1"/>
          </p:cNvGraphicFramePr>
          <p:nvPr/>
        </p:nvGraphicFramePr>
        <p:xfrm>
          <a:off x="5795963" y="1662113"/>
          <a:ext cx="1687512" cy="719137"/>
        </p:xfrm>
        <a:graphic>
          <a:graphicData uri="http://schemas.openxmlformats.org/presentationml/2006/ole">
            <p:oleObj spid="_x0000_s159750" name="Ecuación" r:id="rId10" imgW="1396800" imgH="596880" progId="">
              <p:embed/>
            </p:oleObj>
          </a:graphicData>
        </a:graphic>
      </p:graphicFrame>
      <p:graphicFrame>
        <p:nvGraphicFramePr>
          <p:cNvPr id="159751" name="Object 2055"/>
          <p:cNvGraphicFramePr>
            <a:graphicFrameLocks noChangeAspect="1"/>
          </p:cNvGraphicFramePr>
          <p:nvPr/>
        </p:nvGraphicFramePr>
        <p:xfrm>
          <a:off x="5867400" y="2498725"/>
          <a:ext cx="2101850" cy="752475"/>
        </p:xfrm>
        <a:graphic>
          <a:graphicData uri="http://schemas.openxmlformats.org/presentationml/2006/ole">
            <p:oleObj spid="_x0000_s159751" name="Ecuación" r:id="rId11" imgW="1739880" imgH="622080" progId="">
              <p:embed/>
            </p:oleObj>
          </a:graphicData>
        </a:graphic>
      </p:graphicFrame>
      <p:graphicFrame>
        <p:nvGraphicFramePr>
          <p:cNvPr id="159752" name="Object 2056"/>
          <p:cNvGraphicFramePr>
            <a:graphicFrameLocks noChangeAspect="1"/>
          </p:cNvGraphicFramePr>
          <p:nvPr/>
        </p:nvGraphicFramePr>
        <p:xfrm>
          <a:off x="5867400" y="3352800"/>
          <a:ext cx="2470150" cy="950913"/>
        </p:xfrm>
        <a:graphic>
          <a:graphicData uri="http://schemas.openxmlformats.org/presentationml/2006/ole">
            <p:oleObj spid="_x0000_s159752" name="Ecuación" r:id="rId12" imgW="2044440" imgH="787320" progId="">
              <p:embed/>
            </p:oleObj>
          </a:graphicData>
        </a:graphic>
      </p:graphicFrame>
      <p:graphicFrame>
        <p:nvGraphicFramePr>
          <p:cNvPr id="159753" name="Object 2057"/>
          <p:cNvGraphicFramePr>
            <a:graphicFrameLocks noChangeAspect="1"/>
          </p:cNvGraphicFramePr>
          <p:nvPr/>
        </p:nvGraphicFramePr>
        <p:xfrm>
          <a:off x="5715000" y="5257800"/>
          <a:ext cx="2012950" cy="523875"/>
        </p:xfrm>
        <a:graphic>
          <a:graphicData uri="http://schemas.openxmlformats.org/presentationml/2006/ole">
            <p:oleObj spid="_x0000_s159753" name="Ecuación" r:id="rId13" imgW="1612800" imgH="419040" progId="">
              <p:embed/>
            </p:oleObj>
          </a:graphicData>
        </a:graphic>
      </p:graphicFrame>
      <p:graphicFrame>
        <p:nvGraphicFramePr>
          <p:cNvPr id="159754" name="Object 2058"/>
          <p:cNvGraphicFramePr>
            <a:graphicFrameLocks noChangeAspect="1"/>
          </p:cNvGraphicFramePr>
          <p:nvPr/>
        </p:nvGraphicFramePr>
        <p:xfrm>
          <a:off x="5791200" y="4572000"/>
          <a:ext cx="1916113" cy="503238"/>
        </p:xfrm>
        <a:graphic>
          <a:graphicData uri="http://schemas.openxmlformats.org/presentationml/2006/ole">
            <p:oleObj spid="_x0000_s159754" name="Ecuación" r:id="rId14" imgW="1600200" imgH="419040" progId="">
              <p:embed/>
            </p:oleObj>
          </a:graphicData>
        </a:graphic>
      </p:graphicFrame>
      <p:graphicFrame>
        <p:nvGraphicFramePr>
          <p:cNvPr id="159755" name="Object 2059"/>
          <p:cNvGraphicFramePr>
            <a:graphicFrameLocks noChangeAspect="1"/>
          </p:cNvGraphicFramePr>
          <p:nvPr/>
        </p:nvGraphicFramePr>
        <p:xfrm>
          <a:off x="5715000" y="5791200"/>
          <a:ext cx="3038475" cy="592138"/>
        </p:xfrm>
        <a:graphic>
          <a:graphicData uri="http://schemas.openxmlformats.org/presentationml/2006/ole">
            <p:oleObj spid="_x0000_s159755" name="Ecuación" r:id="rId15" imgW="2349360" imgH="457200" progId="">
              <p:embed/>
            </p:oleObj>
          </a:graphicData>
        </a:graphic>
      </p:graphicFrame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2743200" y="1676400"/>
            <a:ext cx="2895600" cy="27432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2743200" y="4572000"/>
            <a:ext cx="2743200" cy="19812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R.T. DE LOS ÁNGULOS 30º y 60º  (2)</a:t>
            </a:r>
            <a:endParaRPr lang="es-ES"/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1066800" y="4495800"/>
            <a:ext cx="1600200" cy="1931988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Observa que: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sen 60º = cos 30º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cos 60º = sen 30º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tg 60º = cotg 30º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cotg60º = tg 30º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sec 60º =cosec30º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Cosec 60º =sec30º</a:t>
            </a:r>
            <a:endParaRPr lang="es-ES" sz="1200" b="1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 animBg="1"/>
      <p:bldP spid="32804" grpId="0" animBg="1"/>
      <p:bldP spid="32801" grpId="0" animBg="1"/>
      <p:bldP spid="32802" grpId="0" animBg="1"/>
      <p:bldP spid="3281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84B2-210E-48C8-B360-E4D38D16BB3E}" type="slidenum">
              <a:rPr lang="es-ES"/>
              <a:pPr/>
              <a:t>17</a:t>
            </a:fld>
            <a:endParaRPr lang="es-E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RAZONES TRIGONOMÉTRICAS DE 45º  (1)</a:t>
            </a:r>
            <a:endParaRPr lang="es-ES" sz="2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066800" y="1828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Sea ABCD un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cuadrado</a:t>
            </a:r>
            <a:endParaRPr lang="es-ES" sz="1400">
              <a:latin typeface="Arial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924800" y="2209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Arial" charset="0"/>
              </a:rPr>
              <a:t>l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858000" y="3276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Arial" charset="0"/>
              </a:rPr>
              <a:t>l</a:t>
            </a:r>
            <a:endParaRPr lang="es-E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086600" y="4800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s-ES" sz="200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48151" name="Freeform 23"/>
          <p:cNvSpPr>
            <a:spLocks/>
          </p:cNvSpPr>
          <p:nvPr/>
        </p:nvSpPr>
        <p:spPr bwMode="auto">
          <a:xfrm>
            <a:off x="6838950" y="5581650"/>
            <a:ext cx="147638" cy="366713"/>
          </a:xfrm>
          <a:custGeom>
            <a:avLst/>
            <a:gdLst/>
            <a:ahLst/>
            <a:cxnLst>
              <a:cxn ang="0">
                <a:pos x="93" y="231"/>
              </a:cxn>
              <a:cxn ang="0">
                <a:pos x="87" y="162"/>
              </a:cxn>
              <a:cxn ang="0">
                <a:pos x="69" y="102"/>
              </a:cxn>
              <a:cxn ang="0">
                <a:pos x="48" y="60"/>
              </a:cxn>
              <a:cxn ang="0">
                <a:pos x="0" y="0"/>
              </a:cxn>
            </a:cxnLst>
            <a:rect l="0" t="0" r="r" b="b"/>
            <a:pathLst>
              <a:path w="93" h="231">
                <a:moveTo>
                  <a:pt x="93" y="231"/>
                </a:moveTo>
                <a:cubicBezTo>
                  <a:pt x="92" y="220"/>
                  <a:pt x="91" y="183"/>
                  <a:pt x="87" y="162"/>
                </a:cubicBezTo>
                <a:cubicBezTo>
                  <a:pt x="83" y="141"/>
                  <a:pt x="75" y="119"/>
                  <a:pt x="69" y="102"/>
                </a:cubicBezTo>
                <a:cubicBezTo>
                  <a:pt x="63" y="85"/>
                  <a:pt x="59" y="77"/>
                  <a:pt x="48" y="60"/>
                </a:cubicBezTo>
                <a:cubicBezTo>
                  <a:pt x="37" y="43"/>
                  <a:pt x="10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7696200" y="4648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45º</a:t>
            </a:r>
            <a:endParaRPr lang="es-ES" sz="1200">
              <a:latin typeface="Arial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066800" y="2209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Es decir, cada uno de sus cuatro ángulos mide</a:t>
            </a:r>
            <a:endParaRPr lang="es-ES"/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1066800" y="3429000"/>
            <a:ext cx="45720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En el triángulo ABC,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rectángulo en B,</a:t>
            </a:r>
            <a:r>
              <a:rPr lang="es-ES_tradnl" sz="1400">
                <a:latin typeface="Arial" charset="0"/>
              </a:rPr>
              <a:t> 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_tradnl" sz="1400">
                <a:latin typeface="Arial" charset="0"/>
              </a:rPr>
              <a:t> mide</a:t>
            </a:r>
            <a:endParaRPr lang="es-E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066800" y="259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Trazamos la diagonal AC</a:t>
            </a:r>
            <a:endParaRPr lang="es-ES"/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4876800" y="2178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90º</a:t>
            </a:r>
            <a:endParaRPr lang="es-ES" sz="1600"/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5791200" y="3962400"/>
            <a:ext cx="2667000" cy="2438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1066800" y="43434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Podemos calcular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x </a:t>
            </a:r>
            <a:r>
              <a:rPr lang="es-ES_tradnl" sz="1400">
                <a:latin typeface="Arial" charset="0"/>
              </a:rPr>
              <a:t>en función de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 l</a:t>
            </a:r>
            <a:r>
              <a:rPr lang="es-ES_tradnl" sz="1400">
                <a:latin typeface="Arial" charset="0"/>
              </a:rPr>
              <a:t>, aplicando el</a:t>
            </a:r>
            <a:endParaRPr lang="es-ES" sz="1400">
              <a:latin typeface="Arial" charset="0"/>
            </a:endParaRP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/>
        </p:nvGraphicFramePr>
        <p:xfrm>
          <a:off x="1981200" y="5257800"/>
          <a:ext cx="869950" cy="241300"/>
        </p:xfrm>
        <a:graphic>
          <a:graphicData uri="http://schemas.openxmlformats.org/presentationml/2006/ole">
            <p:oleObj spid="_x0000_s160768" name="Ecuación" r:id="rId3" imgW="685800" imgH="190440" progId="">
              <p:embed/>
            </p:oleObj>
          </a:graphicData>
        </a:graphic>
      </p:graphicFrame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1143000" y="4648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Tª de Pitágoras</a:t>
            </a:r>
            <a:endParaRPr lang="es-ES" sz="1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60769" name="Object 1025"/>
          <p:cNvGraphicFramePr>
            <a:graphicFrameLocks noChangeAspect="1"/>
          </p:cNvGraphicFramePr>
          <p:nvPr/>
        </p:nvGraphicFramePr>
        <p:xfrm>
          <a:off x="1981200" y="5791200"/>
          <a:ext cx="866775" cy="269875"/>
        </p:xfrm>
        <a:graphic>
          <a:graphicData uri="http://schemas.openxmlformats.org/presentationml/2006/ole">
            <p:oleObj spid="_x0000_s160769" name="Ecuación" r:id="rId4" imgW="609480" imgH="190440" progId="">
              <p:embed/>
            </p:oleObj>
          </a:graphicData>
        </a:graphic>
      </p:graphicFrame>
      <p:graphicFrame>
        <p:nvGraphicFramePr>
          <p:cNvPr id="160770" name="Object 1026"/>
          <p:cNvGraphicFramePr>
            <a:graphicFrameLocks noChangeAspect="1"/>
          </p:cNvGraphicFramePr>
          <p:nvPr/>
        </p:nvGraphicFramePr>
        <p:xfrm>
          <a:off x="4191000" y="5181600"/>
          <a:ext cx="958850" cy="344488"/>
        </p:xfrm>
        <a:graphic>
          <a:graphicData uri="http://schemas.openxmlformats.org/presentationml/2006/ole">
            <p:oleObj spid="_x0000_s160770" name="Ecuación" r:id="rId5" imgW="672840" imgH="241200" progId="">
              <p:embed/>
            </p:oleObj>
          </a:graphicData>
        </a:graphic>
      </p:graphicFrame>
      <p:graphicFrame>
        <p:nvGraphicFramePr>
          <p:cNvPr id="160771" name="Object 1027"/>
          <p:cNvGraphicFramePr>
            <a:graphicFrameLocks noChangeAspect="1"/>
          </p:cNvGraphicFramePr>
          <p:nvPr/>
        </p:nvGraphicFramePr>
        <p:xfrm>
          <a:off x="3962400" y="5791200"/>
          <a:ext cx="1308100" cy="327025"/>
        </p:xfrm>
        <a:graphic>
          <a:graphicData uri="http://schemas.openxmlformats.org/presentationml/2006/ole">
            <p:oleObj spid="_x0000_s160771" name="Ecuación" r:id="rId6" imgW="520560" imgH="215640" progId="">
              <p:embed/>
            </p:oleObj>
          </a:graphicData>
        </a:graphic>
      </p:graphicFrame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37338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1066800" y="3810000"/>
            <a:ext cx="4572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solidFill>
                  <a:srgbClr val="FF0000"/>
                </a:solidFill>
                <a:latin typeface="Arial" charset="0"/>
              </a:rPr>
              <a:t>45º</a:t>
            </a:r>
            <a:endParaRPr lang="es-ES"/>
          </a:p>
        </p:txBody>
      </p:sp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1600200" y="3810000"/>
            <a:ext cx="16764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y 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s-ES_tradnl" sz="1400">
                <a:latin typeface="Arial" charset="0"/>
              </a:rPr>
              <a:t> mide</a:t>
            </a:r>
            <a:endParaRPr lang="es-ES"/>
          </a:p>
        </p:txBody>
      </p:sp>
      <p:sp>
        <p:nvSpPr>
          <p:cNvPr id="48173" name="Text Box 45"/>
          <p:cNvSpPr txBox="1">
            <a:spLocks noChangeArrowheads="1"/>
          </p:cNvSpPr>
          <p:nvPr/>
        </p:nvSpPr>
        <p:spPr bwMode="auto">
          <a:xfrm>
            <a:off x="3352800" y="3810000"/>
            <a:ext cx="4572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solidFill>
                  <a:srgbClr val="FF0000"/>
                </a:solidFill>
                <a:latin typeface="Arial" charset="0"/>
              </a:rPr>
              <a:t>45º</a:t>
            </a:r>
            <a:endParaRPr lang="es-ES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5791200" y="1295400"/>
            <a:ext cx="2667000" cy="2438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8188" name="Group 60"/>
          <p:cNvGrpSpPr>
            <a:grpSpLocks/>
          </p:cNvGrpSpPr>
          <p:nvPr/>
        </p:nvGrpSpPr>
        <p:grpSpPr bwMode="auto">
          <a:xfrm>
            <a:off x="5943600" y="1295400"/>
            <a:ext cx="2514600" cy="2362200"/>
            <a:chOff x="3744" y="816"/>
            <a:chExt cx="1584" cy="1488"/>
          </a:xfrm>
        </p:grpSpPr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3744" y="20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A</a:t>
              </a:r>
              <a:endParaRPr lang="es-ES">
                <a:latin typeface="Arial" charset="0"/>
              </a:endParaRPr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992" y="20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B</a:t>
              </a:r>
              <a:endParaRPr lang="es-ES">
                <a:latin typeface="Arial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4944" y="8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C</a:t>
              </a:r>
              <a:endParaRPr lang="es-ES">
                <a:latin typeface="Arial" charset="0"/>
              </a:endParaRPr>
            </a:p>
          </p:txBody>
        </p:sp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3936" y="1056"/>
              <a:ext cx="105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77" name="Text Box 49"/>
            <p:cNvSpPr txBox="1">
              <a:spLocks noChangeArrowheads="1"/>
            </p:cNvSpPr>
            <p:nvPr/>
          </p:nvSpPr>
          <p:spPr bwMode="auto">
            <a:xfrm>
              <a:off x="3744" y="8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D</a:t>
              </a:r>
              <a:endParaRPr lang="es-ES">
                <a:latin typeface="Arial" charset="0"/>
              </a:endParaRPr>
            </a:p>
          </p:txBody>
        </p:sp>
      </p:grpSp>
      <p:sp>
        <p:nvSpPr>
          <p:cNvPr id="48178" name="Line 50"/>
          <p:cNvSpPr>
            <a:spLocks noChangeShapeType="1"/>
          </p:cNvSpPr>
          <p:nvPr/>
        </p:nvSpPr>
        <p:spPr bwMode="auto">
          <a:xfrm flipV="1">
            <a:off x="6248400" y="1676400"/>
            <a:ext cx="1676400" cy="1676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48190" name="Group 62"/>
          <p:cNvGrpSpPr>
            <a:grpSpLocks/>
          </p:cNvGrpSpPr>
          <p:nvPr/>
        </p:nvGrpSpPr>
        <p:grpSpPr bwMode="auto">
          <a:xfrm>
            <a:off x="6096000" y="3886200"/>
            <a:ext cx="2590800" cy="2454275"/>
            <a:chOff x="3840" y="2448"/>
            <a:chExt cx="1632" cy="1546"/>
          </a:xfrm>
        </p:grpSpPr>
        <p:grpSp>
          <p:nvGrpSpPr>
            <p:cNvPr id="48189" name="Group 61"/>
            <p:cNvGrpSpPr>
              <a:grpSpLocks/>
            </p:cNvGrpSpPr>
            <p:nvPr/>
          </p:nvGrpSpPr>
          <p:grpSpPr bwMode="auto">
            <a:xfrm>
              <a:off x="3840" y="2448"/>
              <a:ext cx="1632" cy="1546"/>
              <a:chOff x="3840" y="2448"/>
              <a:chExt cx="1632" cy="1546"/>
            </a:xfrm>
          </p:grpSpPr>
          <p:sp>
            <p:nvSpPr>
              <p:cNvPr id="48142" name="Text Box 14"/>
              <p:cNvSpPr txBox="1">
                <a:spLocks noChangeArrowheads="1"/>
              </p:cNvSpPr>
              <p:nvPr/>
            </p:nvSpPr>
            <p:spPr bwMode="auto">
              <a:xfrm>
                <a:off x="4464" y="3744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>
                    <a:solidFill>
                      <a:srgbClr val="FF0000"/>
                    </a:solidFill>
                    <a:latin typeface="Arial" charset="0"/>
                  </a:rPr>
                  <a:t>l</a:t>
                </a:r>
                <a:endParaRPr lang="es-ES" sz="2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8179" name="AutoShape 51"/>
              <p:cNvSpPr>
                <a:spLocks noChangeArrowheads="1"/>
              </p:cNvSpPr>
              <p:nvPr/>
            </p:nvSpPr>
            <p:spPr bwMode="auto">
              <a:xfrm flipH="1">
                <a:off x="4080" y="2688"/>
                <a:ext cx="1056" cy="1056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8180" name="Text Box 52"/>
              <p:cNvSpPr txBox="1">
                <a:spLocks noChangeArrowheads="1"/>
              </p:cNvSpPr>
              <p:nvPr/>
            </p:nvSpPr>
            <p:spPr bwMode="auto">
              <a:xfrm>
                <a:off x="3840" y="364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A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48181" name="Text Box 53"/>
              <p:cNvSpPr txBox="1">
                <a:spLocks noChangeArrowheads="1"/>
              </p:cNvSpPr>
              <p:nvPr/>
            </p:nvSpPr>
            <p:spPr bwMode="auto">
              <a:xfrm>
                <a:off x="5088" y="364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B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48182" name="Text Box 54"/>
              <p:cNvSpPr txBox="1">
                <a:spLocks noChangeArrowheads="1"/>
              </p:cNvSpPr>
              <p:nvPr/>
            </p:nvSpPr>
            <p:spPr bwMode="auto">
              <a:xfrm>
                <a:off x="5040" y="244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C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48183" name="Text Box 55"/>
              <p:cNvSpPr txBox="1">
                <a:spLocks noChangeArrowheads="1"/>
              </p:cNvSpPr>
              <p:nvPr/>
            </p:nvSpPr>
            <p:spPr bwMode="auto">
              <a:xfrm>
                <a:off x="5136" y="312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>
                    <a:solidFill>
                      <a:srgbClr val="FF0000"/>
                    </a:solidFill>
                    <a:latin typeface="Arial" charset="0"/>
                  </a:rPr>
                  <a:t>l</a:t>
                </a:r>
                <a:endParaRPr lang="es-ES" sz="200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48184" name="Rectangle 56"/>
            <p:cNvSpPr>
              <a:spLocks noChangeArrowheads="1"/>
            </p:cNvSpPr>
            <p:nvPr/>
          </p:nvSpPr>
          <p:spPr bwMode="auto">
            <a:xfrm>
              <a:off x="4992" y="36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8185" name="Freeform 57"/>
          <p:cNvSpPr>
            <a:spLocks/>
          </p:cNvSpPr>
          <p:nvPr/>
        </p:nvSpPr>
        <p:spPr bwMode="auto">
          <a:xfrm>
            <a:off x="7818438" y="4598988"/>
            <a:ext cx="334962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45"/>
              </a:cxn>
              <a:cxn ang="0">
                <a:pos x="108" y="76"/>
              </a:cxn>
              <a:cxn ang="0">
                <a:pos x="152" y="91"/>
              </a:cxn>
              <a:cxn ang="0">
                <a:pos x="211" y="100"/>
              </a:cxn>
            </a:cxnLst>
            <a:rect l="0" t="0" r="r" b="b"/>
            <a:pathLst>
              <a:path w="211" h="100">
                <a:moveTo>
                  <a:pt x="0" y="0"/>
                </a:moveTo>
                <a:cubicBezTo>
                  <a:pt x="9" y="7"/>
                  <a:pt x="35" y="33"/>
                  <a:pt x="53" y="45"/>
                </a:cubicBezTo>
                <a:cubicBezTo>
                  <a:pt x="70" y="58"/>
                  <a:pt x="91" y="68"/>
                  <a:pt x="108" y="76"/>
                </a:cubicBezTo>
                <a:cubicBezTo>
                  <a:pt x="124" y="84"/>
                  <a:pt x="135" y="87"/>
                  <a:pt x="152" y="91"/>
                </a:cubicBezTo>
                <a:cubicBezTo>
                  <a:pt x="169" y="95"/>
                  <a:pt x="199" y="98"/>
                  <a:pt x="211" y="1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48186" name="Text Box 58"/>
          <p:cNvSpPr txBox="1">
            <a:spLocks noChangeArrowheads="1"/>
          </p:cNvSpPr>
          <p:nvPr/>
        </p:nvSpPr>
        <p:spPr bwMode="auto">
          <a:xfrm>
            <a:off x="6858000" y="5562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45º</a:t>
            </a:r>
            <a:endParaRPr lang="es-E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3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3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utoUpdateAnimBg="0"/>
      <p:bldP spid="48139" grpId="0" autoUpdateAnimBg="0"/>
      <p:bldP spid="48140" grpId="0" autoUpdateAnimBg="0"/>
      <p:bldP spid="48143" grpId="0" autoUpdateAnimBg="0"/>
      <p:bldP spid="48151" grpId="0" animBg="1"/>
      <p:bldP spid="48153" grpId="0" autoUpdateAnimBg="0"/>
      <p:bldP spid="48155" grpId="0" autoUpdateAnimBg="0"/>
      <p:bldP spid="48156" grpId="0" animBg="1" autoUpdateAnimBg="0"/>
      <p:bldP spid="48157" grpId="0" autoUpdateAnimBg="0"/>
      <p:bldP spid="48158" grpId="0" autoUpdateAnimBg="0"/>
      <p:bldP spid="48160" grpId="0" animBg="1"/>
      <p:bldP spid="48161" grpId="0" autoUpdateAnimBg="0"/>
      <p:bldP spid="48163" grpId="0" autoUpdateAnimBg="0"/>
      <p:bldP spid="48169" grpId="0" animBg="1"/>
      <p:bldP spid="48171" grpId="0" animBg="1" autoUpdateAnimBg="0"/>
      <p:bldP spid="48172" grpId="0" animBg="1" autoUpdateAnimBg="0"/>
      <p:bldP spid="48173" grpId="0" animBg="1" autoUpdateAnimBg="0"/>
      <p:bldP spid="48159" grpId="0" animBg="1"/>
      <p:bldP spid="48178" grpId="0" animBg="1"/>
      <p:bldP spid="48185" grpId="0" animBg="1"/>
      <p:bldP spid="481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8F0-CFBD-4328-94AB-2C636AD1127A}" type="slidenum">
              <a:rPr lang="es-ES"/>
              <a:pPr/>
              <a:t>18</a:t>
            </a:fld>
            <a:endParaRPr lang="es-ES"/>
          </a:p>
        </p:txBody>
      </p:sp>
      <p:graphicFrame>
        <p:nvGraphicFramePr>
          <p:cNvPr id="161792" name="Object 1024"/>
          <p:cNvGraphicFramePr>
            <a:graphicFrameLocks noChangeAspect="1"/>
          </p:cNvGraphicFramePr>
          <p:nvPr/>
        </p:nvGraphicFramePr>
        <p:xfrm>
          <a:off x="1600200" y="2085975"/>
          <a:ext cx="2054225" cy="522288"/>
        </p:xfrm>
        <a:graphic>
          <a:graphicData uri="http://schemas.openxmlformats.org/presentationml/2006/ole">
            <p:oleObj spid="_x0000_s161792" name="Ecuación" r:id="rId3" imgW="1701720" imgH="457200" progId="">
              <p:embed/>
            </p:oleObj>
          </a:graphicData>
        </a:graphic>
      </p:graphicFrame>
      <p:graphicFrame>
        <p:nvGraphicFramePr>
          <p:cNvPr id="161793" name="Object 1025"/>
          <p:cNvGraphicFramePr>
            <a:graphicFrameLocks noChangeAspect="1"/>
          </p:cNvGraphicFramePr>
          <p:nvPr/>
        </p:nvGraphicFramePr>
        <p:xfrm>
          <a:off x="1676400" y="4495800"/>
          <a:ext cx="3009900" cy="571500"/>
        </p:xfrm>
        <a:graphic>
          <a:graphicData uri="http://schemas.openxmlformats.org/presentationml/2006/ole">
            <p:oleObj spid="_x0000_s161793" name="Ecuación" r:id="rId4" imgW="2412720" imgH="457200" progId="">
              <p:embed/>
            </p:oleObj>
          </a:graphicData>
        </a:graphic>
      </p:graphicFrame>
      <p:graphicFrame>
        <p:nvGraphicFramePr>
          <p:cNvPr id="161794" name="Object 1026"/>
          <p:cNvGraphicFramePr>
            <a:graphicFrameLocks noChangeAspect="1"/>
          </p:cNvGraphicFramePr>
          <p:nvPr/>
        </p:nvGraphicFramePr>
        <p:xfrm>
          <a:off x="1752600" y="5715000"/>
          <a:ext cx="2068513" cy="542925"/>
        </p:xfrm>
        <a:graphic>
          <a:graphicData uri="http://schemas.openxmlformats.org/presentationml/2006/ole">
            <p:oleObj spid="_x0000_s161794" name="Ecuación" r:id="rId5" imgW="1600200" imgH="419040" progId="">
              <p:embed/>
            </p:oleObj>
          </a:graphicData>
        </a:graphic>
      </p:graphicFrame>
      <p:graphicFrame>
        <p:nvGraphicFramePr>
          <p:cNvPr id="161795" name="Object 1027"/>
          <p:cNvGraphicFramePr>
            <a:graphicFrameLocks noChangeAspect="1"/>
          </p:cNvGraphicFramePr>
          <p:nvPr/>
        </p:nvGraphicFramePr>
        <p:xfrm>
          <a:off x="1676400" y="3606800"/>
          <a:ext cx="996950" cy="449263"/>
        </p:xfrm>
        <a:graphic>
          <a:graphicData uri="http://schemas.openxmlformats.org/presentationml/2006/ole">
            <p:oleObj spid="_x0000_s161795" name="Ecuación" r:id="rId6" imgW="825480" imgH="393480" progId="">
              <p:embed/>
            </p:oleObj>
          </a:graphicData>
        </a:graphic>
      </p:graphicFrame>
      <p:sp>
        <p:nvSpPr>
          <p:cNvPr id="49180" name="Rectangle 1052"/>
          <p:cNvSpPr>
            <a:spLocks noChangeArrowheads="1"/>
          </p:cNvSpPr>
          <p:nvPr/>
        </p:nvSpPr>
        <p:spPr bwMode="auto">
          <a:xfrm>
            <a:off x="1524000" y="1752600"/>
            <a:ext cx="2590800" cy="24384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181" name="Rectangle 1053"/>
          <p:cNvSpPr>
            <a:spLocks noChangeArrowheads="1"/>
          </p:cNvSpPr>
          <p:nvPr/>
        </p:nvSpPr>
        <p:spPr bwMode="auto">
          <a:xfrm>
            <a:off x="1524000" y="4419600"/>
            <a:ext cx="3733800" cy="1905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184" name="Rectangle 10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RAZONES TRIGONOMÉTRICAS DE 45º </a:t>
            </a:r>
            <a:r>
              <a:rPr lang="es-ES_tradnl" sz="3200">
                <a:solidFill>
                  <a:srgbClr val="008000"/>
                </a:solidFill>
                <a:latin typeface="Arial" charset="0"/>
              </a:rPr>
              <a:t>(2)</a:t>
            </a:r>
            <a:endParaRPr lang="es-ES"/>
          </a:p>
        </p:txBody>
      </p:sp>
      <p:grpSp>
        <p:nvGrpSpPr>
          <p:cNvPr id="49202" name="Group 1074"/>
          <p:cNvGrpSpPr>
            <a:grpSpLocks/>
          </p:cNvGrpSpPr>
          <p:nvPr/>
        </p:nvGrpSpPr>
        <p:grpSpPr bwMode="auto">
          <a:xfrm>
            <a:off x="5257800" y="1600200"/>
            <a:ext cx="3352800" cy="3060700"/>
            <a:chOff x="3312" y="864"/>
            <a:chExt cx="1632" cy="1490"/>
          </a:xfrm>
        </p:grpSpPr>
        <p:sp>
          <p:nvSpPr>
            <p:cNvPr id="49186" name="Freeform 1058"/>
            <p:cNvSpPr>
              <a:spLocks/>
            </p:cNvSpPr>
            <p:nvPr/>
          </p:nvSpPr>
          <p:spPr bwMode="auto">
            <a:xfrm>
              <a:off x="3795" y="1920"/>
              <a:ext cx="93" cy="231"/>
            </a:xfrm>
            <a:custGeom>
              <a:avLst/>
              <a:gdLst/>
              <a:ahLst/>
              <a:cxnLst>
                <a:cxn ang="0">
                  <a:pos x="93" y="231"/>
                </a:cxn>
                <a:cxn ang="0">
                  <a:pos x="87" y="162"/>
                </a:cxn>
                <a:cxn ang="0">
                  <a:pos x="69" y="102"/>
                </a:cxn>
                <a:cxn ang="0">
                  <a:pos x="48" y="60"/>
                </a:cxn>
                <a:cxn ang="0">
                  <a:pos x="0" y="0"/>
                </a:cxn>
              </a:cxnLst>
              <a:rect l="0" t="0" r="r" b="b"/>
              <a:pathLst>
                <a:path w="93" h="231">
                  <a:moveTo>
                    <a:pt x="93" y="231"/>
                  </a:moveTo>
                  <a:cubicBezTo>
                    <a:pt x="92" y="220"/>
                    <a:pt x="91" y="183"/>
                    <a:pt x="87" y="162"/>
                  </a:cubicBezTo>
                  <a:cubicBezTo>
                    <a:pt x="83" y="141"/>
                    <a:pt x="75" y="119"/>
                    <a:pt x="69" y="102"/>
                  </a:cubicBezTo>
                  <a:cubicBezTo>
                    <a:pt x="63" y="85"/>
                    <a:pt x="59" y="77"/>
                    <a:pt x="48" y="60"/>
                  </a:cubicBezTo>
                  <a:cubicBezTo>
                    <a:pt x="37" y="43"/>
                    <a:pt x="10" y="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87" name="Text Box 1059"/>
            <p:cNvSpPr txBox="1">
              <a:spLocks noChangeArrowheads="1"/>
            </p:cNvSpPr>
            <p:nvPr/>
          </p:nvSpPr>
          <p:spPr bwMode="auto">
            <a:xfrm>
              <a:off x="4320" y="1344"/>
              <a:ext cx="2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45º</a:t>
              </a:r>
              <a:endParaRPr lang="es-ES" sz="1200">
                <a:latin typeface="Arial" charset="0"/>
              </a:endParaRPr>
            </a:p>
          </p:txBody>
        </p:sp>
        <p:grpSp>
          <p:nvGrpSpPr>
            <p:cNvPr id="49189" name="Group 1061"/>
            <p:cNvGrpSpPr>
              <a:grpSpLocks/>
            </p:cNvGrpSpPr>
            <p:nvPr/>
          </p:nvGrpSpPr>
          <p:grpSpPr bwMode="auto">
            <a:xfrm>
              <a:off x="3312" y="864"/>
              <a:ext cx="1632" cy="1490"/>
              <a:chOff x="3840" y="2448"/>
              <a:chExt cx="1632" cy="1490"/>
            </a:xfrm>
          </p:grpSpPr>
          <p:grpSp>
            <p:nvGrpSpPr>
              <p:cNvPr id="49190" name="Group 1062"/>
              <p:cNvGrpSpPr>
                <a:grpSpLocks/>
              </p:cNvGrpSpPr>
              <p:nvPr/>
            </p:nvGrpSpPr>
            <p:grpSpPr bwMode="auto">
              <a:xfrm>
                <a:off x="3840" y="2448"/>
                <a:ext cx="1632" cy="1490"/>
                <a:chOff x="3840" y="2448"/>
                <a:chExt cx="1632" cy="1490"/>
              </a:xfrm>
            </p:grpSpPr>
            <p:sp>
              <p:nvSpPr>
                <p:cNvPr id="49191" name="Text Box 1063"/>
                <p:cNvSpPr txBox="1">
                  <a:spLocks noChangeArrowheads="1"/>
                </p:cNvSpPr>
                <p:nvPr/>
              </p:nvSpPr>
              <p:spPr bwMode="auto">
                <a:xfrm>
                  <a:off x="4464" y="3744"/>
                  <a:ext cx="33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2000">
                      <a:latin typeface="Arial" charset="0"/>
                    </a:rPr>
                    <a:t>l</a:t>
                  </a:r>
                  <a:endParaRPr lang="es-ES" sz="2000">
                    <a:latin typeface="Arial" charset="0"/>
                  </a:endParaRPr>
                </a:p>
              </p:txBody>
            </p:sp>
            <p:sp>
              <p:nvSpPr>
                <p:cNvPr id="49192" name="AutoShape 1064"/>
                <p:cNvSpPr>
                  <a:spLocks noChangeArrowheads="1"/>
                </p:cNvSpPr>
                <p:nvPr/>
              </p:nvSpPr>
              <p:spPr bwMode="auto">
                <a:xfrm flipH="1">
                  <a:off x="4080" y="2688"/>
                  <a:ext cx="1056" cy="1056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9193" name="Text Box 1065"/>
                <p:cNvSpPr txBox="1">
                  <a:spLocks noChangeArrowheads="1"/>
                </p:cNvSpPr>
                <p:nvPr/>
              </p:nvSpPr>
              <p:spPr bwMode="auto">
                <a:xfrm>
                  <a:off x="3840" y="3648"/>
                  <a:ext cx="33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>
                      <a:latin typeface="Arial" charset="0"/>
                    </a:rPr>
                    <a:t>A</a:t>
                  </a:r>
                  <a:endParaRPr lang="es-ES">
                    <a:latin typeface="Arial" charset="0"/>
                  </a:endParaRPr>
                </a:p>
              </p:txBody>
            </p:sp>
            <p:sp>
              <p:nvSpPr>
                <p:cNvPr id="49194" name="Text Box 1066"/>
                <p:cNvSpPr txBox="1">
                  <a:spLocks noChangeArrowheads="1"/>
                </p:cNvSpPr>
                <p:nvPr/>
              </p:nvSpPr>
              <p:spPr bwMode="auto">
                <a:xfrm>
                  <a:off x="5088" y="3648"/>
                  <a:ext cx="33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>
                      <a:latin typeface="Arial" charset="0"/>
                    </a:rPr>
                    <a:t>B</a:t>
                  </a:r>
                  <a:endParaRPr lang="es-ES">
                    <a:latin typeface="Arial" charset="0"/>
                  </a:endParaRPr>
                </a:p>
              </p:txBody>
            </p:sp>
            <p:sp>
              <p:nvSpPr>
                <p:cNvPr id="49195" name="Text Box 1067"/>
                <p:cNvSpPr txBox="1">
                  <a:spLocks noChangeArrowheads="1"/>
                </p:cNvSpPr>
                <p:nvPr/>
              </p:nvSpPr>
              <p:spPr bwMode="auto">
                <a:xfrm>
                  <a:off x="5040" y="2448"/>
                  <a:ext cx="336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>
                      <a:latin typeface="Arial" charset="0"/>
                    </a:rPr>
                    <a:t>C</a:t>
                  </a:r>
                  <a:endParaRPr lang="es-ES">
                    <a:latin typeface="Arial" charset="0"/>
                  </a:endParaRPr>
                </a:p>
              </p:txBody>
            </p:sp>
            <p:sp>
              <p:nvSpPr>
                <p:cNvPr id="49196" name="Text Box 1068"/>
                <p:cNvSpPr txBox="1">
                  <a:spLocks noChangeArrowheads="1"/>
                </p:cNvSpPr>
                <p:nvPr/>
              </p:nvSpPr>
              <p:spPr bwMode="auto">
                <a:xfrm>
                  <a:off x="5136" y="3120"/>
                  <a:ext cx="336" cy="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2000">
                      <a:latin typeface="Arial" charset="0"/>
                    </a:rPr>
                    <a:t>l</a:t>
                  </a:r>
                  <a:endParaRPr lang="es-ES" sz="2000">
                    <a:latin typeface="Arial" charset="0"/>
                  </a:endParaRPr>
                </a:p>
              </p:txBody>
            </p:sp>
          </p:grpSp>
          <p:sp>
            <p:nvSpPr>
              <p:cNvPr id="49197" name="Rectangle 1069"/>
              <p:cNvSpPr>
                <a:spLocks noChangeArrowheads="1"/>
              </p:cNvSpPr>
              <p:nvPr/>
            </p:nvSpPr>
            <p:spPr bwMode="auto">
              <a:xfrm>
                <a:off x="4992" y="360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49198" name="Freeform 1070"/>
            <p:cNvSpPr>
              <a:spLocks/>
            </p:cNvSpPr>
            <p:nvPr/>
          </p:nvSpPr>
          <p:spPr bwMode="auto">
            <a:xfrm>
              <a:off x="4416" y="1296"/>
              <a:ext cx="21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45"/>
                </a:cxn>
                <a:cxn ang="0">
                  <a:pos x="108" y="76"/>
                </a:cxn>
                <a:cxn ang="0">
                  <a:pos x="152" y="91"/>
                </a:cxn>
                <a:cxn ang="0">
                  <a:pos x="211" y="100"/>
                </a:cxn>
              </a:cxnLst>
              <a:rect l="0" t="0" r="r" b="b"/>
              <a:pathLst>
                <a:path w="211" h="100">
                  <a:moveTo>
                    <a:pt x="0" y="0"/>
                  </a:moveTo>
                  <a:cubicBezTo>
                    <a:pt x="9" y="7"/>
                    <a:pt x="35" y="33"/>
                    <a:pt x="53" y="45"/>
                  </a:cubicBezTo>
                  <a:cubicBezTo>
                    <a:pt x="70" y="58"/>
                    <a:pt x="91" y="68"/>
                    <a:pt x="108" y="76"/>
                  </a:cubicBezTo>
                  <a:cubicBezTo>
                    <a:pt x="124" y="84"/>
                    <a:pt x="135" y="87"/>
                    <a:pt x="152" y="91"/>
                  </a:cubicBezTo>
                  <a:cubicBezTo>
                    <a:pt x="169" y="95"/>
                    <a:pt x="199" y="98"/>
                    <a:pt x="211" y="1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99" name="Text Box 1071"/>
            <p:cNvSpPr txBox="1">
              <a:spLocks noChangeArrowheads="1"/>
            </p:cNvSpPr>
            <p:nvPr/>
          </p:nvSpPr>
          <p:spPr bwMode="auto">
            <a:xfrm>
              <a:off x="3888" y="1920"/>
              <a:ext cx="2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>
                  <a:latin typeface="Arial" charset="0"/>
                </a:rPr>
                <a:t>45º</a:t>
              </a:r>
              <a:endParaRPr lang="es-ES" sz="1200">
                <a:latin typeface="Arial" charset="0"/>
              </a:endParaRPr>
            </a:p>
          </p:txBody>
        </p:sp>
        <p:graphicFrame>
          <p:nvGraphicFramePr>
            <p:cNvPr id="161798" name="Object 1030"/>
            <p:cNvGraphicFramePr>
              <a:graphicFrameLocks noChangeAspect="1"/>
            </p:cNvGraphicFramePr>
            <p:nvPr/>
          </p:nvGraphicFramePr>
          <p:xfrm>
            <a:off x="3826" y="1393"/>
            <a:ext cx="274" cy="133"/>
          </p:xfrm>
          <a:graphic>
            <a:graphicData uri="http://schemas.openxmlformats.org/presentationml/2006/ole">
              <p:oleObj spid="_x0000_s161798" name="Ecuación" r:id="rId7" imgW="266400" imgH="215640" progId="">
                <p:embed/>
              </p:oleObj>
            </a:graphicData>
          </a:graphic>
        </p:graphicFrame>
      </p:grpSp>
      <p:graphicFrame>
        <p:nvGraphicFramePr>
          <p:cNvPr id="161796" name="Object 1028"/>
          <p:cNvGraphicFramePr>
            <a:graphicFrameLocks noChangeAspect="1"/>
          </p:cNvGraphicFramePr>
          <p:nvPr/>
        </p:nvGraphicFramePr>
        <p:xfrm>
          <a:off x="1600200" y="2847975"/>
          <a:ext cx="2039938" cy="522288"/>
        </p:xfrm>
        <a:graphic>
          <a:graphicData uri="http://schemas.openxmlformats.org/presentationml/2006/ole">
            <p:oleObj spid="_x0000_s161796" name="Ecuación" r:id="rId8" imgW="1688760" imgH="457200" progId="">
              <p:embed/>
            </p:oleObj>
          </a:graphicData>
        </a:graphic>
      </p:graphicFrame>
      <p:graphicFrame>
        <p:nvGraphicFramePr>
          <p:cNvPr id="161797" name="Object 1029"/>
          <p:cNvGraphicFramePr>
            <a:graphicFrameLocks noChangeAspect="1"/>
          </p:cNvGraphicFramePr>
          <p:nvPr/>
        </p:nvGraphicFramePr>
        <p:xfrm>
          <a:off x="1676400" y="5105400"/>
          <a:ext cx="2646363" cy="523875"/>
        </p:xfrm>
        <a:graphic>
          <a:graphicData uri="http://schemas.openxmlformats.org/presentationml/2006/ole">
            <p:oleObj spid="_x0000_s161797" name="Ecuación" r:id="rId9" imgW="2120760" imgH="419040" progId="">
              <p:embed/>
            </p:oleObj>
          </a:graphicData>
        </a:graphic>
      </p:graphicFrame>
      <p:sp>
        <p:nvSpPr>
          <p:cNvPr id="49205" name="Text Box 1077"/>
          <p:cNvSpPr txBox="1">
            <a:spLocks noChangeArrowheads="1"/>
          </p:cNvSpPr>
          <p:nvPr/>
        </p:nvSpPr>
        <p:spPr bwMode="auto">
          <a:xfrm>
            <a:off x="6172200" y="4800600"/>
            <a:ext cx="160020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Observa que: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sen 45º = cos 45º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tg 45º = cotg 45º</a:t>
            </a:r>
          </a:p>
          <a:p>
            <a:pPr>
              <a:spcBef>
                <a:spcPct val="50000"/>
              </a:spcBef>
            </a:pPr>
            <a:r>
              <a:rPr lang="es-ES_tradnl" sz="1200" b="1">
                <a:solidFill>
                  <a:srgbClr val="336600"/>
                </a:solidFill>
                <a:latin typeface="Arial" charset="0"/>
              </a:rPr>
              <a:t>sec 45º =cosec45º</a:t>
            </a:r>
            <a:endParaRPr lang="es-ES" sz="1200" b="1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0" grpId="0" animBg="1"/>
      <p:bldP spid="49181" grpId="0" animBg="1"/>
      <p:bldP spid="4920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55E6-5630-46D5-8784-D5267C274C77}" type="slidenum">
              <a:rPr lang="es-ES"/>
              <a:pPr/>
              <a:t>19</a:t>
            </a:fld>
            <a:endParaRPr lang="es-ES"/>
          </a:p>
        </p:txBody>
      </p:sp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R.T. DE ÁNGULOS COMPLEMENTARIOS</a:t>
            </a:r>
            <a:r>
              <a:rPr lang="es-ES_tradnl" sz="3200">
                <a:solidFill>
                  <a:srgbClr val="008000"/>
                </a:solidFill>
                <a:latin typeface="Arial" charset="0"/>
              </a:rPr>
              <a:t/>
            </a:r>
            <a:br>
              <a:rPr lang="es-ES_tradnl" sz="3200">
                <a:solidFill>
                  <a:srgbClr val="008000"/>
                </a:solidFill>
                <a:latin typeface="Arial" charset="0"/>
              </a:rPr>
            </a:br>
            <a:r>
              <a:rPr lang="es-ES_tradnl" sz="3200">
                <a:solidFill>
                  <a:srgbClr val="008000"/>
                </a:solidFill>
                <a:latin typeface="Arial" charset="0"/>
              </a:rPr>
              <a:t>                               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1066800" y="1828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Sea ABC un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triángulo rectángulo ABC, </a:t>
            </a:r>
            <a:r>
              <a:rPr lang="es-ES_tradnl" sz="1400">
                <a:latin typeface="Arial" charset="0"/>
              </a:rPr>
              <a:t>rectángulo en A</a:t>
            </a:r>
            <a:endParaRPr lang="es-ES" sz="1400">
              <a:latin typeface="Arial" charset="0"/>
            </a:endParaRPr>
          </a:p>
        </p:txBody>
      </p:sp>
      <p:sp>
        <p:nvSpPr>
          <p:cNvPr id="50201" name="Text Box 1049"/>
          <p:cNvSpPr txBox="1">
            <a:spLocks noChangeArrowheads="1"/>
          </p:cNvSpPr>
          <p:nvPr/>
        </p:nvSpPr>
        <p:spPr bwMode="auto">
          <a:xfrm>
            <a:off x="5943600" y="3200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FF0000"/>
                </a:solidFill>
                <a:latin typeface="Arial" charset="0"/>
                <a:cs typeface="Arial" charset="0"/>
              </a:rPr>
              <a:t>α</a:t>
            </a:r>
            <a:endParaRPr lang="es-ES" sz="16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0202" name="Freeform 1050"/>
          <p:cNvSpPr>
            <a:spLocks/>
          </p:cNvSpPr>
          <p:nvPr/>
        </p:nvSpPr>
        <p:spPr bwMode="auto">
          <a:xfrm>
            <a:off x="5867400" y="3228975"/>
            <a:ext cx="104775" cy="428625"/>
          </a:xfrm>
          <a:custGeom>
            <a:avLst/>
            <a:gdLst/>
            <a:ahLst/>
            <a:cxnLst>
              <a:cxn ang="0">
                <a:pos x="66" y="270"/>
              </a:cxn>
              <a:cxn ang="0">
                <a:pos x="54" y="120"/>
              </a:cxn>
              <a:cxn ang="0">
                <a:pos x="0" y="0"/>
              </a:cxn>
            </a:cxnLst>
            <a:rect l="0" t="0" r="r" b="b"/>
            <a:pathLst>
              <a:path w="66" h="270">
                <a:moveTo>
                  <a:pt x="66" y="270"/>
                </a:moveTo>
                <a:cubicBezTo>
                  <a:pt x="65" y="245"/>
                  <a:pt x="65" y="165"/>
                  <a:pt x="54" y="120"/>
                </a:cubicBezTo>
                <a:cubicBezTo>
                  <a:pt x="43" y="75"/>
                  <a:pt x="11" y="2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0204" name="Text Box 1052"/>
          <p:cNvSpPr txBox="1">
            <a:spLocks noChangeArrowheads="1"/>
          </p:cNvSpPr>
          <p:nvPr/>
        </p:nvSpPr>
        <p:spPr bwMode="auto">
          <a:xfrm>
            <a:off x="1143000" y="2286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Si 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s-ES_tradnl" sz="1400">
                <a:latin typeface="Arial" charset="0"/>
              </a:rPr>
              <a:t> mide </a:t>
            </a:r>
            <a:r>
              <a:rPr lang="es-ES_tradnl" sz="1600">
                <a:solidFill>
                  <a:srgbClr val="FF0000"/>
                </a:solidFill>
                <a:latin typeface="Arial" charset="0"/>
                <a:cs typeface="Arial" charset="0"/>
              </a:rPr>
              <a:t>α </a:t>
            </a:r>
            <a:r>
              <a:rPr lang="es-ES_tradnl" sz="1600">
                <a:latin typeface="Arial" charset="0"/>
                <a:cs typeface="Arial" charset="0"/>
              </a:rPr>
              <a:t>grados</a:t>
            </a:r>
            <a:r>
              <a:rPr lang="es-ES_tradnl" sz="160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endParaRPr lang="es-E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0220" name="Text Box 1068"/>
          <p:cNvSpPr txBox="1">
            <a:spLocks noChangeArrowheads="1"/>
          </p:cNvSpPr>
          <p:nvPr/>
        </p:nvSpPr>
        <p:spPr bwMode="auto">
          <a:xfrm>
            <a:off x="1219200" y="2819400"/>
            <a:ext cx="16764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s-ES_tradnl" sz="1400">
                <a:latin typeface="Arial" charset="0"/>
              </a:rPr>
              <a:t> mide</a:t>
            </a:r>
            <a:endParaRPr lang="es-ES"/>
          </a:p>
        </p:txBody>
      </p:sp>
      <p:graphicFrame>
        <p:nvGraphicFramePr>
          <p:cNvPr id="162816" name="Object 1024"/>
          <p:cNvGraphicFramePr>
            <a:graphicFrameLocks noChangeAspect="1"/>
          </p:cNvGraphicFramePr>
          <p:nvPr/>
        </p:nvGraphicFramePr>
        <p:xfrm>
          <a:off x="2971800" y="2819400"/>
          <a:ext cx="1006475" cy="312738"/>
        </p:xfrm>
        <a:graphic>
          <a:graphicData uri="http://schemas.openxmlformats.org/presentationml/2006/ole">
            <p:oleObj spid="_x0000_s162816" name="Ecuación" r:id="rId3" imgW="495000" imgH="203040" progId="">
              <p:embed/>
            </p:oleObj>
          </a:graphicData>
        </a:graphic>
      </p:graphicFrame>
      <p:graphicFrame>
        <p:nvGraphicFramePr>
          <p:cNvPr id="162817" name="Object 1025"/>
          <p:cNvGraphicFramePr>
            <a:graphicFrameLocks noChangeAspect="1"/>
          </p:cNvGraphicFramePr>
          <p:nvPr/>
        </p:nvGraphicFramePr>
        <p:xfrm>
          <a:off x="3946525" y="1082675"/>
          <a:ext cx="1920875" cy="369888"/>
        </p:xfrm>
        <a:graphic>
          <a:graphicData uri="http://schemas.openxmlformats.org/presentationml/2006/ole">
            <p:oleObj spid="_x0000_s162817" name="Ecuación" r:id="rId4" imgW="799920" imgH="203040" progId="">
              <p:embed/>
            </p:oleObj>
          </a:graphicData>
        </a:graphic>
      </p:graphicFrame>
      <p:graphicFrame>
        <p:nvGraphicFramePr>
          <p:cNvPr id="162818" name="Object 1026"/>
          <p:cNvGraphicFramePr>
            <a:graphicFrameLocks noChangeAspect="1"/>
          </p:cNvGraphicFramePr>
          <p:nvPr/>
        </p:nvGraphicFramePr>
        <p:xfrm>
          <a:off x="7772400" y="2286000"/>
          <a:ext cx="762000" cy="236538"/>
        </p:xfrm>
        <a:graphic>
          <a:graphicData uri="http://schemas.openxmlformats.org/presentationml/2006/ole">
            <p:oleObj spid="_x0000_s162818" name="Ecuación" r:id="rId5" imgW="495000" imgH="203040" progId="">
              <p:embed/>
            </p:oleObj>
          </a:graphicData>
        </a:graphic>
      </p:graphicFrame>
      <p:sp>
        <p:nvSpPr>
          <p:cNvPr id="50229" name="Freeform 1077"/>
          <p:cNvSpPr>
            <a:spLocks/>
          </p:cNvSpPr>
          <p:nvPr/>
        </p:nvSpPr>
        <p:spPr bwMode="auto">
          <a:xfrm>
            <a:off x="8001000" y="2019300"/>
            <a:ext cx="461963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63"/>
              </a:cxn>
              <a:cxn ang="0">
                <a:pos x="204" y="99"/>
              </a:cxn>
              <a:cxn ang="0">
                <a:pos x="291" y="105"/>
              </a:cxn>
            </a:cxnLst>
            <a:rect l="0" t="0" r="r" b="b"/>
            <a:pathLst>
              <a:path w="291" h="106">
                <a:moveTo>
                  <a:pt x="0" y="0"/>
                </a:moveTo>
                <a:cubicBezTo>
                  <a:pt x="12" y="10"/>
                  <a:pt x="38" y="47"/>
                  <a:pt x="72" y="63"/>
                </a:cubicBezTo>
                <a:cubicBezTo>
                  <a:pt x="106" y="79"/>
                  <a:pt x="168" y="92"/>
                  <a:pt x="204" y="99"/>
                </a:cubicBezTo>
                <a:cubicBezTo>
                  <a:pt x="240" y="106"/>
                  <a:pt x="273" y="104"/>
                  <a:pt x="291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50240" name="Group 1088"/>
          <p:cNvGrpSpPr>
            <a:grpSpLocks/>
          </p:cNvGrpSpPr>
          <p:nvPr/>
        </p:nvGrpSpPr>
        <p:grpSpPr bwMode="auto">
          <a:xfrm>
            <a:off x="4724400" y="1295400"/>
            <a:ext cx="4343400" cy="2743200"/>
            <a:chOff x="2976" y="816"/>
            <a:chExt cx="2736" cy="1728"/>
          </a:xfrm>
        </p:grpSpPr>
        <p:grpSp>
          <p:nvGrpSpPr>
            <p:cNvPr id="50239" name="Group 1087"/>
            <p:cNvGrpSpPr>
              <a:grpSpLocks/>
            </p:cNvGrpSpPr>
            <p:nvPr/>
          </p:nvGrpSpPr>
          <p:grpSpPr bwMode="auto">
            <a:xfrm>
              <a:off x="2976" y="816"/>
              <a:ext cx="2640" cy="1728"/>
              <a:chOff x="2976" y="816"/>
              <a:chExt cx="2640" cy="1728"/>
            </a:xfrm>
          </p:grpSpPr>
          <p:sp>
            <p:nvSpPr>
              <p:cNvPr id="50180" name="Text Box 1028"/>
              <p:cNvSpPr txBox="1">
                <a:spLocks noChangeArrowheads="1"/>
              </p:cNvSpPr>
              <p:nvPr/>
            </p:nvSpPr>
            <p:spPr bwMode="auto">
              <a:xfrm>
                <a:off x="528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A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50181" name="Text Box 1029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B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50182" name="Text Box 1030"/>
              <p:cNvSpPr txBox="1">
                <a:spLocks noChangeArrowheads="1"/>
              </p:cNvSpPr>
              <p:nvPr/>
            </p:nvSpPr>
            <p:spPr bwMode="auto">
              <a:xfrm>
                <a:off x="5232" y="81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C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50198" name="Rectangle 104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0226" name="AutoShape 1074"/>
              <p:cNvSpPr>
                <a:spLocks noChangeArrowheads="1"/>
              </p:cNvSpPr>
              <p:nvPr/>
            </p:nvSpPr>
            <p:spPr bwMode="auto">
              <a:xfrm flipH="1">
                <a:off x="3216" y="1104"/>
                <a:ext cx="2112" cy="1200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0230" name="Text Box 1078"/>
            <p:cNvSpPr txBox="1">
              <a:spLocks noChangeArrowheads="1"/>
            </p:cNvSpPr>
            <p:nvPr/>
          </p:nvSpPr>
          <p:spPr bwMode="auto">
            <a:xfrm>
              <a:off x="5328" y="16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b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50231" name="Text Box 1079"/>
            <p:cNvSpPr txBox="1">
              <a:spLocks noChangeArrowheads="1"/>
            </p:cNvSpPr>
            <p:nvPr/>
          </p:nvSpPr>
          <p:spPr bwMode="auto">
            <a:xfrm>
              <a:off x="4080" y="148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a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50232" name="Text Box 1080"/>
            <p:cNvSpPr txBox="1">
              <a:spLocks noChangeArrowheads="1"/>
            </p:cNvSpPr>
            <p:nvPr/>
          </p:nvSpPr>
          <p:spPr bwMode="auto">
            <a:xfrm>
              <a:off x="4272" y="225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c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</p:grpSp>
      <p:graphicFrame>
        <p:nvGraphicFramePr>
          <p:cNvPr id="162819" name="Object 1027"/>
          <p:cNvGraphicFramePr>
            <a:graphicFrameLocks noChangeAspect="1"/>
          </p:cNvGraphicFramePr>
          <p:nvPr/>
        </p:nvGraphicFramePr>
        <p:xfrm>
          <a:off x="1427163" y="4219575"/>
          <a:ext cx="1931987" cy="476250"/>
        </p:xfrm>
        <a:graphic>
          <a:graphicData uri="http://schemas.openxmlformats.org/presentationml/2006/ole">
            <p:oleObj spid="_x0000_s162819" name="Ecuación" r:id="rId6" imgW="1600200" imgH="393480" progId="">
              <p:embed/>
            </p:oleObj>
          </a:graphicData>
        </a:graphic>
      </p:graphicFrame>
      <p:graphicFrame>
        <p:nvGraphicFramePr>
          <p:cNvPr id="162820" name="Object 1028"/>
          <p:cNvGraphicFramePr>
            <a:graphicFrameLocks noChangeAspect="1"/>
          </p:cNvGraphicFramePr>
          <p:nvPr/>
        </p:nvGraphicFramePr>
        <p:xfrm>
          <a:off x="1519238" y="4989513"/>
          <a:ext cx="1854200" cy="463550"/>
        </p:xfrm>
        <a:graphic>
          <a:graphicData uri="http://schemas.openxmlformats.org/presentationml/2006/ole">
            <p:oleObj spid="_x0000_s162820" name="Ecuación" r:id="rId7" imgW="1574640" imgH="393480" progId="">
              <p:embed/>
            </p:oleObj>
          </a:graphicData>
        </a:graphic>
      </p:graphicFrame>
      <p:graphicFrame>
        <p:nvGraphicFramePr>
          <p:cNvPr id="162821" name="Object 1029"/>
          <p:cNvGraphicFramePr>
            <a:graphicFrameLocks noChangeAspect="1"/>
          </p:cNvGraphicFramePr>
          <p:nvPr/>
        </p:nvGraphicFramePr>
        <p:xfrm>
          <a:off x="1506538" y="5729288"/>
          <a:ext cx="1917700" cy="495300"/>
        </p:xfrm>
        <a:graphic>
          <a:graphicData uri="http://schemas.openxmlformats.org/presentationml/2006/ole">
            <p:oleObj spid="_x0000_s162821" name="Ecuación" r:id="rId8" imgW="1523880" imgH="393480" progId="">
              <p:embed/>
            </p:oleObj>
          </a:graphicData>
        </a:graphic>
      </p:graphicFrame>
      <p:graphicFrame>
        <p:nvGraphicFramePr>
          <p:cNvPr id="162822" name="Object 1030"/>
          <p:cNvGraphicFramePr>
            <a:graphicFrameLocks noChangeAspect="1"/>
          </p:cNvGraphicFramePr>
          <p:nvPr/>
        </p:nvGraphicFramePr>
        <p:xfrm>
          <a:off x="4343400" y="4267200"/>
          <a:ext cx="3692525" cy="523875"/>
        </p:xfrm>
        <a:graphic>
          <a:graphicData uri="http://schemas.openxmlformats.org/presentationml/2006/ole">
            <p:oleObj spid="_x0000_s162822" name="Ecuación" r:id="rId9" imgW="2958840" imgH="419040" progId="">
              <p:embed/>
            </p:oleObj>
          </a:graphicData>
        </a:graphic>
      </p:graphicFrame>
      <p:graphicFrame>
        <p:nvGraphicFramePr>
          <p:cNvPr id="162823" name="Object 1031"/>
          <p:cNvGraphicFramePr>
            <a:graphicFrameLocks noChangeAspect="1"/>
          </p:cNvGraphicFramePr>
          <p:nvPr/>
        </p:nvGraphicFramePr>
        <p:xfrm>
          <a:off x="4343400" y="4953000"/>
          <a:ext cx="3589338" cy="503238"/>
        </p:xfrm>
        <a:graphic>
          <a:graphicData uri="http://schemas.openxmlformats.org/presentationml/2006/ole">
            <p:oleObj spid="_x0000_s162823" name="Ecuación" r:id="rId10" imgW="2997000" imgH="419040" progId="">
              <p:embed/>
            </p:oleObj>
          </a:graphicData>
        </a:graphic>
      </p:graphicFrame>
      <p:graphicFrame>
        <p:nvGraphicFramePr>
          <p:cNvPr id="162824" name="Object 1032"/>
          <p:cNvGraphicFramePr>
            <a:graphicFrameLocks noChangeAspect="1"/>
          </p:cNvGraphicFramePr>
          <p:nvPr/>
        </p:nvGraphicFramePr>
        <p:xfrm>
          <a:off x="4343400" y="5715000"/>
          <a:ext cx="3482975" cy="544513"/>
        </p:xfrm>
        <a:graphic>
          <a:graphicData uri="http://schemas.openxmlformats.org/presentationml/2006/ole">
            <p:oleObj spid="_x0000_s162824" name="Ecuación" r:id="rId11" imgW="269208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  <p:bldP spid="50201" grpId="0" autoUpdateAnimBg="0"/>
      <p:bldP spid="50202" grpId="0" animBg="1"/>
      <p:bldP spid="50204" grpId="0" autoUpdateAnimBg="0"/>
      <p:bldP spid="50220" grpId="0" animBg="1" autoUpdateAnimBg="0"/>
      <p:bldP spid="502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BADD-5071-472A-ACA5-12113FD591AB}" type="slidenum">
              <a:rPr lang="es-ES"/>
              <a:pPr/>
              <a:t>2</a:t>
            </a:fld>
            <a:endParaRPr lang="es-ES"/>
          </a:p>
        </p:txBody>
      </p:sp>
      <p:sp>
        <p:nvSpPr>
          <p:cNvPr id="63490" name="Rectangle 1026"/>
          <p:cNvSpPr>
            <a:spLocks noChangeArrowheads="1"/>
          </p:cNvSpPr>
          <p:nvPr/>
        </p:nvSpPr>
        <p:spPr bwMode="auto">
          <a:xfrm>
            <a:off x="1676400" y="381000"/>
            <a:ext cx="593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INTRODUCCIÓN</a:t>
            </a:r>
          </a:p>
        </p:txBody>
      </p:sp>
      <p:sp>
        <p:nvSpPr>
          <p:cNvPr id="63492" name="Text Box 1028"/>
          <p:cNvSpPr txBox="1">
            <a:spLocks noChangeArrowheads="1"/>
          </p:cNvSpPr>
          <p:nvPr/>
        </p:nvSpPr>
        <p:spPr bwMode="auto">
          <a:xfrm>
            <a:off x="1295400" y="1905000"/>
            <a:ext cx="7173913" cy="327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Trigonometría</a:t>
            </a: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 significa, etimológicamente,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medida de triángulos</a:t>
            </a: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En los trabajos topográficos y de la construcción es necesario conocer cotas, desniveles de terreno, etc., para lo cual se hace imprescindible medir el valor de los ángulos que permiten calcular distancias.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El instrumento que se utiliza para medir ángulos en tierra firme es el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teodolito</a:t>
            </a: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Conociendo algunos elementos de un triángulo- algún lado, algún ángulo- , podremos determinar los restantes.  </a:t>
            </a:r>
          </a:p>
          <a:p>
            <a:pPr algn="just">
              <a:spcBef>
                <a:spcPct val="50000"/>
              </a:spcBef>
            </a:pPr>
            <a:r>
              <a:rPr lang="es-ES" sz="1600" b="1">
                <a:solidFill>
                  <a:srgbClr val="97B658"/>
                </a:solidFill>
                <a:latin typeface="Arial" charset="0"/>
              </a:rPr>
              <a:t>Tales de Mileto (640-550 a. J.C.) en uno de sus viajes a Egipto midió la altura de una pirámide aprovechando el momento en que su propia sombra medía tanto como su estatura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AE8-007F-4E5A-9B13-E0963D3C7D86}" type="slidenum">
              <a:rPr lang="es-ES"/>
              <a:pPr/>
              <a:t>20</a:t>
            </a:fld>
            <a:endParaRPr lang="es-ES"/>
          </a:p>
        </p:txBody>
      </p:sp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R.T. DE ÁNGULOS COMPLEMENTARIOS</a:t>
            </a:r>
            <a:r>
              <a:rPr lang="es-ES_tradnl" sz="3200">
                <a:solidFill>
                  <a:srgbClr val="008000"/>
                </a:solidFill>
                <a:latin typeface="Arial" charset="0"/>
              </a:rPr>
              <a:t/>
            </a:r>
            <a:br>
              <a:rPr lang="es-ES_tradnl" sz="3200">
                <a:solidFill>
                  <a:srgbClr val="008000"/>
                </a:solidFill>
                <a:latin typeface="Arial" charset="0"/>
              </a:rPr>
            </a:br>
            <a:r>
              <a:rPr lang="es-ES_tradnl" sz="3200">
                <a:solidFill>
                  <a:srgbClr val="008000"/>
                </a:solidFill>
                <a:latin typeface="Arial" charset="0"/>
              </a:rPr>
              <a:t>                               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1206" name="Text Box 1030"/>
          <p:cNvSpPr txBox="1">
            <a:spLocks noChangeArrowheads="1"/>
          </p:cNvSpPr>
          <p:nvPr/>
        </p:nvSpPr>
        <p:spPr bwMode="auto">
          <a:xfrm>
            <a:off x="1066800" y="1828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Sea ABC un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triángulo rectángulo ABC, </a:t>
            </a:r>
            <a:r>
              <a:rPr lang="es-ES_tradnl" sz="1400">
                <a:latin typeface="Arial" charset="0"/>
              </a:rPr>
              <a:t>rectángulo en A</a:t>
            </a:r>
            <a:endParaRPr lang="es-ES" sz="1400">
              <a:latin typeface="Arial" charset="0"/>
            </a:endParaRPr>
          </a:p>
        </p:txBody>
      </p:sp>
      <p:sp>
        <p:nvSpPr>
          <p:cNvPr id="51210" name="Text Box 1034"/>
          <p:cNvSpPr txBox="1">
            <a:spLocks noChangeArrowheads="1"/>
          </p:cNvSpPr>
          <p:nvPr/>
        </p:nvSpPr>
        <p:spPr bwMode="auto">
          <a:xfrm>
            <a:off x="1143000" y="22860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Si 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s-ES_tradnl" sz="1400">
                <a:latin typeface="Arial" charset="0"/>
              </a:rPr>
              <a:t> mide </a:t>
            </a:r>
            <a:r>
              <a:rPr lang="es-ES_tradnl" sz="1600">
                <a:solidFill>
                  <a:srgbClr val="FF0000"/>
                </a:solidFill>
                <a:latin typeface="Arial" charset="0"/>
                <a:cs typeface="Arial" charset="0"/>
              </a:rPr>
              <a:t>α </a:t>
            </a:r>
            <a:r>
              <a:rPr lang="es-ES_tradnl" sz="1600">
                <a:latin typeface="Arial" charset="0"/>
                <a:cs typeface="Arial" charset="0"/>
              </a:rPr>
              <a:t>radianes</a:t>
            </a:r>
            <a:r>
              <a:rPr lang="es-ES_tradnl" sz="160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endParaRPr lang="es-E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11" name="Text Box 1035"/>
          <p:cNvSpPr txBox="1">
            <a:spLocks noChangeArrowheads="1"/>
          </p:cNvSpPr>
          <p:nvPr/>
        </p:nvSpPr>
        <p:spPr bwMode="auto">
          <a:xfrm>
            <a:off x="1219200" y="2743200"/>
            <a:ext cx="1676400" cy="3143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el ángulo </a:t>
            </a:r>
            <a:r>
              <a:rPr lang="es-ES_tradnl" sz="140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s-ES_tradnl" sz="1400">
                <a:latin typeface="Arial" charset="0"/>
              </a:rPr>
              <a:t> mide</a:t>
            </a:r>
            <a:endParaRPr lang="es-ES"/>
          </a:p>
        </p:txBody>
      </p:sp>
      <p:graphicFrame>
        <p:nvGraphicFramePr>
          <p:cNvPr id="163840" name="Object 1024"/>
          <p:cNvGraphicFramePr>
            <a:graphicFrameLocks noChangeAspect="1"/>
          </p:cNvGraphicFramePr>
          <p:nvPr/>
        </p:nvGraphicFramePr>
        <p:xfrm>
          <a:off x="4024313" y="990600"/>
          <a:ext cx="1474787" cy="609600"/>
        </p:xfrm>
        <a:graphic>
          <a:graphicData uri="http://schemas.openxmlformats.org/presentationml/2006/ole">
            <p:oleObj spid="_x0000_s163840" name="Ecuación" r:id="rId3" imgW="723600" imgH="393480" progId="">
              <p:embed/>
            </p:oleObj>
          </a:graphicData>
        </a:graphic>
      </p:graphicFrame>
      <p:graphicFrame>
        <p:nvGraphicFramePr>
          <p:cNvPr id="163841" name="Object 1025"/>
          <p:cNvGraphicFramePr>
            <a:graphicFrameLocks noChangeAspect="1"/>
          </p:cNvGraphicFramePr>
          <p:nvPr/>
        </p:nvGraphicFramePr>
        <p:xfrm>
          <a:off x="3200400" y="2667000"/>
          <a:ext cx="852488" cy="606425"/>
        </p:xfrm>
        <a:graphic>
          <a:graphicData uri="http://schemas.openxmlformats.org/presentationml/2006/ole">
            <p:oleObj spid="_x0000_s163841" name="Ecuación" r:id="rId4" imgW="419040" imgH="393480" progId="">
              <p:embed/>
            </p:oleObj>
          </a:graphicData>
        </a:graphic>
      </p:graphicFrame>
      <p:sp>
        <p:nvSpPr>
          <p:cNvPr id="51217" name="Freeform 1041"/>
          <p:cNvSpPr>
            <a:spLocks/>
          </p:cNvSpPr>
          <p:nvPr/>
        </p:nvSpPr>
        <p:spPr bwMode="auto">
          <a:xfrm>
            <a:off x="8001000" y="2019300"/>
            <a:ext cx="461963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63"/>
              </a:cxn>
              <a:cxn ang="0">
                <a:pos x="204" y="99"/>
              </a:cxn>
              <a:cxn ang="0">
                <a:pos x="291" y="105"/>
              </a:cxn>
            </a:cxnLst>
            <a:rect l="0" t="0" r="r" b="b"/>
            <a:pathLst>
              <a:path w="291" h="106">
                <a:moveTo>
                  <a:pt x="0" y="0"/>
                </a:moveTo>
                <a:cubicBezTo>
                  <a:pt x="12" y="10"/>
                  <a:pt x="38" y="47"/>
                  <a:pt x="72" y="63"/>
                </a:cubicBezTo>
                <a:cubicBezTo>
                  <a:pt x="106" y="79"/>
                  <a:pt x="168" y="92"/>
                  <a:pt x="204" y="99"/>
                </a:cubicBezTo>
                <a:cubicBezTo>
                  <a:pt x="240" y="106"/>
                  <a:pt x="273" y="104"/>
                  <a:pt x="291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51229" name="Group 1053"/>
          <p:cNvGrpSpPr>
            <a:grpSpLocks/>
          </p:cNvGrpSpPr>
          <p:nvPr/>
        </p:nvGrpSpPr>
        <p:grpSpPr bwMode="auto">
          <a:xfrm>
            <a:off x="4800600" y="1295400"/>
            <a:ext cx="4267200" cy="2743200"/>
            <a:chOff x="3024" y="816"/>
            <a:chExt cx="2688" cy="1728"/>
          </a:xfrm>
        </p:grpSpPr>
        <p:sp>
          <p:nvSpPr>
            <p:cNvPr id="51208" name="Text Box 1032"/>
            <p:cNvSpPr txBox="1">
              <a:spLocks noChangeArrowheads="1"/>
            </p:cNvSpPr>
            <p:nvPr/>
          </p:nvSpPr>
          <p:spPr bwMode="auto">
            <a:xfrm>
              <a:off x="3792" y="201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>
                  <a:solidFill>
                    <a:srgbClr val="FF0000"/>
                  </a:solidFill>
                  <a:latin typeface="Arial" charset="0"/>
                  <a:cs typeface="Arial" charset="0"/>
                </a:rPr>
                <a:t>α</a:t>
              </a:r>
              <a:endParaRPr lang="es-E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09" name="Freeform 1033"/>
            <p:cNvSpPr>
              <a:spLocks/>
            </p:cNvSpPr>
            <p:nvPr/>
          </p:nvSpPr>
          <p:spPr bwMode="auto">
            <a:xfrm>
              <a:off x="3696" y="2034"/>
              <a:ext cx="66" cy="270"/>
            </a:xfrm>
            <a:custGeom>
              <a:avLst/>
              <a:gdLst/>
              <a:ahLst/>
              <a:cxnLst>
                <a:cxn ang="0">
                  <a:pos x="66" y="270"/>
                </a:cxn>
                <a:cxn ang="0">
                  <a:pos x="54" y="120"/>
                </a:cxn>
                <a:cxn ang="0">
                  <a:pos x="0" y="0"/>
                </a:cxn>
              </a:cxnLst>
              <a:rect l="0" t="0" r="r" b="b"/>
              <a:pathLst>
                <a:path w="66" h="270">
                  <a:moveTo>
                    <a:pt x="66" y="270"/>
                  </a:moveTo>
                  <a:cubicBezTo>
                    <a:pt x="65" y="245"/>
                    <a:pt x="65" y="165"/>
                    <a:pt x="54" y="120"/>
                  </a:cubicBezTo>
                  <a:cubicBezTo>
                    <a:pt x="43" y="75"/>
                    <a:pt x="11" y="2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51228" name="Group 1052"/>
            <p:cNvGrpSpPr>
              <a:grpSpLocks/>
            </p:cNvGrpSpPr>
            <p:nvPr/>
          </p:nvGrpSpPr>
          <p:grpSpPr bwMode="auto">
            <a:xfrm>
              <a:off x="3024" y="816"/>
              <a:ext cx="2496" cy="1728"/>
              <a:chOff x="3120" y="816"/>
              <a:chExt cx="2496" cy="1728"/>
            </a:xfrm>
          </p:grpSpPr>
          <p:sp>
            <p:nvSpPr>
              <p:cNvPr id="51203" name="Text Box 1027"/>
              <p:cNvSpPr txBox="1">
                <a:spLocks noChangeArrowheads="1"/>
              </p:cNvSpPr>
              <p:nvPr/>
            </p:nvSpPr>
            <p:spPr bwMode="auto">
              <a:xfrm>
                <a:off x="528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A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51204" name="Text Box 1028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B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51205" name="Text Box 1029"/>
              <p:cNvSpPr txBox="1">
                <a:spLocks noChangeArrowheads="1"/>
              </p:cNvSpPr>
              <p:nvPr/>
            </p:nvSpPr>
            <p:spPr bwMode="auto">
              <a:xfrm>
                <a:off x="5232" y="81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C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51207" name="Rectangle 1031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214" name="AutoShape 1038"/>
              <p:cNvSpPr>
                <a:spLocks noChangeArrowheads="1"/>
              </p:cNvSpPr>
              <p:nvPr/>
            </p:nvSpPr>
            <p:spPr bwMode="auto">
              <a:xfrm flipH="1">
                <a:off x="3312" y="1104"/>
                <a:ext cx="2112" cy="1200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1218" name="Text Box 1042"/>
            <p:cNvSpPr txBox="1">
              <a:spLocks noChangeArrowheads="1"/>
            </p:cNvSpPr>
            <p:nvPr/>
          </p:nvSpPr>
          <p:spPr bwMode="auto">
            <a:xfrm>
              <a:off x="5328" y="16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b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51219" name="Text Box 1043"/>
            <p:cNvSpPr txBox="1">
              <a:spLocks noChangeArrowheads="1"/>
            </p:cNvSpPr>
            <p:nvPr/>
          </p:nvSpPr>
          <p:spPr bwMode="auto">
            <a:xfrm>
              <a:off x="3984" y="148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a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51220" name="Text Box 1044"/>
            <p:cNvSpPr txBox="1">
              <a:spLocks noChangeArrowheads="1"/>
            </p:cNvSpPr>
            <p:nvPr/>
          </p:nvSpPr>
          <p:spPr bwMode="auto">
            <a:xfrm>
              <a:off x="4272" y="225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c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</p:grpSp>
      <p:graphicFrame>
        <p:nvGraphicFramePr>
          <p:cNvPr id="163842" name="Object 1026"/>
          <p:cNvGraphicFramePr>
            <a:graphicFrameLocks noChangeAspect="1"/>
          </p:cNvGraphicFramePr>
          <p:nvPr/>
        </p:nvGraphicFramePr>
        <p:xfrm>
          <a:off x="7696200" y="2057400"/>
          <a:ext cx="700088" cy="498475"/>
        </p:xfrm>
        <a:graphic>
          <a:graphicData uri="http://schemas.openxmlformats.org/presentationml/2006/ole">
            <p:oleObj spid="_x0000_s163842" name="Ecuación" r:id="rId5" imgW="419040" imgH="393480" progId="">
              <p:embed/>
            </p:oleObj>
          </a:graphicData>
        </a:graphic>
      </p:graphicFrame>
      <p:sp>
        <p:nvSpPr>
          <p:cNvPr id="51232" name="Text Box 1056"/>
          <p:cNvSpPr txBox="1">
            <a:spLocks noChangeArrowheads="1"/>
          </p:cNvSpPr>
          <p:nvPr/>
        </p:nvSpPr>
        <p:spPr bwMode="auto">
          <a:xfrm>
            <a:off x="1143000" y="3886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pSp>
        <p:nvGrpSpPr>
          <p:cNvPr id="51240" name="Group 1064"/>
          <p:cNvGrpSpPr>
            <a:grpSpLocks/>
          </p:cNvGrpSpPr>
          <p:nvPr/>
        </p:nvGrpSpPr>
        <p:grpSpPr bwMode="auto">
          <a:xfrm>
            <a:off x="1143000" y="3951288"/>
            <a:ext cx="7467600" cy="2600325"/>
            <a:chOff x="720" y="2489"/>
            <a:chExt cx="4704" cy="1638"/>
          </a:xfrm>
        </p:grpSpPr>
        <p:graphicFrame>
          <p:nvGraphicFramePr>
            <p:cNvPr id="163843" name="Object 1027"/>
            <p:cNvGraphicFramePr>
              <a:graphicFrameLocks noChangeAspect="1"/>
            </p:cNvGraphicFramePr>
            <p:nvPr/>
          </p:nvGraphicFramePr>
          <p:xfrm>
            <a:off x="720" y="2489"/>
            <a:ext cx="1632" cy="409"/>
          </p:xfrm>
          <a:graphic>
            <a:graphicData uri="http://schemas.openxmlformats.org/presentationml/2006/ole">
              <p:oleObj spid="_x0000_s163843" name="Ecuación" r:id="rId6" imgW="1536480" imgH="393480" progId="">
                <p:embed/>
              </p:oleObj>
            </a:graphicData>
          </a:graphic>
        </p:graphicFrame>
        <p:graphicFrame>
          <p:nvGraphicFramePr>
            <p:cNvPr id="163844" name="Object 1028"/>
            <p:cNvGraphicFramePr>
              <a:graphicFrameLocks noChangeAspect="1"/>
            </p:cNvGraphicFramePr>
            <p:nvPr/>
          </p:nvGraphicFramePr>
          <p:xfrm>
            <a:off x="776" y="3031"/>
            <a:ext cx="1480" cy="399"/>
          </p:xfrm>
          <a:graphic>
            <a:graphicData uri="http://schemas.openxmlformats.org/presentationml/2006/ole">
              <p:oleObj spid="_x0000_s163844" name="Ecuación" r:id="rId7" imgW="1562040" imgH="431640" progId="">
                <p:embed/>
              </p:oleObj>
            </a:graphicData>
          </a:graphic>
        </p:graphicFrame>
        <p:graphicFrame>
          <p:nvGraphicFramePr>
            <p:cNvPr id="163845" name="Object 1029"/>
            <p:cNvGraphicFramePr>
              <a:graphicFrameLocks noChangeAspect="1"/>
            </p:cNvGraphicFramePr>
            <p:nvPr/>
          </p:nvGraphicFramePr>
          <p:xfrm>
            <a:off x="768" y="3547"/>
            <a:ext cx="1488" cy="414"/>
          </p:xfrm>
          <a:graphic>
            <a:graphicData uri="http://schemas.openxmlformats.org/presentationml/2006/ole">
              <p:oleObj spid="_x0000_s163845" name="Ecuación" r:id="rId8" imgW="1511280" imgH="431640" progId="">
                <p:embed/>
              </p:oleObj>
            </a:graphicData>
          </a:graphic>
        </p:graphicFrame>
        <p:graphicFrame>
          <p:nvGraphicFramePr>
            <p:cNvPr id="163846" name="Object 1030"/>
            <p:cNvGraphicFramePr>
              <a:graphicFrameLocks noChangeAspect="1"/>
            </p:cNvGraphicFramePr>
            <p:nvPr/>
          </p:nvGraphicFramePr>
          <p:xfrm>
            <a:off x="2736" y="2496"/>
            <a:ext cx="2688" cy="568"/>
          </p:xfrm>
          <a:graphic>
            <a:graphicData uri="http://schemas.openxmlformats.org/presentationml/2006/ole">
              <p:oleObj spid="_x0000_s163846" name="Ecuación" r:id="rId9" imgW="2933640" imgH="634680" progId="">
                <p:embed/>
              </p:oleObj>
            </a:graphicData>
          </a:graphic>
        </p:graphicFrame>
        <p:graphicFrame>
          <p:nvGraphicFramePr>
            <p:cNvPr id="163847" name="Object 1031"/>
            <p:cNvGraphicFramePr>
              <a:graphicFrameLocks noChangeAspect="1"/>
            </p:cNvGraphicFramePr>
            <p:nvPr/>
          </p:nvGraphicFramePr>
          <p:xfrm>
            <a:off x="2736" y="2976"/>
            <a:ext cx="2547" cy="533"/>
          </p:xfrm>
          <a:graphic>
            <a:graphicData uri="http://schemas.openxmlformats.org/presentationml/2006/ole">
              <p:oleObj spid="_x0000_s163847" name="Ecuación" r:id="rId10" imgW="2971800" imgH="634680" progId="">
                <p:embed/>
              </p:oleObj>
            </a:graphicData>
          </a:graphic>
        </p:graphicFrame>
        <p:graphicFrame>
          <p:nvGraphicFramePr>
            <p:cNvPr id="163848" name="Object 1032"/>
            <p:cNvGraphicFramePr>
              <a:graphicFrameLocks noChangeAspect="1"/>
            </p:cNvGraphicFramePr>
            <p:nvPr/>
          </p:nvGraphicFramePr>
          <p:xfrm>
            <a:off x="2736" y="3552"/>
            <a:ext cx="2592" cy="575"/>
          </p:xfrm>
          <a:graphic>
            <a:graphicData uri="http://schemas.openxmlformats.org/presentationml/2006/ole">
              <p:oleObj spid="_x0000_s163848" name="Ecuación" r:id="rId11" imgW="2666880" imgH="63468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10" grpId="0" autoUpdateAnimBg="0"/>
      <p:bldP spid="51211" grpId="0" animBg="1" autoUpdateAnimBg="0"/>
      <p:bldP spid="512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346-60F6-41F5-ADB6-E2624E40A0C5}" type="slidenum">
              <a:rPr lang="es-ES"/>
              <a:pPr/>
              <a:t>21</a:t>
            </a:fld>
            <a:endParaRPr lang="es-E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sz="2800">
                <a:solidFill>
                  <a:srgbClr val="008000"/>
                </a:solidFill>
                <a:latin typeface="Arial" charset="0"/>
              </a:rPr>
              <a:t>RELACIÓN FUNDAMENTAL DE TRIGONOMETRÍA</a:t>
            </a:r>
            <a:endParaRPr lang="es-ES" sz="28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5076825" y="2168525"/>
            <a:ext cx="3355975" cy="2376488"/>
            <a:chOff x="3744" y="960"/>
            <a:chExt cx="1611" cy="1139"/>
          </a:xfrm>
        </p:grpSpPr>
        <p:sp>
          <p:nvSpPr>
            <p:cNvPr id="53252" name="Text Box 4"/>
            <p:cNvSpPr txBox="1">
              <a:spLocks noChangeArrowheads="1"/>
            </p:cNvSpPr>
            <p:nvPr/>
          </p:nvSpPr>
          <p:spPr bwMode="auto">
            <a:xfrm>
              <a:off x="4224" y="1728"/>
              <a:ext cx="16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>
                  <a:solidFill>
                    <a:srgbClr val="FF0000"/>
                  </a:solidFill>
                  <a:latin typeface="Arial" charset="0"/>
                  <a:cs typeface="Arial" charset="0"/>
                </a:rPr>
                <a:t>α</a:t>
              </a:r>
              <a:endParaRPr lang="es-E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auto">
            <a:xfrm>
              <a:off x="4224" y="1752"/>
              <a:ext cx="38" cy="155"/>
            </a:xfrm>
            <a:custGeom>
              <a:avLst/>
              <a:gdLst/>
              <a:ahLst/>
              <a:cxnLst>
                <a:cxn ang="0">
                  <a:pos x="66" y="270"/>
                </a:cxn>
                <a:cxn ang="0">
                  <a:pos x="54" y="120"/>
                </a:cxn>
                <a:cxn ang="0">
                  <a:pos x="0" y="0"/>
                </a:cxn>
              </a:cxnLst>
              <a:rect l="0" t="0" r="r" b="b"/>
              <a:pathLst>
                <a:path w="66" h="270">
                  <a:moveTo>
                    <a:pt x="66" y="270"/>
                  </a:moveTo>
                  <a:cubicBezTo>
                    <a:pt x="65" y="245"/>
                    <a:pt x="65" y="165"/>
                    <a:pt x="54" y="120"/>
                  </a:cubicBezTo>
                  <a:cubicBezTo>
                    <a:pt x="43" y="75"/>
                    <a:pt x="11" y="2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5074" y="1879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A</a:t>
              </a:r>
              <a:endParaRPr lang="es-ES">
                <a:latin typeface="Arial" charset="0"/>
              </a:endParaRPr>
            </a:p>
          </p:txBody>
        </p:sp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3744" y="1824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B</a:t>
              </a:r>
              <a:endParaRPr lang="es-ES">
                <a:latin typeface="Arial" charset="0"/>
              </a:endParaRPr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5136" y="960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C</a:t>
              </a:r>
              <a:endParaRPr lang="es-ES">
                <a:latin typeface="Arial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5074" y="1824"/>
              <a:ext cx="82" cy="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258" name="AutoShape 10"/>
            <p:cNvSpPr>
              <a:spLocks noChangeArrowheads="1"/>
            </p:cNvSpPr>
            <p:nvPr/>
          </p:nvSpPr>
          <p:spPr bwMode="auto">
            <a:xfrm flipH="1">
              <a:off x="3950" y="1221"/>
              <a:ext cx="1206" cy="686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5136" y="1392"/>
              <a:ext cx="21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b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4512" y="1296"/>
              <a:ext cx="21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a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4553" y="1879"/>
              <a:ext cx="22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c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</p:grpSp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2362200" y="2438400"/>
          <a:ext cx="1536700" cy="396875"/>
        </p:xfrm>
        <a:graphic>
          <a:graphicData uri="http://schemas.openxmlformats.org/presentationml/2006/ole">
            <p:oleObj spid="_x0000_s53262" name="Ecuación" r:id="rId3" imgW="787320" imgH="203040" progId="">
              <p:embed/>
            </p:oleObj>
          </a:graphicData>
        </a:graphic>
      </p:graphicFrame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295400" y="1828800"/>
            <a:ext cx="571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Si en el triángulo rectángulo BAC, aplicamos el </a:t>
            </a:r>
            <a:r>
              <a:rPr lang="es-ES_tradnl" sz="1600">
                <a:solidFill>
                  <a:srgbClr val="FF0000"/>
                </a:solidFill>
                <a:latin typeface="Arial" charset="0"/>
              </a:rPr>
              <a:t>teorema de Pitágoras</a:t>
            </a:r>
            <a:r>
              <a:rPr lang="es-ES_tradnl" sz="1600">
                <a:latin typeface="Arial" charset="0"/>
              </a:rPr>
              <a:t>, tenemos:</a:t>
            </a:r>
            <a:endParaRPr lang="es-ES" sz="1600">
              <a:latin typeface="Arial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447800" y="28194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Si dividimos la expresión anterior por a</a:t>
            </a:r>
            <a:r>
              <a:rPr lang="es-ES_tradnl" sz="1600" baseline="30000">
                <a:latin typeface="Arial" charset="0"/>
              </a:rPr>
              <a:t>2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2362200" y="3124200"/>
          <a:ext cx="1601788" cy="755650"/>
        </p:xfrm>
        <a:graphic>
          <a:graphicData uri="http://schemas.openxmlformats.org/presentationml/2006/ole">
            <p:oleObj spid="_x0000_s53265" name="Ecuación" r:id="rId4" imgW="888840" imgH="419040" progId="">
              <p:embed/>
            </p:oleObj>
          </a:graphicData>
        </a:graphic>
      </p:graphicFrame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524000" y="38862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Expresándolo de otra forma: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53267" name="Object 19"/>
          <p:cNvGraphicFramePr>
            <a:graphicFrameLocks noChangeAspect="1"/>
          </p:cNvGraphicFramePr>
          <p:nvPr/>
        </p:nvGraphicFramePr>
        <p:xfrm>
          <a:off x="2133600" y="4191000"/>
          <a:ext cx="1928813" cy="869950"/>
        </p:xfrm>
        <a:graphic>
          <a:graphicData uri="http://schemas.openxmlformats.org/presentationml/2006/ole">
            <p:oleObj spid="_x0000_s53267" name="Ecuación" r:id="rId5" imgW="1041120" imgH="469800" progId="">
              <p:embed/>
            </p:oleObj>
          </a:graphicData>
        </a:graphic>
      </p:graphicFrame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4716463" y="5013325"/>
          <a:ext cx="2751137" cy="471488"/>
        </p:xfrm>
        <a:graphic>
          <a:graphicData uri="http://schemas.openxmlformats.org/presentationml/2006/ole">
            <p:oleObj spid="_x0000_s53268" name="Ecuación" r:id="rId6" imgW="1409400" imgH="241200" progId="">
              <p:embed/>
            </p:oleObj>
          </a:graphicData>
        </a:graphic>
      </p:graphicFrame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1524000" y="50292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O lo que es lo mismo: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4787900" y="5697538"/>
          <a:ext cx="3452813" cy="569912"/>
        </p:xfrm>
        <a:graphic>
          <a:graphicData uri="http://schemas.openxmlformats.org/presentationml/2006/ole">
            <p:oleObj spid="_x0000_s53270" name="Ecuación" r:id="rId7" imgW="1231560" imgH="203040" progId="">
              <p:embed/>
            </p:oleObj>
          </a:graphicData>
        </a:graphic>
      </p:graphicFrame>
      <p:graphicFrame>
        <p:nvGraphicFramePr>
          <p:cNvPr id="53271" name="Object 23"/>
          <p:cNvGraphicFramePr>
            <a:graphicFrameLocks noChangeAspect="1"/>
          </p:cNvGraphicFramePr>
          <p:nvPr/>
        </p:nvGraphicFramePr>
        <p:xfrm>
          <a:off x="4495800" y="990600"/>
          <a:ext cx="2805113" cy="387350"/>
        </p:xfrm>
        <a:graphic>
          <a:graphicData uri="http://schemas.openxmlformats.org/presentationml/2006/ole">
            <p:oleObj spid="_x0000_s53271" name="Ecuación" r:id="rId8" imgW="1231560" imgH="203040" progId="">
              <p:embed/>
            </p:oleObj>
          </a:graphicData>
        </a:graphic>
      </p:graphicFrame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1439863" y="5661025"/>
            <a:ext cx="320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Que normalmente expresaremos de la forma:</a:t>
            </a:r>
            <a:endParaRPr lang="es-E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 autoUpdateAnimBg="0"/>
      <p:bldP spid="53264" grpId="0" autoUpdateAnimBg="0"/>
      <p:bldP spid="53266" grpId="0" autoUpdateAnimBg="0"/>
      <p:bldP spid="53269" grpId="0" autoUpdateAnimBg="0"/>
      <p:bldP spid="532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7F8F-5A42-420D-A6E7-E198CC54F91E}" type="slidenum">
              <a:rPr lang="es-ES"/>
              <a:pPr/>
              <a:t>22</a:t>
            </a:fld>
            <a:endParaRPr lang="es-ES"/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1524000" y="3124200"/>
            <a:ext cx="548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Si dividimos la expresión anterior por b</a:t>
            </a:r>
            <a:r>
              <a:rPr lang="es-ES_tradnl" sz="1600" baseline="30000">
                <a:latin typeface="Arial" charset="0"/>
              </a:rPr>
              <a:t>2 </a:t>
            </a:r>
            <a:r>
              <a:rPr lang="es-ES_tradnl" sz="1600">
                <a:latin typeface="Arial" charset="0"/>
              </a:rPr>
              <a:t> o por c</a:t>
            </a:r>
            <a:r>
              <a:rPr lang="es-ES_tradnl" sz="1600" baseline="30000">
                <a:latin typeface="Arial" charset="0"/>
              </a:rPr>
              <a:t>2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164864" name="Object 1024"/>
          <p:cNvGraphicFramePr>
            <a:graphicFrameLocks noChangeAspect="1"/>
          </p:cNvGraphicFramePr>
          <p:nvPr/>
        </p:nvGraphicFramePr>
        <p:xfrm>
          <a:off x="1916113" y="3505200"/>
          <a:ext cx="1577975" cy="755650"/>
        </p:xfrm>
        <a:graphic>
          <a:graphicData uri="http://schemas.openxmlformats.org/presentationml/2006/ole">
            <p:oleObj spid="_x0000_s164864" name="Ecuación" r:id="rId3" imgW="876240" imgH="419040" progId="">
              <p:embed/>
            </p:oleObj>
          </a:graphicData>
        </a:graphic>
      </p:graphicFrame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1600200" y="43434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Expresándolo de otra forma: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164865" name="Object 1025"/>
          <p:cNvGraphicFramePr>
            <a:graphicFrameLocks noChangeAspect="1"/>
          </p:cNvGraphicFramePr>
          <p:nvPr/>
        </p:nvGraphicFramePr>
        <p:xfrm>
          <a:off x="1492250" y="4800600"/>
          <a:ext cx="3271838" cy="471488"/>
        </p:xfrm>
        <a:graphic>
          <a:graphicData uri="http://schemas.openxmlformats.org/presentationml/2006/ole">
            <p:oleObj spid="_x0000_s164865" name="Ecuación" r:id="rId4" imgW="1676160" imgH="241200" progId="">
              <p:embed/>
            </p:oleObj>
          </a:graphicData>
        </a:graphic>
      </p:graphicFrame>
      <p:graphicFrame>
        <p:nvGraphicFramePr>
          <p:cNvPr id="164866" name="Object 1026"/>
          <p:cNvGraphicFramePr>
            <a:graphicFrameLocks noChangeAspect="1"/>
          </p:cNvGraphicFramePr>
          <p:nvPr/>
        </p:nvGraphicFramePr>
        <p:xfrm>
          <a:off x="5791200" y="5562600"/>
          <a:ext cx="2546350" cy="522288"/>
        </p:xfrm>
        <a:graphic>
          <a:graphicData uri="http://schemas.openxmlformats.org/presentationml/2006/ole">
            <p:oleObj spid="_x0000_s164866" name="Ecuación" r:id="rId5" imgW="1117440" imgH="228600" progId="">
              <p:embed/>
            </p:oleObj>
          </a:graphicData>
        </a:graphic>
      </p:graphicFrame>
      <p:grpSp>
        <p:nvGrpSpPr>
          <p:cNvPr id="33801" name="Group 1033"/>
          <p:cNvGrpSpPr>
            <a:grpSpLocks/>
          </p:cNvGrpSpPr>
          <p:nvPr/>
        </p:nvGrpSpPr>
        <p:grpSpPr bwMode="auto">
          <a:xfrm>
            <a:off x="5943600" y="1371600"/>
            <a:ext cx="2557463" cy="1916113"/>
            <a:chOff x="3744" y="960"/>
            <a:chExt cx="1611" cy="1207"/>
          </a:xfrm>
        </p:grpSpPr>
        <p:sp>
          <p:nvSpPr>
            <p:cNvPr id="33802" name="Text Box 1034"/>
            <p:cNvSpPr txBox="1">
              <a:spLocks noChangeArrowheads="1"/>
            </p:cNvSpPr>
            <p:nvPr/>
          </p:nvSpPr>
          <p:spPr bwMode="auto">
            <a:xfrm>
              <a:off x="4224" y="1728"/>
              <a:ext cx="1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>
                  <a:solidFill>
                    <a:srgbClr val="FF0000"/>
                  </a:solidFill>
                  <a:latin typeface="Arial" charset="0"/>
                  <a:cs typeface="Arial" charset="0"/>
                </a:rPr>
                <a:t>α</a:t>
              </a:r>
              <a:endParaRPr lang="es-E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3" name="Freeform 1035"/>
            <p:cNvSpPr>
              <a:spLocks/>
            </p:cNvSpPr>
            <p:nvPr/>
          </p:nvSpPr>
          <p:spPr bwMode="auto">
            <a:xfrm>
              <a:off x="4224" y="1752"/>
              <a:ext cx="38" cy="155"/>
            </a:xfrm>
            <a:custGeom>
              <a:avLst/>
              <a:gdLst/>
              <a:ahLst/>
              <a:cxnLst>
                <a:cxn ang="0">
                  <a:pos x="66" y="270"/>
                </a:cxn>
                <a:cxn ang="0">
                  <a:pos x="54" y="120"/>
                </a:cxn>
                <a:cxn ang="0">
                  <a:pos x="0" y="0"/>
                </a:cxn>
              </a:cxnLst>
              <a:rect l="0" t="0" r="r" b="b"/>
              <a:pathLst>
                <a:path w="66" h="270">
                  <a:moveTo>
                    <a:pt x="66" y="270"/>
                  </a:moveTo>
                  <a:cubicBezTo>
                    <a:pt x="65" y="245"/>
                    <a:pt x="65" y="165"/>
                    <a:pt x="54" y="120"/>
                  </a:cubicBezTo>
                  <a:cubicBezTo>
                    <a:pt x="43" y="75"/>
                    <a:pt x="11" y="2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3804" name="Text Box 1036"/>
            <p:cNvSpPr txBox="1">
              <a:spLocks noChangeArrowheads="1"/>
            </p:cNvSpPr>
            <p:nvPr/>
          </p:nvSpPr>
          <p:spPr bwMode="auto">
            <a:xfrm>
              <a:off x="5074" y="187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A</a:t>
              </a:r>
              <a:endParaRPr lang="es-ES">
                <a:latin typeface="Arial" charset="0"/>
              </a:endParaRPr>
            </a:p>
          </p:txBody>
        </p:sp>
        <p:sp>
          <p:nvSpPr>
            <p:cNvPr id="33805" name="Text Box 1037"/>
            <p:cNvSpPr txBox="1">
              <a:spLocks noChangeArrowheads="1"/>
            </p:cNvSpPr>
            <p:nvPr/>
          </p:nvSpPr>
          <p:spPr bwMode="auto">
            <a:xfrm>
              <a:off x="3744" y="1824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B</a:t>
              </a:r>
              <a:endParaRPr lang="es-ES">
                <a:latin typeface="Arial" charset="0"/>
              </a:endParaRPr>
            </a:p>
          </p:txBody>
        </p:sp>
        <p:sp>
          <p:nvSpPr>
            <p:cNvPr id="33806" name="Text Box 1038"/>
            <p:cNvSpPr txBox="1">
              <a:spLocks noChangeArrowheads="1"/>
            </p:cNvSpPr>
            <p:nvPr/>
          </p:nvSpPr>
          <p:spPr bwMode="auto">
            <a:xfrm>
              <a:off x="5136" y="96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C</a:t>
              </a:r>
              <a:endParaRPr lang="es-ES">
                <a:latin typeface="Arial" charset="0"/>
              </a:endParaRPr>
            </a:p>
          </p:txBody>
        </p:sp>
        <p:sp>
          <p:nvSpPr>
            <p:cNvPr id="33807" name="Rectangle 1039"/>
            <p:cNvSpPr>
              <a:spLocks noChangeArrowheads="1"/>
            </p:cNvSpPr>
            <p:nvPr/>
          </p:nvSpPr>
          <p:spPr bwMode="auto">
            <a:xfrm>
              <a:off x="5074" y="1824"/>
              <a:ext cx="82" cy="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08" name="AutoShape 1040"/>
            <p:cNvSpPr>
              <a:spLocks noChangeArrowheads="1"/>
            </p:cNvSpPr>
            <p:nvPr/>
          </p:nvSpPr>
          <p:spPr bwMode="auto">
            <a:xfrm flipH="1">
              <a:off x="3950" y="1221"/>
              <a:ext cx="1206" cy="686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09" name="Text Box 1041"/>
            <p:cNvSpPr txBox="1">
              <a:spLocks noChangeArrowheads="1"/>
            </p:cNvSpPr>
            <p:nvPr/>
          </p:nvSpPr>
          <p:spPr bwMode="auto">
            <a:xfrm>
              <a:off x="5136" y="1392"/>
              <a:ext cx="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b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33810" name="Text Box 1042"/>
            <p:cNvSpPr txBox="1">
              <a:spLocks noChangeArrowheads="1"/>
            </p:cNvSpPr>
            <p:nvPr/>
          </p:nvSpPr>
          <p:spPr bwMode="auto">
            <a:xfrm>
              <a:off x="4512" y="1296"/>
              <a:ext cx="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a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33811" name="Text Box 1043"/>
            <p:cNvSpPr txBox="1">
              <a:spLocks noChangeArrowheads="1"/>
            </p:cNvSpPr>
            <p:nvPr/>
          </p:nvSpPr>
          <p:spPr bwMode="auto">
            <a:xfrm>
              <a:off x="4553" y="1879"/>
              <a:ext cx="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008000"/>
                  </a:solidFill>
                  <a:latin typeface="Arial" charset="0"/>
                </a:rPr>
                <a:t>c</a:t>
              </a:r>
              <a:endParaRPr lang="es-ES">
                <a:solidFill>
                  <a:srgbClr val="008000"/>
                </a:solidFill>
                <a:latin typeface="Arial" charset="0"/>
              </a:endParaRPr>
            </a:p>
          </p:txBody>
        </p:sp>
      </p:grpSp>
      <p:graphicFrame>
        <p:nvGraphicFramePr>
          <p:cNvPr id="164867" name="Object 1027"/>
          <p:cNvGraphicFramePr>
            <a:graphicFrameLocks noChangeAspect="1"/>
          </p:cNvGraphicFramePr>
          <p:nvPr/>
        </p:nvGraphicFramePr>
        <p:xfrm>
          <a:off x="3505200" y="2362200"/>
          <a:ext cx="1536700" cy="396875"/>
        </p:xfrm>
        <a:graphic>
          <a:graphicData uri="http://schemas.openxmlformats.org/presentationml/2006/ole">
            <p:oleObj spid="_x0000_s164867" name="Ecuación" r:id="rId6" imgW="787320" imgH="203040" progId="">
              <p:embed/>
            </p:oleObj>
          </a:graphicData>
        </a:graphic>
      </p:graphicFrame>
      <p:sp>
        <p:nvSpPr>
          <p:cNvPr id="33813" name="Text Box 1045"/>
          <p:cNvSpPr txBox="1">
            <a:spLocks noChangeArrowheads="1"/>
          </p:cNvSpPr>
          <p:nvPr/>
        </p:nvSpPr>
        <p:spPr bwMode="auto">
          <a:xfrm>
            <a:off x="1295400" y="1676400"/>
            <a:ext cx="571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Si en el triángulo rectángulo BAC, aplicamos el </a:t>
            </a:r>
            <a:r>
              <a:rPr lang="es-ES_tradnl" sz="1600">
                <a:solidFill>
                  <a:srgbClr val="FF0000"/>
                </a:solidFill>
                <a:latin typeface="Arial" charset="0"/>
              </a:rPr>
              <a:t>teorema de Pitágoras</a:t>
            </a:r>
            <a:r>
              <a:rPr lang="es-ES_tradnl" sz="1600">
                <a:latin typeface="Arial" charset="0"/>
              </a:rPr>
              <a:t>, tenemos: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164868" name="Object 1028"/>
          <p:cNvGraphicFramePr>
            <a:graphicFrameLocks noChangeAspect="1"/>
          </p:cNvGraphicFramePr>
          <p:nvPr/>
        </p:nvGraphicFramePr>
        <p:xfrm>
          <a:off x="6096000" y="3429000"/>
          <a:ext cx="1577975" cy="755650"/>
        </p:xfrm>
        <a:graphic>
          <a:graphicData uri="http://schemas.openxmlformats.org/presentationml/2006/ole">
            <p:oleObj spid="_x0000_s164868" name="Ecuación" r:id="rId7" imgW="876240" imgH="419040" progId="">
              <p:embed/>
            </p:oleObj>
          </a:graphicData>
        </a:graphic>
      </p:graphicFrame>
      <p:graphicFrame>
        <p:nvGraphicFramePr>
          <p:cNvPr id="164869" name="Object 1029"/>
          <p:cNvGraphicFramePr>
            <a:graphicFrameLocks noChangeAspect="1"/>
          </p:cNvGraphicFramePr>
          <p:nvPr/>
        </p:nvGraphicFramePr>
        <p:xfrm>
          <a:off x="5791200" y="4800600"/>
          <a:ext cx="2578100" cy="471488"/>
        </p:xfrm>
        <a:graphic>
          <a:graphicData uri="http://schemas.openxmlformats.org/presentationml/2006/ole">
            <p:oleObj spid="_x0000_s164869" name="Ecuación" r:id="rId8" imgW="1320480" imgH="241200" progId="">
              <p:embed/>
            </p:oleObj>
          </a:graphicData>
        </a:graphic>
      </p:graphicFrame>
      <p:graphicFrame>
        <p:nvGraphicFramePr>
          <p:cNvPr id="164870" name="Object 1030"/>
          <p:cNvGraphicFramePr>
            <a:graphicFrameLocks noChangeAspect="1"/>
          </p:cNvGraphicFramePr>
          <p:nvPr/>
        </p:nvGraphicFramePr>
        <p:xfrm>
          <a:off x="1600200" y="5562600"/>
          <a:ext cx="3298825" cy="522288"/>
        </p:xfrm>
        <a:graphic>
          <a:graphicData uri="http://schemas.openxmlformats.org/presentationml/2006/ole">
            <p:oleObj spid="_x0000_s164870" name="Ecuación" r:id="rId9" imgW="1447560" imgH="228600" progId="">
              <p:embed/>
            </p:oleObj>
          </a:graphicData>
        </a:graphic>
      </p:graphicFrame>
      <p:sp>
        <p:nvSpPr>
          <p:cNvPr id="33817" name="Rectangle 1049"/>
          <p:cNvSpPr>
            <a:spLocks noChangeArrowheads="1"/>
          </p:cNvSpPr>
          <p:nvPr/>
        </p:nvSpPr>
        <p:spPr bwMode="auto">
          <a:xfrm>
            <a:off x="12192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OTRAS RELACIONES FUNDAMENTALES</a:t>
            </a:r>
            <a:endParaRPr lang="es-ES" sz="2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3818" name="Line 1050"/>
          <p:cNvSpPr>
            <a:spLocks noChangeShapeType="1"/>
          </p:cNvSpPr>
          <p:nvPr/>
        </p:nvSpPr>
        <p:spPr bwMode="auto">
          <a:xfrm>
            <a:off x="5257800" y="3581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FCDB-1805-490A-93D2-B2384437433F}" type="slidenum">
              <a:rPr lang="es-ES"/>
              <a:pPr/>
              <a:t>23</a:t>
            </a:fld>
            <a:endParaRPr lang="es-E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R.T. DE LOS ÁNGULOS 0º Y 90º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16200000">
            <a:off x="3446463" y="51308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8000"/>
                </a:solidFill>
                <a:latin typeface="Arial" charset="0"/>
              </a:rPr>
              <a:t>sen </a:t>
            </a:r>
            <a:r>
              <a:rPr lang="es-ES" sz="1400" b="1">
                <a:solidFill>
                  <a:srgbClr val="008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514600" y="60960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990033"/>
                </a:solidFill>
                <a:latin typeface="Arial" charset="0"/>
              </a:rPr>
              <a:t>cos </a:t>
            </a:r>
            <a:r>
              <a:rPr lang="es-ES" sz="1400" b="1">
                <a:solidFill>
                  <a:srgbClr val="990033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959225" y="4868863"/>
            <a:ext cx="0" cy="8651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 flipH="1">
            <a:off x="1600200" y="4038600"/>
            <a:ext cx="1905000" cy="1676400"/>
          </a:xfrm>
          <a:prstGeom prst="rtTriangl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 flipH="1">
            <a:off x="1600200" y="3505200"/>
            <a:ext cx="1219200" cy="2209800"/>
          </a:xfrm>
          <a:prstGeom prst="rtTriangl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 flipH="1">
            <a:off x="1600200" y="3276600"/>
            <a:ext cx="685800" cy="2438400"/>
          </a:xfrm>
          <a:prstGeom prst="rtTriangl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 flipH="1">
            <a:off x="1600200" y="3200400"/>
            <a:ext cx="304800" cy="2514600"/>
          </a:xfrm>
          <a:prstGeom prst="rtTriangl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 flipH="1">
            <a:off x="1600200" y="3200400"/>
            <a:ext cx="76200" cy="2514600"/>
          </a:xfrm>
          <a:prstGeom prst="rtTriangl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3505200" y="4038600"/>
            <a:ext cx="0" cy="17033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 rot="16200000">
            <a:off x="2974975" y="47974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8000"/>
                </a:solidFill>
                <a:latin typeface="Arial" charset="0"/>
              </a:rPr>
              <a:t>sen </a:t>
            </a:r>
            <a:r>
              <a:rPr lang="es-ES" sz="1400" b="1">
                <a:solidFill>
                  <a:srgbClr val="008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819400" y="3505200"/>
            <a:ext cx="0" cy="22367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16200000">
            <a:off x="2289175" y="43402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8000"/>
                </a:solidFill>
                <a:latin typeface="Arial" charset="0"/>
              </a:rPr>
              <a:t>sen </a:t>
            </a:r>
            <a:r>
              <a:rPr lang="es-ES" sz="1400" b="1">
                <a:solidFill>
                  <a:srgbClr val="008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2286000" y="3276600"/>
            <a:ext cx="0" cy="24653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 rot="16200000">
            <a:off x="1831975" y="42640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8000"/>
                </a:solidFill>
                <a:latin typeface="Arial" charset="0"/>
              </a:rPr>
              <a:t>sen </a:t>
            </a:r>
            <a:r>
              <a:rPr lang="es-ES" sz="1400" b="1">
                <a:solidFill>
                  <a:srgbClr val="008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1905000" y="3200400"/>
            <a:ext cx="0" cy="25415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 rot="16200000">
            <a:off x="1450975" y="42640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8000"/>
                </a:solidFill>
                <a:latin typeface="Arial" charset="0"/>
              </a:rPr>
              <a:t>sen </a:t>
            </a:r>
            <a:r>
              <a:rPr lang="es-ES" sz="1400" b="1">
                <a:solidFill>
                  <a:srgbClr val="008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1676400" y="3173413"/>
            <a:ext cx="0" cy="25415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 rot="-21790">
            <a:off x="1295400" y="4343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336600"/>
                </a:solidFill>
                <a:latin typeface="Arial" charset="0"/>
              </a:rPr>
              <a:t>1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352800" y="1676400"/>
            <a:ext cx="5257800" cy="17605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Observa que al ir aumentando el ángulo hasta 90º el seno va creciendo, hasta llegar a ser 1. Por lo tanto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sen 90º = 1</a:t>
            </a:r>
          </a:p>
          <a:p>
            <a:pPr algn="ctr"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 su vez el coseno va disminuyendo hasta valer 0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A50021"/>
                </a:solidFill>
                <a:latin typeface="Arial" charset="0"/>
              </a:rPr>
              <a:t>cos 90º = 0</a:t>
            </a:r>
            <a:endParaRPr lang="es-ES" sz="20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 flipH="1">
            <a:off x="1600200" y="5181600"/>
            <a:ext cx="2438400" cy="560388"/>
          </a:xfrm>
          <a:prstGeom prst="rtTriangl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12" name="Freeform 48"/>
          <p:cNvSpPr>
            <a:spLocks/>
          </p:cNvSpPr>
          <p:nvPr/>
        </p:nvSpPr>
        <p:spPr bwMode="auto">
          <a:xfrm>
            <a:off x="1600200" y="5410200"/>
            <a:ext cx="2486025" cy="33337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566" y="0"/>
              </a:cxn>
              <a:cxn ang="0">
                <a:pos x="1563" y="210"/>
              </a:cxn>
              <a:cxn ang="0">
                <a:pos x="0" y="192"/>
              </a:cxn>
            </a:cxnLst>
            <a:rect l="0" t="0" r="r" b="b"/>
            <a:pathLst>
              <a:path w="1566" h="210">
                <a:moveTo>
                  <a:pt x="0" y="192"/>
                </a:moveTo>
                <a:lnTo>
                  <a:pt x="1566" y="0"/>
                </a:lnTo>
                <a:lnTo>
                  <a:pt x="1563" y="210"/>
                </a:lnTo>
                <a:lnTo>
                  <a:pt x="0" y="192"/>
                </a:lnTo>
                <a:close/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13" name="Freeform 49"/>
          <p:cNvSpPr>
            <a:spLocks/>
          </p:cNvSpPr>
          <p:nvPr/>
        </p:nvSpPr>
        <p:spPr bwMode="auto">
          <a:xfrm>
            <a:off x="4038600" y="5191125"/>
            <a:ext cx="1588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42"/>
              </a:cxn>
            </a:cxnLst>
            <a:rect l="0" t="0" r="r" b="b"/>
            <a:pathLst>
              <a:path w="1"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14" name="Freeform 50"/>
          <p:cNvSpPr>
            <a:spLocks/>
          </p:cNvSpPr>
          <p:nvPr/>
        </p:nvSpPr>
        <p:spPr bwMode="auto">
          <a:xfrm>
            <a:off x="4090988" y="5400675"/>
            <a:ext cx="1587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4"/>
              </a:cxn>
            </a:cxnLst>
            <a:rect l="0" t="0" r="r" b="b"/>
            <a:pathLst>
              <a:path w="1" h="204">
                <a:moveTo>
                  <a:pt x="0" y="0"/>
                </a:move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5181600" y="3886200"/>
            <a:ext cx="3429000" cy="20796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Observa que al ir disminuyendo el ángulo hasta 0º el seno va disminuyendo, hasta llegar a ser 0, mientras que el coseno va aumentando hasta valer 1. Es decir,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sen 0º = 0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A50021"/>
                </a:solidFill>
                <a:latin typeface="Arial" charset="0"/>
              </a:rPr>
              <a:t>cos 0º = 1</a:t>
            </a:r>
            <a:endParaRPr lang="es-ES" sz="20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1600200" y="5715000"/>
            <a:ext cx="23622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18" name="Freeform 54"/>
          <p:cNvSpPr>
            <a:spLocks/>
          </p:cNvSpPr>
          <p:nvPr/>
        </p:nvSpPr>
        <p:spPr bwMode="auto">
          <a:xfrm>
            <a:off x="1600200" y="5715000"/>
            <a:ext cx="2362200" cy="2286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768" y="144"/>
              </a:cxn>
              <a:cxn ang="0">
                <a:pos x="0" y="0"/>
              </a:cxn>
            </a:cxnLst>
            <a:rect l="0" t="0" r="r" b="b"/>
            <a:pathLst>
              <a:path w="1488" h="144">
                <a:moveTo>
                  <a:pt x="1488" y="0"/>
                </a:moveTo>
                <a:cubicBezTo>
                  <a:pt x="1252" y="72"/>
                  <a:pt x="1016" y="144"/>
                  <a:pt x="768" y="144"/>
                </a:cubicBezTo>
                <a:cubicBezTo>
                  <a:pt x="520" y="144"/>
                  <a:pt x="128" y="24"/>
                  <a:pt x="0" y="0"/>
                </a:cubicBezTo>
              </a:path>
            </a:pathLst>
          </a:custGeom>
          <a:noFill/>
          <a:ln w="9525" cap="rnd">
            <a:solidFill>
              <a:srgbClr val="990033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19" name="Freeform 55"/>
          <p:cNvSpPr>
            <a:spLocks/>
          </p:cNvSpPr>
          <p:nvPr/>
        </p:nvSpPr>
        <p:spPr bwMode="auto">
          <a:xfrm>
            <a:off x="1581150" y="5729288"/>
            <a:ext cx="1933575" cy="160337"/>
          </a:xfrm>
          <a:custGeom>
            <a:avLst/>
            <a:gdLst/>
            <a:ahLst/>
            <a:cxnLst>
              <a:cxn ang="0">
                <a:pos x="1218" y="15"/>
              </a:cxn>
              <a:cxn ang="0">
                <a:pos x="720" y="99"/>
              </a:cxn>
              <a:cxn ang="0">
                <a:pos x="0" y="0"/>
              </a:cxn>
            </a:cxnLst>
            <a:rect l="0" t="0" r="r" b="b"/>
            <a:pathLst>
              <a:path w="1218" h="101">
                <a:moveTo>
                  <a:pt x="1218" y="15"/>
                </a:moveTo>
                <a:cubicBezTo>
                  <a:pt x="1135" y="29"/>
                  <a:pt x="923" y="101"/>
                  <a:pt x="720" y="99"/>
                </a:cubicBezTo>
                <a:cubicBezTo>
                  <a:pt x="517" y="97"/>
                  <a:pt x="150" y="21"/>
                  <a:pt x="0" y="0"/>
                </a:cubicBezTo>
              </a:path>
            </a:pathLst>
          </a:custGeom>
          <a:noFill/>
          <a:ln w="9525" cap="rnd">
            <a:solidFill>
              <a:srgbClr val="990033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20" name="Freeform 56"/>
          <p:cNvSpPr>
            <a:spLocks/>
          </p:cNvSpPr>
          <p:nvPr/>
        </p:nvSpPr>
        <p:spPr bwMode="auto">
          <a:xfrm>
            <a:off x="1600200" y="5715000"/>
            <a:ext cx="1219200" cy="762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432" y="48"/>
              </a:cxn>
              <a:cxn ang="0">
                <a:pos x="0" y="0"/>
              </a:cxn>
            </a:cxnLst>
            <a:rect l="0" t="0" r="r" b="b"/>
            <a:pathLst>
              <a:path w="768" h="48">
                <a:moveTo>
                  <a:pt x="768" y="0"/>
                </a:moveTo>
                <a:cubicBezTo>
                  <a:pt x="664" y="24"/>
                  <a:pt x="560" y="48"/>
                  <a:pt x="432" y="48"/>
                </a:cubicBezTo>
                <a:cubicBezTo>
                  <a:pt x="304" y="48"/>
                  <a:pt x="72" y="8"/>
                  <a:pt x="0" y="0"/>
                </a:cubicBezTo>
              </a:path>
            </a:pathLst>
          </a:custGeom>
          <a:noFill/>
          <a:ln w="9525" cap="rnd">
            <a:solidFill>
              <a:srgbClr val="990033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1321" name="Freeform 57"/>
          <p:cNvSpPr>
            <a:spLocks/>
          </p:cNvSpPr>
          <p:nvPr/>
        </p:nvSpPr>
        <p:spPr bwMode="auto">
          <a:xfrm>
            <a:off x="1581150" y="5734050"/>
            <a:ext cx="2457450" cy="287338"/>
          </a:xfrm>
          <a:custGeom>
            <a:avLst/>
            <a:gdLst/>
            <a:ahLst/>
            <a:cxnLst>
              <a:cxn ang="0">
                <a:pos x="1548" y="6"/>
              </a:cxn>
              <a:cxn ang="0">
                <a:pos x="780" y="180"/>
              </a:cxn>
              <a:cxn ang="0">
                <a:pos x="0" y="0"/>
              </a:cxn>
            </a:cxnLst>
            <a:rect l="0" t="0" r="r" b="b"/>
            <a:pathLst>
              <a:path w="1548" h="181">
                <a:moveTo>
                  <a:pt x="1548" y="6"/>
                </a:moveTo>
                <a:cubicBezTo>
                  <a:pt x="1421" y="34"/>
                  <a:pt x="1038" y="181"/>
                  <a:pt x="780" y="180"/>
                </a:cubicBezTo>
                <a:cubicBezTo>
                  <a:pt x="522" y="179"/>
                  <a:pt x="162" y="38"/>
                  <a:pt x="0" y="0"/>
                </a:cubicBezTo>
              </a:path>
            </a:pathLst>
          </a:custGeom>
          <a:noFill/>
          <a:ln w="9525" cap="rnd">
            <a:solidFill>
              <a:srgbClr val="990033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1340" name="Group 76"/>
          <p:cNvGrpSpPr>
            <a:grpSpLocks/>
          </p:cNvGrpSpPr>
          <p:nvPr/>
        </p:nvGrpSpPr>
        <p:grpSpPr bwMode="auto">
          <a:xfrm>
            <a:off x="1131888" y="2565400"/>
            <a:ext cx="4024312" cy="3540125"/>
            <a:chOff x="713" y="1616"/>
            <a:chExt cx="2535" cy="2230"/>
          </a:xfrm>
        </p:grpSpPr>
        <p:grpSp>
          <p:nvGrpSpPr>
            <p:cNvPr id="11323" name="Group 59"/>
            <p:cNvGrpSpPr>
              <a:grpSpLocks/>
            </p:cNvGrpSpPr>
            <p:nvPr/>
          </p:nvGrpSpPr>
          <p:grpSpPr bwMode="auto">
            <a:xfrm>
              <a:off x="713" y="1616"/>
              <a:ext cx="2535" cy="2230"/>
              <a:chOff x="713" y="1616"/>
              <a:chExt cx="2535" cy="2230"/>
            </a:xfrm>
          </p:grpSpPr>
          <p:sp>
            <p:nvSpPr>
              <p:cNvPr id="11287" name="AutoShape 23"/>
              <p:cNvSpPr>
                <a:spLocks noChangeArrowheads="1"/>
              </p:cNvSpPr>
              <p:nvPr/>
            </p:nvSpPr>
            <p:spPr bwMode="auto">
              <a:xfrm flipH="1">
                <a:off x="975" y="3067"/>
                <a:ext cx="1519" cy="545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1271" name="Group 7"/>
              <p:cNvGrpSpPr>
                <a:grpSpLocks/>
              </p:cNvGrpSpPr>
              <p:nvPr/>
            </p:nvGrpSpPr>
            <p:grpSpPr bwMode="auto">
              <a:xfrm>
                <a:off x="713" y="2006"/>
                <a:ext cx="2303" cy="1820"/>
                <a:chOff x="713" y="2006"/>
                <a:chExt cx="2303" cy="1820"/>
              </a:xfrm>
            </p:grpSpPr>
            <p:sp>
              <p:nvSpPr>
                <p:cNvPr id="11272" name="Arc 8"/>
                <p:cNvSpPr>
                  <a:spLocks/>
                </p:cNvSpPr>
                <p:nvPr/>
              </p:nvSpPr>
              <p:spPr bwMode="auto">
                <a:xfrm rot="16200000" flipV="1">
                  <a:off x="757" y="1962"/>
                  <a:ext cx="1788" cy="1875"/>
                </a:xfrm>
                <a:custGeom>
                  <a:avLst/>
                  <a:gdLst>
                    <a:gd name="G0" fmla="+- 2738 0 0"/>
                    <a:gd name="G1" fmla="+- 21600 0 0"/>
                    <a:gd name="G2" fmla="+- 21600 0 0"/>
                    <a:gd name="T0" fmla="*/ 0 w 24338"/>
                    <a:gd name="T1" fmla="*/ 174 h 25525"/>
                    <a:gd name="T2" fmla="*/ 23978 w 24338"/>
                    <a:gd name="T3" fmla="*/ 25525 h 25525"/>
                    <a:gd name="T4" fmla="*/ 2738 w 24338"/>
                    <a:gd name="T5" fmla="*/ 21600 h 25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38" h="25525" fill="none" extrusionOk="0">
                      <a:moveTo>
                        <a:pt x="0" y="174"/>
                      </a:moveTo>
                      <a:cubicBezTo>
                        <a:pt x="908" y="58"/>
                        <a:pt x="1822" y="-1"/>
                        <a:pt x="2738" y="0"/>
                      </a:cubicBezTo>
                      <a:cubicBezTo>
                        <a:pt x="14667" y="0"/>
                        <a:pt x="24338" y="9670"/>
                        <a:pt x="24338" y="21600"/>
                      </a:cubicBezTo>
                      <a:cubicBezTo>
                        <a:pt x="24338" y="22916"/>
                        <a:pt x="24217" y="24230"/>
                        <a:pt x="23978" y="25525"/>
                      </a:cubicBezTo>
                    </a:path>
                    <a:path w="24338" h="25525" stroke="0" extrusionOk="0">
                      <a:moveTo>
                        <a:pt x="0" y="174"/>
                      </a:moveTo>
                      <a:cubicBezTo>
                        <a:pt x="908" y="58"/>
                        <a:pt x="1822" y="-1"/>
                        <a:pt x="2738" y="0"/>
                      </a:cubicBezTo>
                      <a:cubicBezTo>
                        <a:pt x="14667" y="0"/>
                        <a:pt x="24338" y="9670"/>
                        <a:pt x="24338" y="21600"/>
                      </a:cubicBezTo>
                      <a:cubicBezTo>
                        <a:pt x="24338" y="22916"/>
                        <a:pt x="24217" y="24230"/>
                        <a:pt x="23978" y="25525"/>
                      </a:cubicBezTo>
                      <a:lnTo>
                        <a:pt x="273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2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449" y="3634"/>
                  <a:ext cx="5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400">
                      <a:latin typeface="Arial" charset="0"/>
                    </a:rPr>
                    <a:t>radio=1</a:t>
                  </a:r>
                </a:p>
              </p:txBody>
            </p:sp>
          </p:grpSp>
          <p:sp>
            <p:nvSpPr>
              <p:cNvPr id="11274" name="Text Box 10"/>
              <p:cNvSpPr txBox="1">
                <a:spLocks noChangeArrowheads="1"/>
              </p:cNvSpPr>
              <p:nvPr/>
            </p:nvSpPr>
            <p:spPr bwMode="auto">
              <a:xfrm rot="-1272275">
                <a:off x="1824" y="3120"/>
                <a:ext cx="1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>
                    <a:latin typeface="Arial" charset="0"/>
                  </a:rPr>
                  <a:t>1</a:t>
                </a:r>
              </a:p>
            </p:txBody>
          </p:sp>
          <p:sp>
            <p:nvSpPr>
              <p:cNvPr id="11277" name="Text Box 13"/>
              <p:cNvSpPr txBox="1">
                <a:spLocks noChangeArrowheads="1"/>
              </p:cNvSpPr>
              <p:nvPr/>
            </p:nvSpPr>
            <p:spPr bwMode="auto">
              <a:xfrm>
                <a:off x="2245" y="2795"/>
                <a:ext cx="9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>
                    <a:solidFill>
                      <a:schemeClr val="hlink"/>
                    </a:solidFill>
                    <a:latin typeface="Arial" charset="0"/>
                  </a:rPr>
                  <a:t>P(x,y)</a:t>
                </a:r>
              </a:p>
            </p:txBody>
          </p:sp>
          <p:grpSp>
            <p:nvGrpSpPr>
              <p:cNvPr id="11278" name="Group 14"/>
              <p:cNvGrpSpPr>
                <a:grpSpLocks/>
              </p:cNvGrpSpPr>
              <p:nvPr/>
            </p:nvGrpSpPr>
            <p:grpSpPr bwMode="auto">
              <a:xfrm>
                <a:off x="725" y="1616"/>
                <a:ext cx="2523" cy="2230"/>
                <a:chOff x="725" y="1616"/>
                <a:chExt cx="2523" cy="2230"/>
              </a:xfrm>
            </p:grpSpPr>
            <p:sp>
              <p:nvSpPr>
                <p:cNvPr id="11279" name="Line 15"/>
                <p:cNvSpPr>
                  <a:spLocks noChangeShapeType="1"/>
                </p:cNvSpPr>
                <p:nvPr/>
              </p:nvSpPr>
              <p:spPr bwMode="auto">
                <a:xfrm>
                  <a:off x="998" y="1638"/>
                  <a:ext cx="0" cy="21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1280" name="Line 16"/>
                <p:cNvSpPr>
                  <a:spLocks noChangeShapeType="1"/>
                </p:cNvSpPr>
                <p:nvPr/>
              </p:nvSpPr>
              <p:spPr bwMode="auto">
                <a:xfrm>
                  <a:off x="725" y="3612"/>
                  <a:ext cx="23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12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71" y="3634"/>
                  <a:ext cx="27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112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976" y="3600"/>
                  <a:ext cx="27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latin typeface="Arial" charset="0"/>
                    </a:rPr>
                    <a:t>X</a:t>
                  </a:r>
                </a:p>
              </p:txBody>
            </p:sp>
            <p:sp>
              <p:nvSpPr>
                <p:cNvPr id="1128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71" y="1616"/>
                  <a:ext cx="27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latin typeface="Arial" charset="0"/>
                    </a:rPr>
                    <a:t>Y</a:t>
                  </a:r>
                </a:p>
              </p:txBody>
            </p:sp>
          </p:grpSp>
          <p:sp>
            <p:nvSpPr>
              <p:cNvPr id="11285" name="Oval 21"/>
              <p:cNvSpPr>
                <a:spLocks noChangeArrowheads="1"/>
              </p:cNvSpPr>
              <p:nvPr/>
            </p:nvSpPr>
            <p:spPr bwMode="auto">
              <a:xfrm>
                <a:off x="2471" y="3044"/>
                <a:ext cx="46" cy="46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1338" name="Text Box 74"/>
            <p:cNvSpPr txBox="1">
              <a:spLocks noChangeArrowheads="1"/>
            </p:cNvSpPr>
            <p:nvPr/>
          </p:nvSpPr>
          <p:spPr bwMode="auto">
            <a:xfrm>
              <a:off x="1360" y="3430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FF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1360" y="3475"/>
              <a:ext cx="2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6"/>
                </a:cxn>
                <a:cxn ang="0">
                  <a:pos x="26" y="107"/>
                </a:cxn>
                <a:cxn ang="0">
                  <a:pos x="23" y="137"/>
                </a:cxn>
              </a:cxnLst>
              <a:rect l="0" t="0" r="r" b="b"/>
              <a:pathLst>
                <a:path w="27" h="137">
                  <a:moveTo>
                    <a:pt x="0" y="0"/>
                  </a:moveTo>
                  <a:cubicBezTo>
                    <a:pt x="9" y="13"/>
                    <a:pt x="19" y="28"/>
                    <a:pt x="23" y="46"/>
                  </a:cubicBezTo>
                  <a:cubicBezTo>
                    <a:pt x="27" y="64"/>
                    <a:pt x="26" y="92"/>
                    <a:pt x="26" y="107"/>
                  </a:cubicBezTo>
                  <a:cubicBezTo>
                    <a:pt x="26" y="122"/>
                    <a:pt x="24" y="131"/>
                    <a:pt x="23" y="1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3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3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  <p:bldP spid="11284" grpId="0" animBg="1"/>
      <p:bldP spid="11290" grpId="0" animBg="1"/>
      <p:bldP spid="11292" grpId="0" animBg="1"/>
      <p:bldP spid="11293" grpId="0" animBg="1"/>
      <p:bldP spid="11294" grpId="0" animBg="1"/>
      <p:bldP spid="11295" grpId="0" animBg="1"/>
      <p:bldP spid="11298" grpId="0" animBg="1"/>
      <p:bldP spid="11299" grpId="0" autoUpdateAnimBg="0"/>
      <p:bldP spid="11300" grpId="0" animBg="1"/>
      <p:bldP spid="11301" grpId="0" autoUpdateAnimBg="0"/>
      <p:bldP spid="11302" grpId="0" animBg="1"/>
      <p:bldP spid="11303" grpId="0" autoUpdateAnimBg="0"/>
      <p:bldP spid="11304" grpId="0" animBg="1"/>
      <p:bldP spid="11305" grpId="0" autoUpdateAnimBg="0"/>
      <p:bldP spid="11306" grpId="0" animBg="1"/>
      <p:bldP spid="11308" grpId="0" autoUpdateAnimBg="0"/>
      <p:bldP spid="11309" grpId="0" animBg="1" autoUpdateAnimBg="0"/>
      <p:bldP spid="11310" grpId="0" animBg="1"/>
      <p:bldP spid="11312" grpId="0" animBg="1"/>
      <p:bldP spid="11313" grpId="0" animBg="1"/>
      <p:bldP spid="11314" grpId="0" animBg="1"/>
      <p:bldP spid="11315" grpId="0" animBg="1" autoUpdateAnimBg="0"/>
      <p:bldP spid="11316" grpId="0" animBg="1"/>
      <p:bldP spid="11318" grpId="0" animBg="1"/>
      <p:bldP spid="11319" grpId="0" animBg="1"/>
      <p:bldP spid="11320" grpId="0" animBg="1"/>
      <p:bldP spid="113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66800" y="457200"/>
            <a:ext cx="7721600" cy="1447800"/>
          </a:xfrm>
        </p:spPr>
        <p:txBody>
          <a:bodyPr/>
          <a:lstStyle/>
          <a:p>
            <a:r>
              <a:rPr lang="es-ES_tradnl" sz="4000" b="1" u="sng">
                <a:solidFill>
                  <a:srgbClr val="008000"/>
                </a:solidFill>
                <a:latin typeface="Arial" charset="0"/>
              </a:rPr>
              <a:t>Circunferencia goniométrica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828800"/>
            <a:ext cx="7543800" cy="4800600"/>
          </a:xfrm>
        </p:spPr>
        <p:txBody>
          <a:bodyPr/>
          <a:lstStyle/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ÁNGULO CUALQUIERA</a:t>
            </a:r>
          </a:p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VALORES Y SIGNO DEL SENO Y DEL COSENO DE UN ÁNGULO</a:t>
            </a:r>
          </a:p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VALORES Y SIGNO DE LA TANGENTE Y DE LA COTANGENTE</a:t>
            </a:r>
          </a:p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ÁNGULOS SUPLEMENTARIOS</a:t>
            </a:r>
          </a:p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ÁNGULOS QUE DIFIEREN EN 180º </a:t>
            </a:r>
          </a:p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ÁNGULOS QUE SUMAN 360º</a:t>
            </a:r>
          </a:p>
          <a:p>
            <a:pPr marL="609600" indent="-609600" algn="l">
              <a:lnSpc>
                <a:spcPct val="15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R.T. DE ÁNGULOS OPUESTOS</a:t>
            </a:r>
          </a:p>
          <a:p>
            <a:pPr marL="609600" indent="-609600" algn="l">
              <a:lnSpc>
                <a:spcPct val="16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endParaRPr lang="es-ES_tradnl" sz="20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 algn="l">
              <a:lnSpc>
                <a:spcPct val="16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endParaRPr lang="es-ES_tradnl" sz="20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AutoNum type="arabicPeriod" startAt="2"/>
            </a:pP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5BC-6EA0-4B50-BFBD-B7C5FE0DADD5}" type="slidenum">
              <a:rPr lang="es-ES"/>
              <a:pPr/>
              <a:t>25</a:t>
            </a:fld>
            <a:endParaRPr lang="es-E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rgbClr val="336600"/>
                </a:solidFill>
                <a:latin typeface="Arial" charset="0"/>
              </a:rPr>
              <a:t>CIRCUNFERENCIA GONIOMÉTRICA</a:t>
            </a:r>
            <a:endParaRPr lang="es-ES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708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Trazamos una </a:t>
            </a: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circunferencia de radio 1</a:t>
            </a:r>
            <a:r>
              <a:rPr lang="es-ES_tradnl" sz="1600">
                <a:latin typeface="Arial" charset="0"/>
              </a:rPr>
              <a:t> y centro en el origen de un sistema de coordenadas</a:t>
            </a:r>
            <a:endParaRPr lang="es-ES" sz="1600">
              <a:latin typeface="Arial" charset="0"/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676400" y="2667000"/>
            <a:ext cx="2895600" cy="2895600"/>
          </a:xfrm>
          <a:prstGeom prst="ellips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1295400" y="2209800"/>
            <a:ext cx="4191000" cy="3810000"/>
            <a:chOff x="816" y="1392"/>
            <a:chExt cx="2640" cy="2400"/>
          </a:xfrm>
        </p:grpSpPr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968" y="1392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816" y="259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3072" y="26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X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1776" y="14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Y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1728" y="259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O</a:t>
              </a:r>
              <a:endParaRPr lang="es-ES" sz="1800">
                <a:latin typeface="Arial" charset="0"/>
              </a:endParaRPr>
            </a:p>
          </p:txBody>
        </p:sp>
      </p:grp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124200" y="4114800"/>
            <a:ext cx="16002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1600200" y="3276600"/>
            <a:ext cx="1524000" cy="838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2795588" y="3730625"/>
            <a:ext cx="712787" cy="384175"/>
          </a:xfrm>
          <a:custGeom>
            <a:avLst/>
            <a:gdLst/>
            <a:ahLst/>
            <a:cxnLst>
              <a:cxn ang="0">
                <a:pos x="447" y="242"/>
              </a:cxn>
              <a:cxn ang="0">
                <a:pos x="441" y="182"/>
              </a:cxn>
              <a:cxn ang="0">
                <a:pos x="399" y="98"/>
              </a:cxn>
              <a:cxn ang="0">
                <a:pos x="345" y="44"/>
              </a:cxn>
              <a:cxn ang="0">
                <a:pos x="234" y="5"/>
              </a:cxn>
              <a:cxn ang="0">
                <a:pos x="153" y="14"/>
              </a:cxn>
              <a:cxn ang="0">
                <a:pos x="63" y="50"/>
              </a:cxn>
              <a:cxn ang="0">
                <a:pos x="0" y="128"/>
              </a:cxn>
            </a:cxnLst>
            <a:rect l="0" t="0" r="r" b="b"/>
            <a:pathLst>
              <a:path w="449" h="242">
                <a:moveTo>
                  <a:pt x="447" y="242"/>
                </a:moveTo>
                <a:cubicBezTo>
                  <a:pt x="446" y="232"/>
                  <a:pt x="449" y="206"/>
                  <a:pt x="441" y="182"/>
                </a:cubicBezTo>
                <a:cubicBezTo>
                  <a:pt x="433" y="158"/>
                  <a:pt x="415" y="121"/>
                  <a:pt x="399" y="98"/>
                </a:cubicBezTo>
                <a:cubicBezTo>
                  <a:pt x="383" y="75"/>
                  <a:pt x="373" y="60"/>
                  <a:pt x="345" y="44"/>
                </a:cubicBezTo>
                <a:cubicBezTo>
                  <a:pt x="317" y="28"/>
                  <a:pt x="266" y="10"/>
                  <a:pt x="234" y="5"/>
                </a:cubicBezTo>
                <a:cubicBezTo>
                  <a:pt x="202" y="0"/>
                  <a:pt x="181" y="7"/>
                  <a:pt x="153" y="14"/>
                </a:cubicBezTo>
                <a:cubicBezTo>
                  <a:pt x="125" y="21"/>
                  <a:pt x="89" y="31"/>
                  <a:pt x="63" y="50"/>
                </a:cubicBezTo>
                <a:cubicBezTo>
                  <a:pt x="37" y="69"/>
                  <a:pt x="13" y="112"/>
                  <a:pt x="0" y="128"/>
                </a:cubicBezTo>
              </a:path>
            </a:pathLst>
          </a:custGeom>
          <a:noFill/>
          <a:ln w="3175" cmpd="sng">
            <a:solidFill>
              <a:srgbClr val="990033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76600" y="3581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rgbClr val="990033"/>
              </a:solidFill>
              <a:latin typeface="GreekC" pitchFamily="2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34000" y="2286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Uno de los lados del ángulo deberá coincidir con el semieje positivo de las x, el vértice en el origen de coordenadas y el otro lado donde corresponda</a:t>
            </a:r>
            <a:endParaRPr lang="es-ES" sz="1600">
              <a:latin typeface="Arial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410200" y="4495800"/>
            <a:ext cx="3276600" cy="107950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 esta circunferencia donde situaremos los ángulos la llamaremos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circunferencia goniométrica.</a:t>
            </a:r>
            <a:endParaRPr lang="es-ES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572000" y="4114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1</a:t>
            </a:r>
            <a:endParaRPr lang="es-ES" sz="14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46F-3EE0-4800-AE55-8910ABD7D475}" type="slidenum">
              <a:rPr lang="es-ES"/>
              <a:pPr/>
              <a:t>26</a:t>
            </a:fld>
            <a:endParaRPr lang="es-E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RAZONES TRIGONOMÉTRICAS DE UN ÁNGULO CUALQUIERA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165888" name="Object 1024"/>
          <p:cNvGraphicFramePr>
            <a:graphicFrameLocks noChangeAspect="1"/>
          </p:cNvGraphicFramePr>
          <p:nvPr>
            <p:ph sz="quarter" idx="1"/>
          </p:nvPr>
        </p:nvGraphicFramePr>
        <p:xfrm>
          <a:off x="5562600" y="1828800"/>
          <a:ext cx="3030538" cy="579438"/>
        </p:xfrm>
        <a:graphic>
          <a:graphicData uri="http://schemas.openxmlformats.org/presentationml/2006/ole">
            <p:oleObj spid="_x0000_s165888" name="Ecuación" r:id="rId3" imgW="2057400" imgH="393480" progId="">
              <p:embed/>
            </p:oleObj>
          </a:graphicData>
        </a:graphic>
      </p:graphicFrame>
      <p:graphicFrame>
        <p:nvGraphicFramePr>
          <p:cNvPr id="165889" name="Object 1025"/>
          <p:cNvGraphicFramePr>
            <a:graphicFrameLocks noChangeAspect="1"/>
          </p:cNvGraphicFramePr>
          <p:nvPr>
            <p:ph sz="quarter" idx="2"/>
          </p:nvPr>
        </p:nvGraphicFramePr>
        <p:xfrm>
          <a:off x="5638800" y="3276600"/>
          <a:ext cx="2895600" cy="595313"/>
        </p:xfrm>
        <a:graphic>
          <a:graphicData uri="http://schemas.openxmlformats.org/presentationml/2006/ole">
            <p:oleObj spid="_x0000_s165889" name="Ecuación" r:id="rId4" imgW="1917360" imgH="393480" progId="">
              <p:embed/>
            </p:oleObj>
          </a:graphicData>
        </a:graphic>
      </p:graphicFrame>
      <p:graphicFrame>
        <p:nvGraphicFramePr>
          <p:cNvPr id="165890" name="Object 1026"/>
          <p:cNvGraphicFramePr>
            <a:graphicFrameLocks noChangeAspect="1"/>
          </p:cNvGraphicFramePr>
          <p:nvPr/>
        </p:nvGraphicFramePr>
        <p:xfrm>
          <a:off x="5562600" y="4648200"/>
          <a:ext cx="2947988" cy="687388"/>
        </p:xfrm>
        <a:graphic>
          <a:graphicData uri="http://schemas.openxmlformats.org/presentationml/2006/ole">
            <p:oleObj spid="_x0000_s165890" name="Ecuación" r:id="rId5" imgW="1688760" imgH="393480" progId="">
              <p:embed/>
            </p:oleObj>
          </a:graphicData>
        </a:graphic>
      </p:graphicFrame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1676400" y="2667000"/>
            <a:ext cx="2895600" cy="2895600"/>
          </a:xfrm>
          <a:prstGeom prst="ellips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5568" name="Group 32"/>
          <p:cNvGrpSpPr>
            <a:grpSpLocks/>
          </p:cNvGrpSpPr>
          <p:nvPr/>
        </p:nvGrpSpPr>
        <p:grpSpPr bwMode="auto">
          <a:xfrm>
            <a:off x="685800" y="1600200"/>
            <a:ext cx="5562600" cy="5057775"/>
            <a:chOff x="816" y="1392"/>
            <a:chExt cx="2640" cy="2400"/>
          </a:xfrm>
        </p:grpSpPr>
        <p:sp>
          <p:nvSpPr>
            <p:cNvPr id="65569" name="Line 33"/>
            <p:cNvSpPr>
              <a:spLocks noChangeShapeType="1"/>
            </p:cNvSpPr>
            <p:nvPr/>
          </p:nvSpPr>
          <p:spPr bwMode="auto">
            <a:xfrm>
              <a:off x="1968" y="1392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5570" name="Line 34"/>
            <p:cNvSpPr>
              <a:spLocks noChangeShapeType="1"/>
            </p:cNvSpPr>
            <p:nvPr/>
          </p:nvSpPr>
          <p:spPr bwMode="auto">
            <a:xfrm>
              <a:off x="816" y="259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5571" name="Text Box 35"/>
            <p:cNvSpPr txBox="1">
              <a:spLocks noChangeArrowheads="1"/>
            </p:cNvSpPr>
            <p:nvPr/>
          </p:nvSpPr>
          <p:spPr bwMode="auto">
            <a:xfrm>
              <a:off x="3072" y="264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X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1776" y="144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Y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65573" name="Text Box 37"/>
            <p:cNvSpPr txBox="1">
              <a:spLocks noChangeArrowheads="1"/>
            </p:cNvSpPr>
            <p:nvPr/>
          </p:nvSpPr>
          <p:spPr bwMode="auto">
            <a:xfrm>
              <a:off x="1728" y="2592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O</a:t>
              </a:r>
              <a:endParaRPr lang="es-ES" sz="1800">
                <a:latin typeface="Arial" charset="0"/>
              </a:endParaRPr>
            </a:p>
          </p:txBody>
        </p:sp>
      </p:grpSp>
      <p:sp>
        <p:nvSpPr>
          <p:cNvPr id="65574" name="Freeform 38"/>
          <p:cNvSpPr>
            <a:spLocks/>
          </p:cNvSpPr>
          <p:nvPr/>
        </p:nvSpPr>
        <p:spPr bwMode="auto">
          <a:xfrm>
            <a:off x="3124200" y="4114800"/>
            <a:ext cx="1320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2" y="0"/>
              </a:cxn>
            </a:cxnLst>
            <a:rect l="0" t="0" r="r" b="b"/>
            <a:pathLst>
              <a:path w="832" h="1">
                <a:moveTo>
                  <a:pt x="0" y="0"/>
                </a:moveTo>
                <a:lnTo>
                  <a:pt x="832" y="0"/>
                </a:lnTo>
              </a:path>
            </a:pathLst>
          </a:cu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5575" name="Freeform 39"/>
          <p:cNvSpPr>
            <a:spLocks/>
          </p:cNvSpPr>
          <p:nvPr/>
        </p:nvSpPr>
        <p:spPr bwMode="auto">
          <a:xfrm>
            <a:off x="3124200" y="3276600"/>
            <a:ext cx="18923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192" y="0"/>
              </a:cxn>
            </a:cxnLst>
            <a:rect l="0" t="0" r="r" b="b"/>
            <a:pathLst>
              <a:path w="1192" h="528">
                <a:moveTo>
                  <a:pt x="0" y="528"/>
                </a:moveTo>
                <a:lnTo>
                  <a:pt x="1192" y="0"/>
                </a:ln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5576" name="Freeform 40"/>
          <p:cNvSpPr>
            <a:spLocks/>
          </p:cNvSpPr>
          <p:nvPr/>
        </p:nvSpPr>
        <p:spPr bwMode="auto">
          <a:xfrm>
            <a:off x="3492500" y="3962400"/>
            <a:ext cx="12700" cy="152400"/>
          </a:xfrm>
          <a:custGeom>
            <a:avLst/>
            <a:gdLst/>
            <a:ahLst/>
            <a:cxnLst>
              <a:cxn ang="0">
                <a:pos x="8" y="96"/>
              </a:cxn>
              <a:cxn ang="0">
                <a:pos x="2" y="36"/>
              </a:cxn>
              <a:cxn ang="0">
                <a:pos x="0" y="0"/>
              </a:cxn>
            </a:cxnLst>
            <a:rect l="0" t="0" r="r" b="b"/>
            <a:pathLst>
              <a:path w="8" h="96">
                <a:moveTo>
                  <a:pt x="8" y="96"/>
                </a:moveTo>
                <a:cubicBezTo>
                  <a:pt x="7" y="86"/>
                  <a:pt x="3" y="52"/>
                  <a:pt x="2" y="36"/>
                </a:cubicBezTo>
                <a:cubicBezTo>
                  <a:pt x="1" y="20"/>
                  <a:pt x="0" y="7"/>
                  <a:pt x="0" y="0"/>
                </a:cubicBezTo>
              </a:path>
            </a:pathLst>
          </a:custGeom>
          <a:noFill/>
          <a:ln w="3175" cmpd="sng">
            <a:solidFill>
              <a:srgbClr val="990033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3581400" y="3854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rgbClr val="990033"/>
              </a:solidFill>
              <a:latin typeface="GreekC" pitchFamily="2" charset="0"/>
            </a:endParaRP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4495800" y="4038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1</a:t>
            </a:r>
            <a:endParaRPr lang="es-ES" sz="1400">
              <a:latin typeface="Arial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1066800" y="2057400"/>
            <a:ext cx="4114800" cy="411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4051300" y="311308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990033"/>
                </a:solidFill>
                <a:latin typeface="Arial" charset="0"/>
              </a:rPr>
              <a:t>P(x,y)</a:t>
            </a: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4410075" y="3508375"/>
            <a:ext cx="73025" cy="730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4800600" y="28956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Q</a:t>
            </a:r>
            <a:r>
              <a:rPr lang="es-ES" sz="1600" b="1">
                <a:solidFill>
                  <a:srgbClr val="990033"/>
                </a:solidFill>
                <a:latin typeface="Arial" charset="0"/>
              </a:rPr>
              <a:t>(x</a:t>
            </a: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’</a:t>
            </a:r>
            <a:r>
              <a:rPr lang="es-ES" sz="1600" b="1">
                <a:solidFill>
                  <a:srgbClr val="990033"/>
                </a:solidFill>
                <a:latin typeface="Arial" charset="0"/>
              </a:rPr>
              <a:t>,y</a:t>
            </a: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’</a:t>
            </a:r>
            <a:r>
              <a:rPr lang="es-ES" sz="1600" b="1">
                <a:solidFill>
                  <a:srgbClr val="990033"/>
                </a:solidFill>
                <a:latin typeface="Arial" charset="0"/>
              </a:rPr>
              <a:t>)</a:t>
            </a: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4953000" y="3276600"/>
            <a:ext cx="73025" cy="730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5584" name="Text Box 48"/>
          <p:cNvSpPr txBox="1">
            <a:spLocks noChangeArrowheads="1"/>
          </p:cNvSpPr>
          <p:nvPr/>
        </p:nvSpPr>
        <p:spPr bwMode="auto">
          <a:xfrm>
            <a:off x="5181600" y="4038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r</a:t>
            </a:r>
            <a:endParaRPr lang="es-ES" sz="1400">
              <a:latin typeface="Arial" charset="0"/>
            </a:endParaRPr>
          </a:p>
        </p:txBody>
      </p:sp>
      <p:sp>
        <p:nvSpPr>
          <p:cNvPr id="65585" name="Freeform 49"/>
          <p:cNvSpPr>
            <a:spLocks/>
          </p:cNvSpPr>
          <p:nvPr/>
        </p:nvSpPr>
        <p:spPr bwMode="auto">
          <a:xfrm>
            <a:off x="4448175" y="3536950"/>
            <a:ext cx="1588" cy="596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6"/>
              </a:cxn>
            </a:cxnLst>
            <a:rect l="0" t="0" r="r" b="b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5586" name="Freeform 50"/>
          <p:cNvSpPr>
            <a:spLocks/>
          </p:cNvSpPr>
          <p:nvPr/>
        </p:nvSpPr>
        <p:spPr bwMode="auto">
          <a:xfrm>
            <a:off x="5003800" y="3276600"/>
            <a:ext cx="1588" cy="860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2"/>
              </a:cxn>
            </a:cxnLst>
            <a:rect l="0" t="0" r="r" b="b"/>
            <a:pathLst>
              <a:path w="1" h="542">
                <a:moveTo>
                  <a:pt x="0" y="0"/>
                </a:moveTo>
                <a:lnTo>
                  <a:pt x="0" y="54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5181600" y="5486400"/>
            <a:ext cx="32766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 partir de ahora trabajaremos con la circunferencia de radio 1 </a:t>
            </a: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(Circunferencia goniométrica)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 autoUpdateAnimBg="0"/>
      <p:bldP spid="65581" grpId="0" animBg="1"/>
      <p:bldP spid="65582" grpId="0" autoUpdateAnimBg="0"/>
      <p:bldP spid="655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DAC7-32ED-4B7A-8D3C-AC0AB936D6D3}" type="slidenum">
              <a:rPr lang="es-ES"/>
              <a:pPr/>
              <a:t>27</a:t>
            </a:fld>
            <a:endParaRPr lang="es-E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SENO Y COSENO DE UN ÁNGULO CUALQUIERA.  VALORES Y SIGNO.</a:t>
            </a:r>
            <a:endParaRPr lang="es-ES" sz="28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816" y="960"/>
            <a:chExt cx="3504" cy="3186"/>
          </a:xfrm>
        </p:grpSpPr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810" y="2617"/>
              <a:ext cx="5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X</a:t>
              </a:r>
              <a:endParaRPr lang="es-ES" sz="1800">
                <a:latin typeface="Arial" charset="0"/>
              </a:endParaRPr>
            </a:p>
          </p:txBody>
        </p:sp>
        <p:grpSp>
          <p:nvGrpSpPr>
            <p:cNvPr id="28717" name="Group 45"/>
            <p:cNvGrpSpPr>
              <a:grpSpLocks/>
            </p:cNvGrpSpPr>
            <p:nvPr/>
          </p:nvGrpSpPr>
          <p:grpSpPr bwMode="auto">
            <a:xfrm>
              <a:off x="816" y="960"/>
              <a:ext cx="3168" cy="3186"/>
              <a:chOff x="816" y="960"/>
              <a:chExt cx="3168" cy="3186"/>
            </a:xfrm>
          </p:grpSpPr>
          <p:sp>
            <p:nvSpPr>
              <p:cNvPr id="28677" name="Line 5"/>
              <p:cNvSpPr>
                <a:spLocks noChangeShapeType="1"/>
              </p:cNvSpPr>
              <p:nvPr/>
            </p:nvSpPr>
            <p:spPr bwMode="auto">
              <a:xfrm>
                <a:off x="2345" y="960"/>
                <a:ext cx="0" cy="3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28678" name="Line 6"/>
              <p:cNvSpPr>
                <a:spLocks noChangeShapeType="1"/>
              </p:cNvSpPr>
              <p:nvPr/>
            </p:nvSpPr>
            <p:spPr bwMode="auto">
              <a:xfrm>
                <a:off x="816" y="2553"/>
                <a:ext cx="3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>
                <a:off x="2090" y="1024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Y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2178" y="2592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O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3648" y="2544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155700" y="1676400"/>
            <a:ext cx="4114800" cy="411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8786" name="Group 114"/>
          <p:cNvGrpSpPr>
            <a:grpSpLocks/>
          </p:cNvGrpSpPr>
          <p:nvPr/>
        </p:nvGrpSpPr>
        <p:grpSpPr bwMode="auto">
          <a:xfrm>
            <a:off x="3175000" y="2667000"/>
            <a:ext cx="2413000" cy="1143000"/>
            <a:chOff x="2000" y="1680"/>
            <a:chExt cx="1520" cy="720"/>
          </a:xfrm>
        </p:grpSpPr>
        <p:sp>
          <p:nvSpPr>
            <p:cNvPr id="28687" name="Freeform 15"/>
            <p:cNvSpPr>
              <a:spLocks/>
            </p:cNvSpPr>
            <p:nvPr/>
          </p:nvSpPr>
          <p:spPr bwMode="auto">
            <a:xfrm>
              <a:off x="3252" y="1929"/>
              <a:ext cx="1" cy="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7"/>
                </a:cxn>
              </a:cxnLst>
              <a:rect l="0" t="0" r="r" b="b"/>
              <a:pathLst>
                <a:path w="1" h="437">
                  <a:moveTo>
                    <a:pt x="0" y="0"/>
                  </a:moveTo>
                  <a:lnTo>
                    <a:pt x="0" y="4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2000" y="1832"/>
              <a:ext cx="1520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520" y="0"/>
                </a:cxn>
              </a:cxnLst>
              <a:rect l="0" t="0" r="r" b="b"/>
              <a:pathLst>
                <a:path w="1520" h="528">
                  <a:moveTo>
                    <a:pt x="0" y="528"/>
                  </a:moveTo>
                  <a:lnTo>
                    <a:pt x="1520" y="0"/>
                  </a:ln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216" y="168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2238" y="2255"/>
              <a:ext cx="18" cy="99"/>
            </a:xfrm>
            <a:custGeom>
              <a:avLst/>
              <a:gdLst/>
              <a:ahLst/>
              <a:cxnLst>
                <a:cxn ang="0">
                  <a:pos x="18" y="99"/>
                </a:cxn>
                <a:cxn ang="0">
                  <a:pos x="14" y="51"/>
                </a:cxn>
                <a:cxn ang="0">
                  <a:pos x="0" y="0"/>
                </a:cxn>
              </a:cxnLst>
              <a:rect l="0" t="0" r="r" b="b"/>
              <a:pathLst>
                <a:path w="18" h="99">
                  <a:moveTo>
                    <a:pt x="18" y="99"/>
                  </a:moveTo>
                  <a:cubicBezTo>
                    <a:pt x="17" y="91"/>
                    <a:pt x="17" y="67"/>
                    <a:pt x="14" y="51"/>
                  </a:cubicBezTo>
                  <a:cubicBezTo>
                    <a:pt x="11" y="35"/>
                    <a:pt x="3" y="11"/>
                    <a:pt x="0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 rot="16200000">
              <a:off x="2930" y="2062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solidFill>
                    <a:srgbClr val="990033"/>
                  </a:solidFill>
                  <a:latin typeface="Arial" charset="0"/>
                </a:rPr>
                <a:t>sen </a:t>
              </a:r>
              <a:r>
                <a:rPr lang="es-ES" sz="1400" b="1">
                  <a:solidFill>
                    <a:srgbClr val="990033"/>
                  </a:solidFill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4267200" y="35052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990033"/>
                </a:solidFill>
                <a:latin typeface="Arial" charset="0"/>
              </a:rPr>
              <a:t>cos </a:t>
            </a:r>
            <a:r>
              <a:rPr lang="es-ES" sz="1400" b="1">
                <a:solidFill>
                  <a:srgbClr val="990033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 rot="16200000">
            <a:off x="1831975" y="281463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8000"/>
                </a:solidFill>
                <a:latin typeface="Arial" charset="0"/>
              </a:rPr>
              <a:t>sen </a:t>
            </a:r>
            <a:r>
              <a:rPr lang="es-ES_tradnl" sz="1400" b="1">
                <a:solidFill>
                  <a:srgbClr val="008000"/>
                </a:solidFill>
                <a:latin typeface="Symbol" pitchFamily="18" charset="2"/>
              </a:rPr>
              <a:t>b</a:t>
            </a:r>
            <a:endParaRPr lang="es-ES" sz="1400" b="1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438400" y="35052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6600"/>
                </a:solidFill>
                <a:latin typeface="Arial" charset="0"/>
              </a:rPr>
              <a:t>cos </a:t>
            </a:r>
            <a:r>
              <a:rPr lang="es-ES_tradnl" sz="1400" b="1">
                <a:solidFill>
                  <a:srgbClr val="336600"/>
                </a:solidFill>
                <a:latin typeface="Symbol" pitchFamily="18" charset="2"/>
              </a:rPr>
              <a:t>b</a:t>
            </a:r>
            <a:endParaRPr lang="es-ES" sz="1400" b="1">
              <a:solidFill>
                <a:srgbClr val="336600"/>
              </a:solidFill>
              <a:latin typeface="Symbol" pitchFamily="18" charset="2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 rot="16200000">
            <a:off x="1069975" y="411003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33CC"/>
                </a:solidFill>
                <a:latin typeface="Arial" charset="0"/>
              </a:rPr>
              <a:t>sen </a:t>
            </a:r>
            <a:r>
              <a:rPr lang="es-ES_tradnl" sz="1400" b="1">
                <a:solidFill>
                  <a:srgbClr val="3333CC"/>
                </a:solidFill>
                <a:latin typeface="Symbol" pitchFamily="18" charset="2"/>
              </a:rPr>
              <a:t>g</a:t>
            </a:r>
            <a:endParaRPr lang="es-ES" sz="1400" b="1">
              <a:solidFill>
                <a:srgbClr val="3333CC"/>
              </a:solidFill>
              <a:latin typeface="Symbol" pitchFamily="18" charset="2"/>
            </a:endParaRP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33CC"/>
                </a:solidFill>
                <a:latin typeface="Arial" charset="0"/>
              </a:rPr>
              <a:t>cos </a:t>
            </a:r>
            <a:r>
              <a:rPr lang="es-ES_tradnl" sz="1400" b="1">
                <a:solidFill>
                  <a:srgbClr val="3333CC"/>
                </a:solidFill>
                <a:latin typeface="Symbol" pitchFamily="18" charset="2"/>
              </a:rPr>
              <a:t>g</a:t>
            </a:r>
            <a:endParaRPr lang="es-ES" sz="1400" b="1">
              <a:solidFill>
                <a:srgbClr val="3333CC"/>
              </a:solidFill>
              <a:latin typeface="Symbol" pitchFamily="18" charset="2"/>
            </a:endParaRP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 rot="16200000">
            <a:off x="4422775" y="41116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chemeClr val="hlink"/>
                </a:solidFill>
                <a:latin typeface="Arial" charset="0"/>
              </a:rPr>
              <a:t>sen </a:t>
            </a:r>
            <a:r>
              <a:rPr lang="es-ES_tradnl" sz="1400" b="1">
                <a:solidFill>
                  <a:schemeClr val="hlink"/>
                </a:solidFill>
                <a:latin typeface="Symbol" pitchFamily="18" charset="2"/>
              </a:rPr>
              <a:t>d</a:t>
            </a:r>
            <a:endParaRPr lang="es-ES" sz="1400" b="1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810000" y="37338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chemeClr val="hlink"/>
                </a:solidFill>
                <a:latin typeface="Arial" charset="0"/>
              </a:rPr>
              <a:t>cos </a:t>
            </a:r>
            <a:r>
              <a:rPr lang="es-ES_tradnl" sz="1400" b="1">
                <a:solidFill>
                  <a:schemeClr val="hlink"/>
                </a:solidFill>
                <a:latin typeface="Symbol" pitchFamily="18" charset="2"/>
              </a:rPr>
              <a:t>d</a:t>
            </a:r>
            <a:endParaRPr lang="es-ES" sz="1400" b="1">
              <a:solidFill>
                <a:schemeClr val="hlink"/>
              </a:solidFill>
              <a:latin typeface="Symbol" pitchFamily="18" charset="2"/>
            </a:endParaRPr>
          </a:p>
        </p:txBody>
      </p:sp>
      <p:grpSp>
        <p:nvGrpSpPr>
          <p:cNvPr id="28714" name="Group 42"/>
          <p:cNvGrpSpPr>
            <a:grpSpLocks/>
          </p:cNvGrpSpPr>
          <p:nvPr/>
        </p:nvGrpSpPr>
        <p:grpSpPr bwMode="auto">
          <a:xfrm>
            <a:off x="2209800" y="1524000"/>
            <a:ext cx="1600200" cy="2235200"/>
            <a:chOff x="1728" y="1152"/>
            <a:chExt cx="1008" cy="1408"/>
          </a:xfrm>
        </p:grpSpPr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1815" y="1368"/>
              <a:ext cx="3" cy="1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76"/>
                </a:cxn>
              </a:cxnLst>
              <a:rect l="0" t="0" r="r" b="b"/>
              <a:pathLst>
                <a:path w="3" h="1176">
                  <a:moveTo>
                    <a:pt x="0" y="0"/>
                  </a:moveTo>
                  <a:lnTo>
                    <a:pt x="3" y="11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1736" y="1200"/>
              <a:ext cx="608" cy="1360"/>
            </a:xfrm>
            <a:custGeom>
              <a:avLst/>
              <a:gdLst/>
              <a:ahLst/>
              <a:cxnLst>
                <a:cxn ang="0">
                  <a:pos x="608" y="1360"/>
                </a:cxn>
                <a:cxn ang="0">
                  <a:pos x="0" y="0"/>
                </a:cxn>
              </a:cxnLst>
              <a:rect l="0" t="0" r="r" b="b"/>
              <a:pathLst>
                <a:path w="608" h="1360">
                  <a:moveTo>
                    <a:pt x="608" y="1360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2224" y="2254"/>
              <a:ext cx="421" cy="302"/>
            </a:xfrm>
            <a:custGeom>
              <a:avLst/>
              <a:gdLst/>
              <a:ahLst/>
              <a:cxnLst>
                <a:cxn ang="0">
                  <a:pos x="418" y="302"/>
                </a:cxn>
                <a:cxn ang="0">
                  <a:pos x="400" y="192"/>
                </a:cxn>
                <a:cxn ang="0">
                  <a:pos x="290" y="52"/>
                </a:cxn>
                <a:cxn ang="0">
                  <a:pos x="142" y="4"/>
                </a:cxn>
                <a:cxn ang="0">
                  <a:pos x="0" y="30"/>
                </a:cxn>
              </a:cxnLst>
              <a:rect l="0" t="0" r="r" b="b"/>
              <a:pathLst>
                <a:path w="421" h="302">
                  <a:moveTo>
                    <a:pt x="418" y="302"/>
                  </a:moveTo>
                  <a:cubicBezTo>
                    <a:pt x="415" y="284"/>
                    <a:pt x="421" y="234"/>
                    <a:pt x="400" y="192"/>
                  </a:cubicBezTo>
                  <a:cubicBezTo>
                    <a:pt x="379" y="150"/>
                    <a:pt x="333" y="83"/>
                    <a:pt x="290" y="52"/>
                  </a:cubicBezTo>
                  <a:cubicBezTo>
                    <a:pt x="247" y="21"/>
                    <a:pt x="190" y="8"/>
                    <a:pt x="142" y="4"/>
                  </a:cubicBezTo>
                  <a:cubicBezTo>
                    <a:pt x="94" y="0"/>
                    <a:pt x="30" y="25"/>
                    <a:pt x="0" y="30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2448" y="211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b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  <p:sp>
          <p:nvSpPr>
            <p:cNvPr id="28710" name="Text Box 38"/>
            <p:cNvSpPr txBox="1">
              <a:spLocks noChangeArrowheads="1"/>
            </p:cNvSpPr>
            <p:nvPr/>
          </p:nvSpPr>
          <p:spPr bwMode="auto">
            <a:xfrm>
              <a:off x="1728" y="115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</p:grpSp>
      <p:grpSp>
        <p:nvGrpSpPr>
          <p:cNvPr id="28732" name="Group 60"/>
          <p:cNvGrpSpPr>
            <a:grpSpLocks/>
          </p:cNvGrpSpPr>
          <p:nvPr/>
        </p:nvGrpSpPr>
        <p:grpSpPr bwMode="auto">
          <a:xfrm>
            <a:off x="1371600" y="3124200"/>
            <a:ext cx="2365375" cy="2165350"/>
            <a:chOff x="1200" y="2160"/>
            <a:chExt cx="1490" cy="1364"/>
          </a:xfrm>
        </p:grpSpPr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1208" y="2556"/>
              <a:ext cx="1138" cy="812"/>
            </a:xfrm>
            <a:custGeom>
              <a:avLst/>
              <a:gdLst/>
              <a:ahLst/>
              <a:cxnLst>
                <a:cxn ang="0">
                  <a:pos x="1138" y="0"/>
                </a:cxn>
                <a:cxn ang="0">
                  <a:pos x="0" y="812"/>
                </a:cxn>
              </a:cxnLst>
              <a:rect l="0" t="0" r="r" b="b"/>
              <a:pathLst>
                <a:path w="1138" h="812">
                  <a:moveTo>
                    <a:pt x="1138" y="0"/>
                  </a:moveTo>
                  <a:lnTo>
                    <a:pt x="0" y="812"/>
                  </a:lnTo>
                </a:path>
              </a:pathLst>
            </a:custGeom>
            <a:noFill/>
            <a:ln w="28575" cmpd="sng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1308" y="2550"/>
              <a:ext cx="3" cy="741"/>
            </a:xfrm>
            <a:custGeom>
              <a:avLst/>
              <a:gdLst/>
              <a:ahLst/>
              <a:cxnLst>
                <a:cxn ang="0">
                  <a:pos x="0" y="741"/>
                </a:cxn>
                <a:cxn ang="0">
                  <a:pos x="3" y="0"/>
                </a:cxn>
              </a:cxnLst>
              <a:rect l="0" t="0" r="r" b="b"/>
              <a:pathLst>
                <a:path w="3" h="741">
                  <a:moveTo>
                    <a:pt x="0" y="741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2011" y="2209"/>
              <a:ext cx="679" cy="533"/>
            </a:xfrm>
            <a:custGeom>
              <a:avLst/>
              <a:gdLst/>
              <a:ahLst/>
              <a:cxnLst>
                <a:cxn ang="0">
                  <a:pos x="679" y="343"/>
                </a:cxn>
                <a:cxn ang="0">
                  <a:pos x="667" y="253"/>
                </a:cxn>
                <a:cxn ang="0">
                  <a:pos x="631" y="165"/>
                </a:cxn>
                <a:cxn ang="0">
                  <a:pos x="555" y="75"/>
                </a:cxn>
                <a:cxn ang="0">
                  <a:pos x="455" y="19"/>
                </a:cxn>
                <a:cxn ang="0">
                  <a:pos x="317" y="1"/>
                </a:cxn>
                <a:cxn ang="0">
                  <a:pos x="217" y="27"/>
                </a:cxn>
                <a:cxn ang="0">
                  <a:pos x="93" y="113"/>
                </a:cxn>
                <a:cxn ang="0">
                  <a:pos x="29" y="219"/>
                </a:cxn>
                <a:cxn ang="0">
                  <a:pos x="7" y="381"/>
                </a:cxn>
                <a:cxn ang="0">
                  <a:pos x="71" y="533"/>
                </a:cxn>
              </a:cxnLst>
              <a:rect l="0" t="0" r="r" b="b"/>
              <a:pathLst>
                <a:path w="679" h="533">
                  <a:moveTo>
                    <a:pt x="679" y="343"/>
                  </a:moveTo>
                  <a:cubicBezTo>
                    <a:pt x="677" y="328"/>
                    <a:pt x="675" y="283"/>
                    <a:pt x="667" y="253"/>
                  </a:cubicBezTo>
                  <a:cubicBezTo>
                    <a:pt x="659" y="223"/>
                    <a:pt x="650" y="194"/>
                    <a:pt x="631" y="165"/>
                  </a:cubicBezTo>
                  <a:cubicBezTo>
                    <a:pt x="612" y="136"/>
                    <a:pt x="584" y="99"/>
                    <a:pt x="555" y="75"/>
                  </a:cubicBezTo>
                  <a:cubicBezTo>
                    <a:pt x="526" y="51"/>
                    <a:pt x="495" y="31"/>
                    <a:pt x="455" y="19"/>
                  </a:cubicBezTo>
                  <a:cubicBezTo>
                    <a:pt x="415" y="7"/>
                    <a:pt x="357" y="0"/>
                    <a:pt x="317" y="1"/>
                  </a:cubicBezTo>
                  <a:cubicBezTo>
                    <a:pt x="277" y="2"/>
                    <a:pt x="254" y="8"/>
                    <a:pt x="217" y="27"/>
                  </a:cubicBezTo>
                  <a:cubicBezTo>
                    <a:pt x="180" y="46"/>
                    <a:pt x="124" y="81"/>
                    <a:pt x="93" y="113"/>
                  </a:cubicBezTo>
                  <a:cubicBezTo>
                    <a:pt x="62" y="145"/>
                    <a:pt x="43" y="174"/>
                    <a:pt x="29" y="219"/>
                  </a:cubicBezTo>
                  <a:cubicBezTo>
                    <a:pt x="15" y="264"/>
                    <a:pt x="0" y="329"/>
                    <a:pt x="7" y="381"/>
                  </a:cubicBezTo>
                  <a:cubicBezTo>
                    <a:pt x="14" y="433"/>
                    <a:pt x="58" y="501"/>
                    <a:pt x="71" y="533"/>
                  </a:cubicBezTo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1920" y="216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GreekC" pitchFamily="2" charset="0"/>
                </a:rPr>
                <a:t>g</a:t>
              </a:r>
              <a:endParaRPr lang="es-ES" sz="1600" b="1">
                <a:solidFill>
                  <a:srgbClr val="3333CC"/>
                </a:solidFill>
                <a:latin typeface="GreekC" pitchFamily="2" charset="0"/>
              </a:endParaRPr>
            </a:p>
          </p:txBody>
        </p:sp>
        <p:sp>
          <p:nvSpPr>
            <p:cNvPr id="28711" name="Text Box 39"/>
            <p:cNvSpPr txBox="1">
              <a:spLocks noChangeArrowheads="1"/>
            </p:cNvSpPr>
            <p:nvPr/>
          </p:nvSpPr>
          <p:spPr bwMode="auto">
            <a:xfrm>
              <a:off x="1200" y="331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3333CC"/>
                </a:solidFill>
                <a:latin typeface="Arial" charset="0"/>
              </a:endParaRPr>
            </a:p>
          </p:txBody>
        </p:sp>
      </p:grp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2433638" y="2955925"/>
            <a:ext cx="2951162" cy="2333625"/>
            <a:chOff x="1869" y="2054"/>
            <a:chExt cx="1859" cy="1470"/>
          </a:xfrm>
        </p:grpSpPr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2344" y="2544"/>
              <a:ext cx="1384" cy="9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4" y="904"/>
                </a:cxn>
              </a:cxnLst>
              <a:rect l="0" t="0" r="r" b="b"/>
              <a:pathLst>
                <a:path w="1384" h="904">
                  <a:moveTo>
                    <a:pt x="0" y="0"/>
                  </a:moveTo>
                  <a:lnTo>
                    <a:pt x="1384" y="904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3444" y="2553"/>
              <a:ext cx="3" cy="708"/>
            </a:xfrm>
            <a:custGeom>
              <a:avLst/>
              <a:gdLst/>
              <a:ahLst/>
              <a:cxnLst>
                <a:cxn ang="0">
                  <a:pos x="0" y="708"/>
                </a:cxn>
                <a:cxn ang="0">
                  <a:pos x="3" y="0"/>
                </a:cxn>
              </a:cxnLst>
              <a:rect l="0" t="0" r="r" b="b"/>
              <a:pathLst>
                <a:path w="3" h="708">
                  <a:moveTo>
                    <a:pt x="0" y="708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>
              <a:off x="1869" y="2054"/>
              <a:ext cx="963" cy="974"/>
            </a:xfrm>
            <a:custGeom>
              <a:avLst/>
              <a:gdLst/>
              <a:ahLst/>
              <a:cxnLst>
                <a:cxn ang="0">
                  <a:pos x="963" y="490"/>
                </a:cxn>
                <a:cxn ang="0">
                  <a:pos x="925" y="292"/>
                </a:cxn>
                <a:cxn ang="0">
                  <a:pos x="771" y="106"/>
                </a:cxn>
                <a:cxn ang="0">
                  <a:pos x="531" y="10"/>
                </a:cxn>
                <a:cxn ang="0">
                  <a:pos x="297" y="44"/>
                </a:cxn>
                <a:cxn ang="0">
                  <a:pos x="115" y="176"/>
                </a:cxn>
                <a:cxn ang="0">
                  <a:pos x="19" y="366"/>
                </a:cxn>
                <a:cxn ang="0">
                  <a:pos x="13" y="588"/>
                </a:cxn>
                <a:cxn ang="0">
                  <a:pos x="99" y="778"/>
                </a:cxn>
                <a:cxn ang="0">
                  <a:pos x="247" y="906"/>
                </a:cxn>
                <a:cxn ang="0">
                  <a:pos x="439" y="968"/>
                </a:cxn>
                <a:cxn ang="0">
                  <a:pos x="639" y="944"/>
                </a:cxn>
                <a:cxn ang="0">
                  <a:pos x="765" y="880"/>
                </a:cxn>
                <a:cxn ang="0">
                  <a:pos x="883" y="764"/>
                </a:cxn>
              </a:cxnLst>
              <a:rect l="0" t="0" r="r" b="b"/>
              <a:pathLst>
                <a:path w="963" h="974">
                  <a:moveTo>
                    <a:pt x="963" y="490"/>
                  </a:moveTo>
                  <a:cubicBezTo>
                    <a:pt x="957" y="457"/>
                    <a:pt x="957" y="356"/>
                    <a:pt x="925" y="292"/>
                  </a:cubicBezTo>
                  <a:cubicBezTo>
                    <a:pt x="893" y="228"/>
                    <a:pt x="837" y="153"/>
                    <a:pt x="771" y="106"/>
                  </a:cubicBezTo>
                  <a:cubicBezTo>
                    <a:pt x="705" y="59"/>
                    <a:pt x="610" y="20"/>
                    <a:pt x="531" y="10"/>
                  </a:cubicBezTo>
                  <a:cubicBezTo>
                    <a:pt x="452" y="0"/>
                    <a:pt x="366" y="16"/>
                    <a:pt x="297" y="44"/>
                  </a:cubicBezTo>
                  <a:cubicBezTo>
                    <a:pt x="228" y="72"/>
                    <a:pt x="161" y="122"/>
                    <a:pt x="115" y="176"/>
                  </a:cubicBezTo>
                  <a:cubicBezTo>
                    <a:pt x="69" y="230"/>
                    <a:pt x="36" y="297"/>
                    <a:pt x="19" y="366"/>
                  </a:cubicBezTo>
                  <a:cubicBezTo>
                    <a:pt x="2" y="435"/>
                    <a:pt x="0" y="519"/>
                    <a:pt x="13" y="588"/>
                  </a:cubicBezTo>
                  <a:cubicBezTo>
                    <a:pt x="26" y="657"/>
                    <a:pt x="60" y="725"/>
                    <a:pt x="99" y="778"/>
                  </a:cubicBezTo>
                  <a:cubicBezTo>
                    <a:pt x="138" y="831"/>
                    <a:pt x="190" y="874"/>
                    <a:pt x="247" y="906"/>
                  </a:cubicBezTo>
                  <a:cubicBezTo>
                    <a:pt x="304" y="938"/>
                    <a:pt x="374" y="962"/>
                    <a:pt x="439" y="968"/>
                  </a:cubicBezTo>
                  <a:cubicBezTo>
                    <a:pt x="504" y="974"/>
                    <a:pt x="585" y="959"/>
                    <a:pt x="639" y="944"/>
                  </a:cubicBezTo>
                  <a:cubicBezTo>
                    <a:pt x="693" y="929"/>
                    <a:pt x="724" y="910"/>
                    <a:pt x="765" y="880"/>
                  </a:cubicBezTo>
                  <a:cubicBezTo>
                    <a:pt x="806" y="850"/>
                    <a:pt x="859" y="788"/>
                    <a:pt x="883" y="764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1968" y="295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chemeClr val="hlink"/>
                  </a:solidFill>
                  <a:latin typeface="GreekC" pitchFamily="2" charset="0"/>
                </a:rPr>
                <a:t>d</a:t>
              </a:r>
              <a:endParaRPr lang="es-ES" sz="1600" b="1">
                <a:solidFill>
                  <a:schemeClr val="hlink"/>
                </a:solidFill>
                <a:latin typeface="GreekC" pitchFamily="2" charset="0"/>
              </a:endParaRPr>
            </a:p>
          </p:txBody>
        </p:sp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3312" y="331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chemeClr val="hlink"/>
                  </a:solidFill>
                  <a:latin typeface="Arial" charset="0"/>
                </a:rPr>
                <a:t>D</a:t>
              </a:r>
              <a:endParaRPr lang="es-ES" sz="1600" b="1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5867400" y="2590800"/>
            <a:ext cx="2743200" cy="571500"/>
            <a:chOff x="3888" y="2016"/>
            <a:chExt cx="1728" cy="360"/>
          </a:xfrm>
        </p:grpSpPr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>
              <a:off x="3929" y="2040"/>
              <a:ext cx="1646" cy="0"/>
            </a:xfrm>
            <a:prstGeom prst="line">
              <a:avLst/>
            </a:prstGeom>
            <a:noFill/>
            <a:ln w="28575">
              <a:solidFill>
                <a:srgbClr val="336600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8740" name="Text Box 68"/>
            <p:cNvSpPr txBox="1">
              <a:spLocks noChangeArrowheads="1"/>
            </p:cNvSpPr>
            <p:nvPr/>
          </p:nvSpPr>
          <p:spPr bwMode="auto">
            <a:xfrm>
              <a:off x="3888" y="2088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-1           0            1</a:t>
              </a:r>
              <a:endParaRPr lang="es-ES">
                <a:latin typeface="Arial" charset="0"/>
              </a:endParaRPr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auto">
            <a:xfrm>
              <a:off x="4731" y="2016"/>
              <a:ext cx="4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5410200" y="1752600"/>
            <a:ext cx="3352800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El seno y el coseno de cualquier ángulo toma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valores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mayores o iguales a –1 y menores o iguales a 1</a:t>
            </a:r>
            <a:endParaRPr lang="es-ES" sz="14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66912" name="Object 1024"/>
          <p:cNvGraphicFramePr>
            <a:graphicFrameLocks noChangeAspect="1"/>
          </p:cNvGraphicFramePr>
          <p:nvPr/>
        </p:nvGraphicFramePr>
        <p:xfrm>
          <a:off x="6400800" y="3276600"/>
          <a:ext cx="1828800" cy="395288"/>
        </p:xfrm>
        <a:graphic>
          <a:graphicData uri="http://schemas.openxmlformats.org/presentationml/2006/ole">
            <p:oleObj spid="_x0000_s166912" name="Ecuación" r:id="rId3" imgW="939600" imgH="203040" progId="">
              <p:embed/>
            </p:oleObj>
          </a:graphicData>
        </a:graphic>
      </p:graphicFrame>
      <p:graphicFrame>
        <p:nvGraphicFramePr>
          <p:cNvPr id="166913" name="Object 1025"/>
          <p:cNvGraphicFramePr>
            <a:graphicFrameLocks noChangeAspect="1"/>
          </p:cNvGraphicFramePr>
          <p:nvPr/>
        </p:nvGraphicFramePr>
        <p:xfrm>
          <a:off x="6400800" y="3810000"/>
          <a:ext cx="1892300" cy="414338"/>
        </p:xfrm>
        <a:graphic>
          <a:graphicData uri="http://schemas.openxmlformats.org/presentationml/2006/ole">
            <p:oleObj spid="_x0000_s166913" name="Ecuación" r:id="rId4" imgW="927000" imgH="203040" progId="">
              <p:embed/>
            </p:oleObj>
          </a:graphicData>
        </a:graphic>
      </p:graphicFrame>
      <p:grpSp>
        <p:nvGrpSpPr>
          <p:cNvPr id="28751" name="Group 79"/>
          <p:cNvGrpSpPr>
            <a:grpSpLocks/>
          </p:cNvGrpSpPr>
          <p:nvPr/>
        </p:nvGrpSpPr>
        <p:grpSpPr bwMode="auto">
          <a:xfrm>
            <a:off x="838200" y="1416050"/>
            <a:ext cx="2667000" cy="4635500"/>
            <a:chOff x="528" y="1084"/>
            <a:chExt cx="1680" cy="2920"/>
          </a:xfrm>
        </p:grpSpPr>
        <p:sp>
          <p:nvSpPr>
            <p:cNvPr id="28748" name="Text Box 76"/>
            <p:cNvSpPr txBox="1">
              <a:spLocks noChangeArrowheads="1"/>
            </p:cNvSpPr>
            <p:nvPr/>
          </p:nvSpPr>
          <p:spPr bwMode="auto">
            <a:xfrm>
              <a:off x="528" y="25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-1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28749" name="Text Box 77"/>
            <p:cNvSpPr txBox="1">
              <a:spLocks noChangeArrowheads="1"/>
            </p:cNvSpPr>
            <p:nvPr/>
          </p:nvSpPr>
          <p:spPr bwMode="auto">
            <a:xfrm>
              <a:off x="1824" y="379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-1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28750" name="Text Box 78"/>
            <p:cNvSpPr txBox="1">
              <a:spLocks noChangeArrowheads="1"/>
            </p:cNvSpPr>
            <p:nvPr/>
          </p:nvSpPr>
          <p:spPr bwMode="auto">
            <a:xfrm>
              <a:off x="1824" y="108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 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6172200" y="3124200"/>
            <a:ext cx="2362200" cy="1219200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6096000" y="48450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990033"/>
                </a:solidFill>
                <a:latin typeface="Arial" charset="0"/>
              </a:rPr>
              <a:t>+</a:t>
            </a:r>
            <a:endParaRPr lang="es-ES" sz="3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5638800" y="48450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6600"/>
                </a:solidFill>
                <a:latin typeface="Arial" charset="0"/>
              </a:rPr>
              <a:t>+</a:t>
            </a:r>
            <a:endParaRPr lang="es-ES" sz="3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5638800" y="5029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33CC"/>
                </a:solidFill>
                <a:latin typeface="Arial" charset="0"/>
              </a:rPr>
              <a:t>_</a:t>
            </a:r>
            <a:endParaRPr lang="es-ES" sz="3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8765" name="Rectangle 93"/>
          <p:cNvSpPr>
            <a:spLocks noChangeArrowheads="1"/>
          </p:cNvSpPr>
          <p:nvPr/>
        </p:nvSpPr>
        <p:spPr bwMode="auto">
          <a:xfrm>
            <a:off x="6096000" y="5029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chemeClr val="hlink"/>
                </a:solidFill>
                <a:latin typeface="Arial" charset="0"/>
              </a:rPr>
              <a:t>_</a:t>
            </a:r>
            <a:endParaRPr lang="es-ES" sz="36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28781" name="Group 109"/>
          <p:cNvGrpSpPr>
            <a:grpSpLocks/>
          </p:cNvGrpSpPr>
          <p:nvPr/>
        </p:nvGrpSpPr>
        <p:grpSpPr bwMode="auto">
          <a:xfrm>
            <a:off x="5181600" y="4495800"/>
            <a:ext cx="1828800" cy="2057400"/>
            <a:chOff x="3264" y="2832"/>
            <a:chExt cx="1152" cy="1296"/>
          </a:xfrm>
        </p:grpSpPr>
        <p:grpSp>
          <p:nvGrpSpPr>
            <p:cNvPr id="28779" name="Group 107"/>
            <p:cNvGrpSpPr>
              <a:grpSpLocks/>
            </p:cNvGrpSpPr>
            <p:nvPr/>
          </p:nvGrpSpPr>
          <p:grpSpPr bwMode="auto">
            <a:xfrm>
              <a:off x="3312" y="2862"/>
              <a:ext cx="1056" cy="1205"/>
              <a:chOff x="3312" y="2862"/>
              <a:chExt cx="1056" cy="1205"/>
            </a:xfrm>
          </p:grpSpPr>
          <p:grpSp>
            <p:nvGrpSpPr>
              <p:cNvPr id="28761" name="Group 89"/>
              <p:cNvGrpSpPr>
                <a:grpSpLocks/>
              </p:cNvGrpSpPr>
              <p:nvPr/>
            </p:nvGrpSpPr>
            <p:grpSpPr bwMode="auto">
              <a:xfrm>
                <a:off x="3312" y="2862"/>
                <a:ext cx="1044" cy="1064"/>
                <a:chOff x="3504" y="2862"/>
                <a:chExt cx="1044" cy="1064"/>
              </a:xfrm>
            </p:grpSpPr>
            <p:sp>
              <p:nvSpPr>
                <p:cNvPr id="28754" name="Oval 82"/>
                <p:cNvSpPr>
                  <a:spLocks noChangeArrowheads="1"/>
                </p:cNvSpPr>
                <p:nvPr/>
              </p:nvSpPr>
              <p:spPr bwMode="auto">
                <a:xfrm>
                  <a:off x="3696" y="3072"/>
                  <a:ext cx="644" cy="644"/>
                </a:xfrm>
                <a:prstGeom prst="ellipse">
                  <a:avLst/>
                </a:prstGeom>
                <a:noFill/>
                <a:ln w="12700">
                  <a:solidFill>
                    <a:srgbClr val="33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8756" name="Line 84"/>
                <p:cNvSpPr>
                  <a:spLocks noChangeShapeType="1"/>
                </p:cNvSpPr>
                <p:nvPr/>
              </p:nvSpPr>
              <p:spPr bwMode="auto">
                <a:xfrm>
                  <a:off x="4015" y="2862"/>
                  <a:ext cx="0" cy="10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28757" name="Line 85"/>
                <p:cNvSpPr>
                  <a:spLocks noChangeShapeType="1"/>
                </p:cNvSpPr>
                <p:nvPr/>
              </p:nvSpPr>
              <p:spPr bwMode="auto">
                <a:xfrm>
                  <a:off x="3504" y="3394"/>
                  <a:ext cx="10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sp>
            <p:nvSpPr>
              <p:cNvPr id="28766" name="Text Box 94"/>
              <p:cNvSpPr txBox="1">
                <a:spLocks noChangeArrowheads="1"/>
              </p:cNvSpPr>
              <p:nvPr/>
            </p:nvSpPr>
            <p:spPr bwMode="auto">
              <a:xfrm>
                <a:off x="3312" y="3888"/>
                <a:ext cx="1056" cy="1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3366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200" b="1">
                    <a:solidFill>
                      <a:schemeClr val="accent2"/>
                    </a:solidFill>
                    <a:latin typeface="Arial" charset="0"/>
                  </a:rPr>
                  <a:t>SIGNO DEL SENO</a:t>
                </a:r>
                <a:endParaRPr lang="es-ES" sz="1200" b="1">
                  <a:solidFill>
                    <a:srgbClr val="336600"/>
                  </a:solidFill>
                  <a:latin typeface="Arial" charset="0"/>
                </a:endParaRPr>
              </a:p>
            </p:txBody>
          </p:sp>
        </p:grpSp>
        <p:sp>
          <p:nvSpPr>
            <p:cNvPr id="28767" name="Rectangle 95"/>
            <p:cNvSpPr>
              <a:spLocks noChangeArrowheads="1"/>
            </p:cNvSpPr>
            <p:nvPr/>
          </p:nvSpPr>
          <p:spPr bwMode="auto">
            <a:xfrm>
              <a:off x="3264" y="2832"/>
              <a:ext cx="1152" cy="1296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8782" name="Group 110"/>
          <p:cNvGrpSpPr>
            <a:grpSpLocks/>
          </p:cNvGrpSpPr>
          <p:nvPr/>
        </p:nvGrpSpPr>
        <p:grpSpPr bwMode="auto">
          <a:xfrm>
            <a:off x="7010400" y="4495800"/>
            <a:ext cx="1828800" cy="2057400"/>
            <a:chOff x="4416" y="2832"/>
            <a:chExt cx="1152" cy="1296"/>
          </a:xfrm>
        </p:grpSpPr>
        <p:sp>
          <p:nvSpPr>
            <p:cNvPr id="28768" name="Rectangle 96"/>
            <p:cNvSpPr>
              <a:spLocks noChangeArrowheads="1"/>
            </p:cNvSpPr>
            <p:nvPr/>
          </p:nvSpPr>
          <p:spPr bwMode="auto">
            <a:xfrm>
              <a:off x="4416" y="2832"/>
              <a:ext cx="1152" cy="1296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8780" name="Group 108"/>
            <p:cNvGrpSpPr>
              <a:grpSpLocks/>
            </p:cNvGrpSpPr>
            <p:nvPr/>
          </p:nvGrpSpPr>
          <p:grpSpPr bwMode="auto">
            <a:xfrm>
              <a:off x="4464" y="2872"/>
              <a:ext cx="1104" cy="1208"/>
              <a:chOff x="4464" y="2872"/>
              <a:chExt cx="1104" cy="1208"/>
            </a:xfrm>
          </p:grpSpPr>
          <p:grpSp>
            <p:nvGrpSpPr>
              <p:cNvPr id="28769" name="Group 97"/>
              <p:cNvGrpSpPr>
                <a:grpSpLocks/>
              </p:cNvGrpSpPr>
              <p:nvPr/>
            </p:nvGrpSpPr>
            <p:grpSpPr bwMode="auto">
              <a:xfrm>
                <a:off x="4464" y="2872"/>
                <a:ext cx="1044" cy="1064"/>
                <a:chOff x="3504" y="2862"/>
                <a:chExt cx="1044" cy="1064"/>
              </a:xfrm>
            </p:grpSpPr>
            <p:sp>
              <p:nvSpPr>
                <p:cNvPr id="28770" name="Oval 98"/>
                <p:cNvSpPr>
                  <a:spLocks noChangeArrowheads="1"/>
                </p:cNvSpPr>
                <p:nvPr/>
              </p:nvSpPr>
              <p:spPr bwMode="auto">
                <a:xfrm>
                  <a:off x="3696" y="3072"/>
                  <a:ext cx="644" cy="644"/>
                </a:xfrm>
                <a:prstGeom prst="ellipse">
                  <a:avLst/>
                </a:prstGeom>
                <a:noFill/>
                <a:ln w="12700">
                  <a:solidFill>
                    <a:srgbClr val="33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8771" name="Line 99"/>
                <p:cNvSpPr>
                  <a:spLocks noChangeShapeType="1"/>
                </p:cNvSpPr>
                <p:nvPr/>
              </p:nvSpPr>
              <p:spPr bwMode="auto">
                <a:xfrm>
                  <a:off x="4015" y="2862"/>
                  <a:ext cx="0" cy="10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28772" name="Line 100"/>
                <p:cNvSpPr>
                  <a:spLocks noChangeShapeType="1"/>
                </p:cNvSpPr>
                <p:nvPr/>
              </p:nvSpPr>
              <p:spPr bwMode="auto">
                <a:xfrm>
                  <a:off x="3504" y="3394"/>
                  <a:ext cx="10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sp>
            <p:nvSpPr>
              <p:cNvPr id="28773" name="Text Box 101"/>
              <p:cNvSpPr txBox="1">
                <a:spLocks noChangeArrowheads="1"/>
              </p:cNvSpPr>
              <p:nvPr/>
            </p:nvSpPr>
            <p:spPr bwMode="auto">
              <a:xfrm>
                <a:off x="4464" y="3901"/>
                <a:ext cx="1104" cy="1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3366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200" b="1">
                    <a:solidFill>
                      <a:schemeClr val="accent2"/>
                    </a:solidFill>
                    <a:latin typeface="Arial" charset="0"/>
                  </a:rPr>
                  <a:t>SIGNO DEL COSENO</a:t>
                </a:r>
                <a:endParaRPr lang="es-ES" sz="1200" b="1">
                  <a:solidFill>
                    <a:srgbClr val="3366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8774" name="Rectangle 102"/>
          <p:cNvSpPr>
            <a:spLocks noChangeArrowheads="1"/>
          </p:cNvSpPr>
          <p:nvPr/>
        </p:nvSpPr>
        <p:spPr bwMode="auto">
          <a:xfrm>
            <a:off x="7467600" y="5029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3333CC"/>
                </a:solidFill>
                <a:latin typeface="Arial" charset="0"/>
              </a:rPr>
              <a:t>_</a:t>
            </a:r>
            <a:endParaRPr lang="es-ES" sz="3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8775" name="Rectangle 103"/>
          <p:cNvSpPr>
            <a:spLocks noChangeArrowheads="1"/>
          </p:cNvSpPr>
          <p:nvPr/>
        </p:nvSpPr>
        <p:spPr bwMode="auto">
          <a:xfrm>
            <a:off x="7467600" y="4648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336600"/>
                </a:solidFill>
                <a:latin typeface="Arial" charset="0"/>
              </a:rPr>
              <a:t>_</a:t>
            </a:r>
            <a:endParaRPr lang="es-ES" sz="3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28777" name="Text Box 105"/>
          <p:cNvSpPr txBox="1">
            <a:spLocks noChangeArrowheads="1"/>
          </p:cNvSpPr>
          <p:nvPr/>
        </p:nvSpPr>
        <p:spPr bwMode="auto">
          <a:xfrm>
            <a:off x="7924800" y="48450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990033"/>
                </a:solidFill>
                <a:latin typeface="Arial" charset="0"/>
              </a:rPr>
              <a:t>+</a:t>
            </a:r>
            <a:endParaRPr lang="es-ES" sz="3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28778" name="Text Box 106"/>
          <p:cNvSpPr txBox="1">
            <a:spLocks noChangeArrowheads="1"/>
          </p:cNvSpPr>
          <p:nvPr/>
        </p:nvSpPr>
        <p:spPr bwMode="auto">
          <a:xfrm>
            <a:off x="7924800" y="5257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chemeClr val="hlink"/>
                </a:solidFill>
                <a:latin typeface="Arial" charset="0"/>
              </a:rPr>
              <a:t>+</a:t>
            </a:r>
            <a:endParaRPr lang="es-ES" sz="3600" b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703" grpId="0" autoUpdateAnimBg="0"/>
      <p:bldP spid="28704" grpId="0" autoUpdateAnimBg="0"/>
      <p:bldP spid="28705" grpId="0" autoUpdateAnimBg="0"/>
      <p:bldP spid="28706" grpId="0" autoUpdateAnimBg="0"/>
      <p:bldP spid="28707" grpId="0" autoUpdateAnimBg="0"/>
      <p:bldP spid="28708" grpId="0" autoUpdateAnimBg="0"/>
      <p:bldP spid="28709" grpId="0" autoUpdateAnimBg="0"/>
      <p:bldP spid="28742" grpId="0" animBg="1" autoUpdateAnimBg="0"/>
      <p:bldP spid="28752" grpId="0" animBg="1"/>
      <p:bldP spid="28762" grpId="0" autoUpdateAnimBg="0"/>
      <p:bldP spid="28763" grpId="0" autoUpdateAnimBg="0"/>
      <p:bldP spid="28764" grpId="0" autoUpdateAnimBg="0"/>
      <p:bldP spid="28765" grpId="0" autoUpdateAnimBg="0"/>
      <p:bldP spid="28774" grpId="0" autoUpdateAnimBg="0"/>
      <p:bldP spid="28775" grpId="0" autoUpdateAnimBg="0"/>
      <p:bldP spid="28777" grpId="0" autoUpdateAnimBg="0"/>
      <p:bldP spid="2877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D85-1C7C-4471-A2C0-A7F90CD30EDC}" type="slidenum">
              <a:rPr lang="es-ES"/>
              <a:pPr/>
              <a:t>28</a:t>
            </a:fld>
            <a:endParaRPr lang="es-E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239000" cy="10668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TANGENTE Y COTANGENTE DE UN ÁNGULO CUALQUIERA.  VALORES Y SIGNO.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295400" y="1524000"/>
            <a:ext cx="5562600" cy="5057775"/>
            <a:chOff x="816" y="960"/>
            <a:chExt cx="3504" cy="3186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10" y="2617"/>
              <a:ext cx="5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X</a:t>
              </a:r>
              <a:endParaRPr lang="es-ES" sz="1800">
                <a:latin typeface="Arial" charset="0"/>
              </a:endParaRPr>
            </a:p>
          </p:txBody>
        </p: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816" y="960"/>
              <a:ext cx="3168" cy="3186"/>
              <a:chOff x="816" y="960"/>
              <a:chExt cx="3168" cy="3186"/>
            </a:xfrm>
          </p:grpSpPr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>
                <a:off x="2345" y="960"/>
                <a:ext cx="0" cy="3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>
                <a:off x="816" y="2553"/>
                <a:ext cx="3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2090" y="1024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Y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12298" name="Text Box 10"/>
              <p:cNvSpPr txBox="1">
                <a:spLocks noChangeArrowheads="1"/>
              </p:cNvSpPr>
              <p:nvPr/>
            </p:nvSpPr>
            <p:spPr bwMode="auto">
              <a:xfrm>
                <a:off x="2178" y="2592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O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12299" name="Text Box 11"/>
              <p:cNvSpPr txBox="1">
                <a:spLocks noChangeArrowheads="1"/>
              </p:cNvSpPr>
              <p:nvPr/>
            </p:nvSpPr>
            <p:spPr bwMode="auto">
              <a:xfrm>
                <a:off x="3648" y="2544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es-ES" sz="16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689100" y="1981200"/>
            <a:ext cx="4114800" cy="411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5794375" y="3321050"/>
            <a:ext cx="3175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68"/>
              </a:cxn>
            </a:cxnLst>
            <a:rect l="0" t="0" r="r" b="b"/>
            <a:pathLst>
              <a:path w="2" h="468">
                <a:moveTo>
                  <a:pt x="0" y="0"/>
                </a:moveTo>
                <a:lnTo>
                  <a:pt x="2" y="468"/>
                </a:lnTo>
              </a:path>
            </a:pathLst>
          </a:custGeom>
          <a:noFill/>
          <a:ln w="38100" cmpd="sng">
            <a:solidFill>
              <a:srgbClr val="990033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2352" name="Group 64"/>
          <p:cNvGrpSpPr>
            <a:grpSpLocks/>
          </p:cNvGrpSpPr>
          <p:nvPr/>
        </p:nvGrpSpPr>
        <p:grpSpPr bwMode="auto">
          <a:xfrm>
            <a:off x="3708400" y="2971800"/>
            <a:ext cx="2413000" cy="1143000"/>
            <a:chOff x="2336" y="1872"/>
            <a:chExt cx="1520" cy="720"/>
          </a:xfrm>
        </p:grpSpPr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Arial" charset="0"/>
              </a:endParaRPr>
            </a:p>
          </p:txBody>
        </p:sp>
        <p:grpSp>
          <p:nvGrpSpPr>
            <p:cNvPr id="12334" name="Group 46"/>
            <p:cNvGrpSpPr>
              <a:grpSpLocks/>
            </p:cNvGrpSpPr>
            <p:nvPr/>
          </p:nvGrpSpPr>
          <p:grpSpPr bwMode="auto">
            <a:xfrm>
              <a:off x="2336" y="2024"/>
              <a:ext cx="1520" cy="568"/>
              <a:chOff x="2336" y="2024"/>
              <a:chExt cx="1520" cy="568"/>
            </a:xfrm>
          </p:grpSpPr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2336" y="2024"/>
                <a:ext cx="1520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1520" y="0"/>
                  </a:cxn>
                </a:cxnLst>
                <a:rect l="0" t="0" r="r" b="b"/>
                <a:pathLst>
                  <a:path w="1520" h="528">
                    <a:moveTo>
                      <a:pt x="0" y="528"/>
                    </a:moveTo>
                    <a:lnTo>
                      <a:pt x="1520" y="0"/>
                    </a:lnTo>
                  </a:path>
                </a:pathLst>
              </a:custGeom>
              <a:noFill/>
              <a:ln w="28575" cmpd="sng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304" name="Text Box 16"/>
              <p:cNvSpPr txBox="1">
                <a:spLocks noChangeArrowheads="1"/>
              </p:cNvSpPr>
              <p:nvPr/>
            </p:nvSpPr>
            <p:spPr bwMode="auto">
              <a:xfrm>
                <a:off x="2648" y="23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990033"/>
                    </a:solidFill>
                    <a:latin typeface="GreekC" pitchFamily="2" charset="0"/>
                  </a:rPr>
                  <a:t>a</a:t>
                </a:r>
                <a:endParaRPr lang="es-ES" sz="1600" b="1">
                  <a:solidFill>
                    <a:srgbClr val="990033"/>
                  </a:solidFill>
                  <a:latin typeface="GreekC" pitchFamily="2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2574" y="2447"/>
                <a:ext cx="18" cy="99"/>
              </a:xfrm>
              <a:custGeom>
                <a:avLst/>
                <a:gdLst/>
                <a:ahLst/>
                <a:cxnLst>
                  <a:cxn ang="0">
                    <a:pos x="18" y="99"/>
                  </a:cxn>
                  <a:cxn ang="0">
                    <a:pos x="14" y="51"/>
                  </a:cxn>
                  <a:cxn ang="0">
                    <a:pos x="0" y="0"/>
                  </a:cxn>
                </a:cxnLst>
                <a:rect l="0" t="0" r="r" b="b"/>
                <a:pathLst>
                  <a:path w="18" h="99">
                    <a:moveTo>
                      <a:pt x="18" y="99"/>
                    </a:moveTo>
                    <a:cubicBezTo>
                      <a:pt x="17" y="91"/>
                      <a:pt x="17" y="67"/>
                      <a:pt x="14" y="51"/>
                    </a:cubicBezTo>
                    <a:cubicBezTo>
                      <a:pt x="11" y="35"/>
                      <a:pt x="3" y="11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90033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</p:grpSp>
      </p:grpSp>
      <p:sp>
        <p:nvSpPr>
          <p:cNvPr id="12307" name="Text Box 19"/>
          <p:cNvSpPr txBox="1">
            <a:spLocks noChangeArrowheads="1"/>
          </p:cNvSpPr>
          <p:nvPr/>
        </p:nvSpPr>
        <p:spPr bwMode="auto">
          <a:xfrm rot="16200000">
            <a:off x="5260975" y="35020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990033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rgbClr val="990033"/>
                </a:solidFill>
                <a:latin typeface="Arial" charset="0"/>
              </a:rPr>
              <a:t> </a:t>
            </a:r>
            <a:r>
              <a:rPr lang="es-ES" sz="1400" b="1">
                <a:solidFill>
                  <a:srgbClr val="990033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8001000" y="16764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990033"/>
                </a:solidFill>
                <a:latin typeface="Arial" charset="0"/>
              </a:rPr>
              <a:t>co</a:t>
            </a:r>
            <a:r>
              <a:rPr lang="es-ES_tradnl" sz="1400" b="1">
                <a:solidFill>
                  <a:srgbClr val="990033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rgbClr val="990033"/>
                </a:solidFill>
                <a:latin typeface="Arial" charset="0"/>
              </a:rPr>
              <a:t> </a:t>
            </a:r>
            <a:r>
              <a:rPr lang="es-ES" sz="1400" b="1">
                <a:solidFill>
                  <a:srgbClr val="990033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 rot="16200000">
            <a:off x="5260975" y="52546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008000"/>
                </a:solidFill>
                <a:latin typeface="Arial" charset="0"/>
              </a:rPr>
              <a:t>tg </a:t>
            </a:r>
            <a:r>
              <a:rPr lang="es-ES" sz="1400" b="1">
                <a:solidFill>
                  <a:srgbClr val="008000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rgbClr val="008000"/>
                </a:solidFill>
                <a:latin typeface="Symbol" pitchFamily="18" charset="2"/>
              </a:rPr>
              <a:t>b</a:t>
            </a:r>
            <a:endParaRPr lang="es-ES" sz="1400" b="1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981200" y="16764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6600"/>
                </a:solidFill>
                <a:latin typeface="Arial" charset="0"/>
              </a:rPr>
              <a:t>co</a:t>
            </a:r>
            <a:r>
              <a:rPr lang="es-ES_tradnl" sz="1400" b="1">
                <a:solidFill>
                  <a:srgbClr val="336600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rgbClr val="336600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rgbClr val="336600"/>
                </a:solidFill>
                <a:latin typeface="Symbol" pitchFamily="18" charset="2"/>
              </a:rPr>
              <a:t>b</a:t>
            </a:r>
            <a:endParaRPr lang="es-ES" sz="1400" b="1">
              <a:solidFill>
                <a:srgbClr val="336600"/>
              </a:solidFill>
              <a:latin typeface="Symbol" pitchFamily="18" charset="2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 rot="16200000">
            <a:off x="5260975" y="28162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3333CC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rgbClr val="3333CC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rgbClr val="3333CC"/>
                </a:solidFill>
                <a:latin typeface="Symbol" pitchFamily="18" charset="2"/>
              </a:rPr>
              <a:t>g</a:t>
            </a:r>
            <a:endParaRPr lang="es-ES" sz="1400" b="1">
              <a:solidFill>
                <a:srgbClr val="3333CC"/>
              </a:solidFill>
              <a:latin typeface="Symbol" pitchFamily="18" charset="2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572000" y="16764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33CC"/>
                </a:solidFill>
                <a:latin typeface="Arial" charset="0"/>
              </a:rPr>
              <a:t>co</a:t>
            </a:r>
            <a:r>
              <a:rPr lang="es-ES_tradnl" sz="1400" b="1">
                <a:solidFill>
                  <a:srgbClr val="3333CC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rgbClr val="3333CC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rgbClr val="3333CC"/>
                </a:solidFill>
                <a:latin typeface="Symbol" pitchFamily="18" charset="2"/>
              </a:rPr>
              <a:t>g</a:t>
            </a:r>
            <a:endParaRPr lang="es-ES" sz="1400" b="1">
              <a:solidFill>
                <a:srgbClr val="3333CC"/>
              </a:solidFill>
              <a:latin typeface="Symbol" pitchFamily="18" charset="2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 rot="16200000">
            <a:off x="5260975" y="44164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hlink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chemeClr val="hlink"/>
                </a:solidFill>
                <a:latin typeface="Symbol" pitchFamily="18" charset="2"/>
              </a:rPr>
              <a:t>d</a:t>
            </a:r>
            <a:endParaRPr lang="es-ES" sz="1400" b="1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990600" y="167640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chemeClr val="hlink"/>
                </a:solidFill>
                <a:latin typeface="Arial" charset="0"/>
              </a:rPr>
              <a:t>co</a:t>
            </a:r>
            <a:r>
              <a:rPr lang="es-ES_tradnl" sz="1400" b="1">
                <a:solidFill>
                  <a:schemeClr val="hlink"/>
                </a:solidFill>
                <a:latin typeface="Arial" charset="0"/>
              </a:rPr>
              <a:t>tg</a:t>
            </a:r>
            <a:r>
              <a:rPr lang="es-ES" sz="14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chemeClr val="hlink"/>
                </a:solidFill>
                <a:latin typeface="Symbol" pitchFamily="18" charset="2"/>
              </a:rPr>
              <a:t>d</a:t>
            </a:r>
            <a:endParaRPr lang="es-ES" sz="1400" b="1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5791200" y="4038600"/>
            <a:ext cx="1588" cy="1978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6"/>
              </a:cxn>
            </a:cxnLst>
            <a:rect l="0" t="0" r="r" b="b"/>
            <a:pathLst>
              <a:path w="1" h="1246">
                <a:moveTo>
                  <a:pt x="0" y="0"/>
                </a:moveTo>
                <a:lnTo>
                  <a:pt x="0" y="1246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>
            <a:off x="5791200" y="2578100"/>
            <a:ext cx="1588" cy="1460500"/>
          </a:xfrm>
          <a:custGeom>
            <a:avLst/>
            <a:gdLst/>
            <a:ahLst/>
            <a:cxnLst>
              <a:cxn ang="0">
                <a:pos x="0" y="920"/>
              </a:cxn>
              <a:cxn ang="0">
                <a:pos x="0" y="0"/>
              </a:cxn>
            </a:cxnLst>
            <a:rect l="0" t="0" r="r" b="b"/>
            <a:pathLst>
              <a:path w="1" h="920">
                <a:moveTo>
                  <a:pt x="0" y="9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3333CC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2354" name="Group 66"/>
          <p:cNvGrpSpPr>
            <a:grpSpLocks/>
          </p:cNvGrpSpPr>
          <p:nvPr/>
        </p:nvGrpSpPr>
        <p:grpSpPr bwMode="auto">
          <a:xfrm>
            <a:off x="1905000" y="3429000"/>
            <a:ext cx="2352675" cy="2165350"/>
            <a:chOff x="1200" y="2160"/>
            <a:chExt cx="1482" cy="1364"/>
          </a:xfrm>
        </p:grpSpPr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200" y="2556"/>
              <a:ext cx="1138" cy="812"/>
            </a:xfrm>
            <a:custGeom>
              <a:avLst/>
              <a:gdLst/>
              <a:ahLst/>
              <a:cxnLst>
                <a:cxn ang="0">
                  <a:pos x="1138" y="0"/>
                </a:cxn>
                <a:cxn ang="0">
                  <a:pos x="0" y="812"/>
                </a:cxn>
              </a:cxnLst>
              <a:rect l="0" t="0" r="r" b="b"/>
              <a:pathLst>
                <a:path w="1138" h="812">
                  <a:moveTo>
                    <a:pt x="1138" y="0"/>
                  </a:moveTo>
                  <a:lnTo>
                    <a:pt x="0" y="812"/>
                  </a:lnTo>
                </a:path>
              </a:pathLst>
            </a:custGeom>
            <a:noFill/>
            <a:ln w="28575" cmpd="sng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2003" y="2209"/>
              <a:ext cx="679" cy="533"/>
            </a:xfrm>
            <a:custGeom>
              <a:avLst/>
              <a:gdLst/>
              <a:ahLst/>
              <a:cxnLst>
                <a:cxn ang="0">
                  <a:pos x="679" y="343"/>
                </a:cxn>
                <a:cxn ang="0">
                  <a:pos x="667" y="253"/>
                </a:cxn>
                <a:cxn ang="0">
                  <a:pos x="631" y="165"/>
                </a:cxn>
                <a:cxn ang="0">
                  <a:pos x="555" y="75"/>
                </a:cxn>
                <a:cxn ang="0">
                  <a:pos x="455" y="19"/>
                </a:cxn>
                <a:cxn ang="0">
                  <a:pos x="317" y="1"/>
                </a:cxn>
                <a:cxn ang="0">
                  <a:pos x="217" y="27"/>
                </a:cxn>
                <a:cxn ang="0">
                  <a:pos x="93" y="113"/>
                </a:cxn>
                <a:cxn ang="0">
                  <a:pos x="29" y="219"/>
                </a:cxn>
                <a:cxn ang="0">
                  <a:pos x="7" y="381"/>
                </a:cxn>
                <a:cxn ang="0">
                  <a:pos x="71" y="533"/>
                </a:cxn>
              </a:cxnLst>
              <a:rect l="0" t="0" r="r" b="b"/>
              <a:pathLst>
                <a:path w="679" h="533">
                  <a:moveTo>
                    <a:pt x="679" y="343"/>
                  </a:moveTo>
                  <a:cubicBezTo>
                    <a:pt x="677" y="328"/>
                    <a:pt x="675" y="283"/>
                    <a:pt x="667" y="253"/>
                  </a:cubicBezTo>
                  <a:cubicBezTo>
                    <a:pt x="659" y="223"/>
                    <a:pt x="650" y="194"/>
                    <a:pt x="631" y="165"/>
                  </a:cubicBezTo>
                  <a:cubicBezTo>
                    <a:pt x="612" y="136"/>
                    <a:pt x="584" y="99"/>
                    <a:pt x="555" y="75"/>
                  </a:cubicBezTo>
                  <a:cubicBezTo>
                    <a:pt x="526" y="51"/>
                    <a:pt x="495" y="31"/>
                    <a:pt x="455" y="19"/>
                  </a:cubicBezTo>
                  <a:cubicBezTo>
                    <a:pt x="415" y="7"/>
                    <a:pt x="357" y="0"/>
                    <a:pt x="317" y="1"/>
                  </a:cubicBezTo>
                  <a:cubicBezTo>
                    <a:pt x="277" y="2"/>
                    <a:pt x="254" y="8"/>
                    <a:pt x="217" y="27"/>
                  </a:cubicBezTo>
                  <a:cubicBezTo>
                    <a:pt x="180" y="46"/>
                    <a:pt x="124" y="81"/>
                    <a:pt x="93" y="113"/>
                  </a:cubicBezTo>
                  <a:cubicBezTo>
                    <a:pt x="62" y="145"/>
                    <a:pt x="43" y="174"/>
                    <a:pt x="29" y="219"/>
                  </a:cubicBezTo>
                  <a:cubicBezTo>
                    <a:pt x="15" y="264"/>
                    <a:pt x="0" y="329"/>
                    <a:pt x="7" y="381"/>
                  </a:cubicBezTo>
                  <a:cubicBezTo>
                    <a:pt x="14" y="433"/>
                    <a:pt x="58" y="501"/>
                    <a:pt x="71" y="533"/>
                  </a:cubicBezTo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1912" y="216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GreekC" pitchFamily="2" charset="0"/>
                </a:rPr>
                <a:t>g</a:t>
              </a:r>
              <a:endParaRPr lang="es-ES" sz="1600" b="1">
                <a:solidFill>
                  <a:srgbClr val="3333CC"/>
                </a:solidFill>
                <a:latin typeface="GreekC" pitchFamily="2" charset="0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1200" y="331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3333CC"/>
                </a:solidFill>
                <a:latin typeface="Arial" charset="0"/>
              </a:endParaRPr>
            </a:p>
          </p:txBody>
        </p:sp>
      </p:grpSp>
      <p:sp>
        <p:nvSpPr>
          <p:cNvPr id="12329" name="Freeform 41"/>
          <p:cNvSpPr>
            <a:spLocks/>
          </p:cNvSpPr>
          <p:nvPr/>
        </p:nvSpPr>
        <p:spPr bwMode="auto">
          <a:xfrm>
            <a:off x="5788025" y="4060825"/>
            <a:ext cx="3175" cy="13208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2" y="0"/>
              </a:cxn>
            </a:cxnLst>
            <a:rect l="0" t="0" r="r" b="b"/>
            <a:pathLst>
              <a:path w="2" h="832">
                <a:moveTo>
                  <a:pt x="0" y="832"/>
                </a:moveTo>
                <a:lnTo>
                  <a:pt x="2" y="0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2355" name="Group 67"/>
          <p:cNvGrpSpPr>
            <a:grpSpLocks/>
          </p:cNvGrpSpPr>
          <p:nvPr/>
        </p:nvGrpSpPr>
        <p:grpSpPr bwMode="auto">
          <a:xfrm>
            <a:off x="2967038" y="3260725"/>
            <a:ext cx="2951162" cy="2333625"/>
            <a:chOff x="1869" y="2054"/>
            <a:chExt cx="1859" cy="1470"/>
          </a:xfrm>
        </p:grpSpPr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2344" y="2544"/>
              <a:ext cx="1384" cy="9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4" y="904"/>
                </a:cxn>
              </a:cxnLst>
              <a:rect l="0" t="0" r="r" b="b"/>
              <a:pathLst>
                <a:path w="1384" h="904">
                  <a:moveTo>
                    <a:pt x="0" y="0"/>
                  </a:moveTo>
                  <a:lnTo>
                    <a:pt x="1384" y="904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1869" y="2054"/>
              <a:ext cx="963" cy="974"/>
            </a:xfrm>
            <a:custGeom>
              <a:avLst/>
              <a:gdLst/>
              <a:ahLst/>
              <a:cxnLst>
                <a:cxn ang="0">
                  <a:pos x="963" y="490"/>
                </a:cxn>
                <a:cxn ang="0">
                  <a:pos x="925" y="292"/>
                </a:cxn>
                <a:cxn ang="0">
                  <a:pos x="771" y="106"/>
                </a:cxn>
                <a:cxn ang="0">
                  <a:pos x="531" y="10"/>
                </a:cxn>
                <a:cxn ang="0">
                  <a:pos x="297" y="44"/>
                </a:cxn>
                <a:cxn ang="0">
                  <a:pos x="115" y="176"/>
                </a:cxn>
                <a:cxn ang="0">
                  <a:pos x="19" y="366"/>
                </a:cxn>
                <a:cxn ang="0">
                  <a:pos x="13" y="588"/>
                </a:cxn>
                <a:cxn ang="0">
                  <a:pos x="99" y="778"/>
                </a:cxn>
                <a:cxn ang="0">
                  <a:pos x="247" y="906"/>
                </a:cxn>
                <a:cxn ang="0">
                  <a:pos x="439" y="968"/>
                </a:cxn>
                <a:cxn ang="0">
                  <a:pos x="639" y="944"/>
                </a:cxn>
                <a:cxn ang="0">
                  <a:pos x="765" y="880"/>
                </a:cxn>
                <a:cxn ang="0">
                  <a:pos x="883" y="764"/>
                </a:cxn>
              </a:cxnLst>
              <a:rect l="0" t="0" r="r" b="b"/>
              <a:pathLst>
                <a:path w="963" h="974">
                  <a:moveTo>
                    <a:pt x="963" y="490"/>
                  </a:moveTo>
                  <a:cubicBezTo>
                    <a:pt x="957" y="457"/>
                    <a:pt x="957" y="356"/>
                    <a:pt x="925" y="292"/>
                  </a:cubicBezTo>
                  <a:cubicBezTo>
                    <a:pt x="893" y="228"/>
                    <a:pt x="837" y="153"/>
                    <a:pt x="771" y="106"/>
                  </a:cubicBezTo>
                  <a:cubicBezTo>
                    <a:pt x="705" y="59"/>
                    <a:pt x="610" y="20"/>
                    <a:pt x="531" y="10"/>
                  </a:cubicBezTo>
                  <a:cubicBezTo>
                    <a:pt x="452" y="0"/>
                    <a:pt x="366" y="16"/>
                    <a:pt x="297" y="44"/>
                  </a:cubicBezTo>
                  <a:cubicBezTo>
                    <a:pt x="228" y="72"/>
                    <a:pt x="161" y="122"/>
                    <a:pt x="115" y="176"/>
                  </a:cubicBezTo>
                  <a:cubicBezTo>
                    <a:pt x="69" y="230"/>
                    <a:pt x="36" y="297"/>
                    <a:pt x="19" y="366"/>
                  </a:cubicBezTo>
                  <a:cubicBezTo>
                    <a:pt x="2" y="435"/>
                    <a:pt x="0" y="519"/>
                    <a:pt x="13" y="588"/>
                  </a:cubicBezTo>
                  <a:cubicBezTo>
                    <a:pt x="26" y="657"/>
                    <a:pt x="60" y="725"/>
                    <a:pt x="99" y="778"/>
                  </a:cubicBezTo>
                  <a:cubicBezTo>
                    <a:pt x="138" y="831"/>
                    <a:pt x="190" y="874"/>
                    <a:pt x="247" y="906"/>
                  </a:cubicBezTo>
                  <a:cubicBezTo>
                    <a:pt x="304" y="938"/>
                    <a:pt x="374" y="962"/>
                    <a:pt x="439" y="968"/>
                  </a:cubicBezTo>
                  <a:cubicBezTo>
                    <a:pt x="504" y="974"/>
                    <a:pt x="585" y="959"/>
                    <a:pt x="639" y="944"/>
                  </a:cubicBezTo>
                  <a:cubicBezTo>
                    <a:pt x="693" y="929"/>
                    <a:pt x="724" y="910"/>
                    <a:pt x="765" y="880"/>
                  </a:cubicBezTo>
                  <a:cubicBezTo>
                    <a:pt x="806" y="850"/>
                    <a:pt x="859" y="788"/>
                    <a:pt x="883" y="764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1968" y="295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chemeClr val="hlink"/>
                  </a:solidFill>
                  <a:latin typeface="GreekC" pitchFamily="2" charset="0"/>
                </a:rPr>
                <a:t>d</a:t>
              </a:r>
              <a:endParaRPr lang="es-ES" sz="1600" b="1">
                <a:solidFill>
                  <a:schemeClr val="hlink"/>
                </a:solidFill>
                <a:latin typeface="GreekC" pitchFamily="2" charset="0"/>
              </a:endParaRPr>
            </a:p>
          </p:txBody>
        </p:sp>
        <p:sp>
          <p:nvSpPr>
            <p:cNvPr id="12332" name="Text Box 44"/>
            <p:cNvSpPr txBox="1">
              <a:spLocks noChangeArrowheads="1"/>
            </p:cNvSpPr>
            <p:nvPr/>
          </p:nvSpPr>
          <p:spPr bwMode="auto">
            <a:xfrm>
              <a:off x="3312" y="331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chemeClr val="hlink"/>
                  </a:solidFill>
                  <a:latin typeface="Arial" charset="0"/>
                </a:rPr>
                <a:t>D</a:t>
              </a:r>
              <a:endParaRPr lang="es-ES" sz="1600" b="1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12333" name="Line 45"/>
          <p:cNvSpPr>
            <a:spLocks noChangeShapeType="1"/>
          </p:cNvSpPr>
          <p:nvPr/>
        </p:nvSpPr>
        <p:spPr bwMode="auto">
          <a:xfrm flipV="1">
            <a:off x="5791200" y="1828800"/>
            <a:ext cx="0" cy="441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2353" name="Group 65"/>
          <p:cNvGrpSpPr>
            <a:grpSpLocks/>
          </p:cNvGrpSpPr>
          <p:nvPr/>
        </p:nvGrpSpPr>
        <p:grpSpPr bwMode="auto">
          <a:xfrm>
            <a:off x="1876425" y="2209800"/>
            <a:ext cx="2466975" cy="1847850"/>
            <a:chOff x="1182" y="1392"/>
            <a:chExt cx="1554" cy="1164"/>
          </a:xfrm>
        </p:grpSpPr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1182" y="1410"/>
              <a:ext cx="1173" cy="1131"/>
            </a:xfrm>
            <a:custGeom>
              <a:avLst/>
              <a:gdLst/>
              <a:ahLst/>
              <a:cxnLst>
                <a:cxn ang="0">
                  <a:pos x="1173" y="1131"/>
                </a:cxn>
                <a:cxn ang="0">
                  <a:pos x="0" y="0"/>
                </a:cxn>
              </a:cxnLst>
              <a:rect l="0" t="0" r="r" b="b"/>
              <a:pathLst>
                <a:path w="1173" h="1131">
                  <a:moveTo>
                    <a:pt x="1173" y="113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1296" y="139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157" y="2255"/>
              <a:ext cx="488" cy="301"/>
            </a:xfrm>
            <a:custGeom>
              <a:avLst/>
              <a:gdLst/>
              <a:ahLst/>
              <a:cxnLst>
                <a:cxn ang="0">
                  <a:pos x="485" y="301"/>
                </a:cxn>
                <a:cxn ang="0">
                  <a:pos x="467" y="191"/>
                </a:cxn>
                <a:cxn ang="0">
                  <a:pos x="357" y="51"/>
                </a:cxn>
                <a:cxn ang="0">
                  <a:pos x="209" y="3"/>
                </a:cxn>
                <a:cxn ang="0">
                  <a:pos x="93" y="34"/>
                </a:cxn>
                <a:cxn ang="0">
                  <a:pos x="0" y="97"/>
                </a:cxn>
              </a:cxnLst>
              <a:rect l="0" t="0" r="r" b="b"/>
              <a:pathLst>
                <a:path w="488" h="301">
                  <a:moveTo>
                    <a:pt x="485" y="301"/>
                  </a:moveTo>
                  <a:cubicBezTo>
                    <a:pt x="482" y="283"/>
                    <a:pt x="488" y="233"/>
                    <a:pt x="467" y="191"/>
                  </a:cubicBezTo>
                  <a:cubicBezTo>
                    <a:pt x="446" y="149"/>
                    <a:pt x="400" y="82"/>
                    <a:pt x="357" y="51"/>
                  </a:cubicBezTo>
                  <a:cubicBezTo>
                    <a:pt x="314" y="20"/>
                    <a:pt x="253" y="6"/>
                    <a:pt x="209" y="3"/>
                  </a:cubicBezTo>
                  <a:cubicBezTo>
                    <a:pt x="165" y="0"/>
                    <a:pt x="128" y="18"/>
                    <a:pt x="93" y="34"/>
                  </a:cubicBezTo>
                  <a:cubicBezTo>
                    <a:pt x="58" y="50"/>
                    <a:pt x="19" y="84"/>
                    <a:pt x="0" y="97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2448" y="211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b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12339" name="Freeform 51"/>
          <p:cNvSpPr>
            <a:spLocks/>
          </p:cNvSpPr>
          <p:nvPr/>
        </p:nvSpPr>
        <p:spPr bwMode="auto">
          <a:xfrm>
            <a:off x="1435100" y="1816100"/>
            <a:ext cx="4832350" cy="4660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44" y="2936"/>
              </a:cxn>
            </a:cxnLst>
            <a:rect l="0" t="0" r="r" b="b"/>
            <a:pathLst>
              <a:path w="3044" h="2936">
                <a:moveTo>
                  <a:pt x="0" y="0"/>
                </a:moveTo>
                <a:lnTo>
                  <a:pt x="3044" y="2936"/>
                </a:lnTo>
              </a:path>
            </a:pathLst>
          </a:custGeom>
          <a:noFill/>
          <a:ln w="9525" cap="flat">
            <a:solidFill>
              <a:srgbClr val="3366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41" name="Freeform 53"/>
          <p:cNvSpPr>
            <a:spLocks/>
          </p:cNvSpPr>
          <p:nvPr/>
        </p:nvSpPr>
        <p:spPr bwMode="auto">
          <a:xfrm>
            <a:off x="2438400" y="1816100"/>
            <a:ext cx="4419600" cy="3136900"/>
          </a:xfrm>
          <a:custGeom>
            <a:avLst/>
            <a:gdLst/>
            <a:ahLst/>
            <a:cxnLst>
              <a:cxn ang="0">
                <a:pos x="0" y="1976"/>
              </a:cxn>
              <a:cxn ang="0">
                <a:pos x="2784" y="0"/>
              </a:cxn>
            </a:cxnLst>
            <a:rect l="0" t="0" r="r" b="b"/>
            <a:pathLst>
              <a:path w="2784" h="1976">
                <a:moveTo>
                  <a:pt x="0" y="1976"/>
                </a:moveTo>
                <a:lnTo>
                  <a:pt x="2784" y="0"/>
                </a:lnTo>
              </a:path>
            </a:pathLst>
          </a:custGeom>
          <a:noFill/>
          <a:ln w="9525" cap="flat">
            <a:solidFill>
              <a:srgbClr val="3333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42" name="Freeform 54"/>
          <p:cNvSpPr>
            <a:spLocks/>
          </p:cNvSpPr>
          <p:nvPr/>
        </p:nvSpPr>
        <p:spPr bwMode="auto">
          <a:xfrm>
            <a:off x="5791200" y="3352800"/>
            <a:ext cx="136525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74" y="306"/>
              </a:cxn>
              <a:cxn ang="0">
                <a:pos x="74" y="120"/>
              </a:cxn>
              <a:cxn ang="0">
                <a:pos x="0" y="0"/>
              </a:cxn>
            </a:cxnLst>
            <a:rect l="0" t="0" r="r" b="b"/>
            <a:pathLst>
              <a:path w="86" h="432">
                <a:moveTo>
                  <a:pt x="0" y="432"/>
                </a:moveTo>
                <a:cubicBezTo>
                  <a:pt x="12" y="411"/>
                  <a:pt x="62" y="358"/>
                  <a:pt x="74" y="306"/>
                </a:cubicBezTo>
                <a:cubicBezTo>
                  <a:pt x="86" y="254"/>
                  <a:pt x="86" y="171"/>
                  <a:pt x="74" y="120"/>
                </a:cubicBezTo>
                <a:cubicBezTo>
                  <a:pt x="62" y="69"/>
                  <a:pt x="16" y="25"/>
                  <a:pt x="0" y="0"/>
                </a:cubicBezTo>
              </a:path>
            </a:pathLst>
          </a:custGeom>
          <a:noFill/>
          <a:ln w="9525" cap="flat">
            <a:solidFill>
              <a:srgbClr val="990033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43" name="Freeform 55"/>
          <p:cNvSpPr>
            <a:spLocks/>
          </p:cNvSpPr>
          <p:nvPr/>
        </p:nvSpPr>
        <p:spPr bwMode="auto">
          <a:xfrm>
            <a:off x="5800725" y="2581275"/>
            <a:ext cx="250825" cy="1479550"/>
          </a:xfrm>
          <a:custGeom>
            <a:avLst/>
            <a:gdLst/>
            <a:ahLst/>
            <a:cxnLst>
              <a:cxn ang="0">
                <a:pos x="0" y="932"/>
              </a:cxn>
              <a:cxn ang="0">
                <a:pos x="132" y="716"/>
              </a:cxn>
              <a:cxn ang="0">
                <a:pos x="154" y="456"/>
              </a:cxn>
              <a:cxn ang="0">
                <a:pos x="118" y="214"/>
              </a:cxn>
              <a:cxn ang="0">
                <a:pos x="0" y="0"/>
              </a:cxn>
            </a:cxnLst>
            <a:rect l="0" t="0" r="r" b="b"/>
            <a:pathLst>
              <a:path w="158" h="932">
                <a:moveTo>
                  <a:pt x="0" y="932"/>
                </a:moveTo>
                <a:cubicBezTo>
                  <a:pt x="22" y="896"/>
                  <a:pt x="106" y="795"/>
                  <a:pt x="132" y="716"/>
                </a:cubicBezTo>
                <a:cubicBezTo>
                  <a:pt x="158" y="637"/>
                  <a:pt x="156" y="540"/>
                  <a:pt x="154" y="456"/>
                </a:cubicBezTo>
                <a:cubicBezTo>
                  <a:pt x="152" y="372"/>
                  <a:pt x="144" y="290"/>
                  <a:pt x="118" y="214"/>
                </a:cubicBezTo>
                <a:cubicBezTo>
                  <a:pt x="92" y="138"/>
                  <a:pt x="25" y="45"/>
                  <a:pt x="0" y="0"/>
                </a:cubicBezTo>
              </a:path>
            </a:pathLst>
          </a:custGeom>
          <a:noFill/>
          <a:ln w="9525" cap="flat">
            <a:solidFill>
              <a:srgbClr val="3333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44" name="Freeform 56"/>
          <p:cNvSpPr>
            <a:spLocks/>
          </p:cNvSpPr>
          <p:nvPr/>
        </p:nvSpPr>
        <p:spPr bwMode="auto">
          <a:xfrm>
            <a:off x="5791200" y="4038600"/>
            <a:ext cx="136525" cy="1349375"/>
          </a:xfrm>
          <a:custGeom>
            <a:avLst/>
            <a:gdLst/>
            <a:ahLst/>
            <a:cxnLst>
              <a:cxn ang="0">
                <a:pos x="6" y="850"/>
              </a:cxn>
              <a:cxn ang="0">
                <a:pos x="46" y="688"/>
              </a:cxn>
              <a:cxn ang="0">
                <a:pos x="72" y="500"/>
              </a:cxn>
              <a:cxn ang="0">
                <a:pos x="74" y="202"/>
              </a:cxn>
              <a:cxn ang="0">
                <a:pos x="0" y="0"/>
              </a:cxn>
            </a:cxnLst>
            <a:rect l="0" t="0" r="r" b="b"/>
            <a:pathLst>
              <a:path w="86" h="850">
                <a:moveTo>
                  <a:pt x="6" y="850"/>
                </a:moveTo>
                <a:cubicBezTo>
                  <a:pt x="13" y="823"/>
                  <a:pt x="35" y="746"/>
                  <a:pt x="46" y="688"/>
                </a:cubicBezTo>
                <a:cubicBezTo>
                  <a:pt x="57" y="630"/>
                  <a:pt x="67" y="581"/>
                  <a:pt x="72" y="500"/>
                </a:cubicBezTo>
                <a:cubicBezTo>
                  <a:pt x="77" y="419"/>
                  <a:pt x="86" y="285"/>
                  <a:pt x="74" y="202"/>
                </a:cubicBezTo>
                <a:cubicBezTo>
                  <a:pt x="62" y="119"/>
                  <a:pt x="15" y="42"/>
                  <a:pt x="0" y="0"/>
                </a:cubicBezTo>
              </a:path>
            </a:pathLst>
          </a:custGeom>
          <a:noFill/>
          <a:ln w="9525" cap="flat">
            <a:solidFill>
              <a:schemeClr val="hlink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45" name="Freeform 57"/>
          <p:cNvSpPr>
            <a:spLocks/>
          </p:cNvSpPr>
          <p:nvPr/>
        </p:nvSpPr>
        <p:spPr bwMode="auto">
          <a:xfrm>
            <a:off x="5797550" y="4054475"/>
            <a:ext cx="311150" cy="1962150"/>
          </a:xfrm>
          <a:custGeom>
            <a:avLst/>
            <a:gdLst/>
            <a:ahLst/>
            <a:cxnLst>
              <a:cxn ang="0">
                <a:pos x="4" y="1236"/>
              </a:cxn>
              <a:cxn ang="0">
                <a:pos x="72" y="1044"/>
              </a:cxn>
              <a:cxn ang="0">
                <a:pos x="122" y="862"/>
              </a:cxn>
              <a:cxn ang="0">
                <a:pos x="158" y="680"/>
              </a:cxn>
              <a:cxn ang="0">
                <a:pos x="170" y="342"/>
              </a:cxn>
              <a:cxn ang="0">
                <a:pos x="0" y="0"/>
              </a:cxn>
            </a:cxnLst>
            <a:rect l="0" t="0" r="r" b="b"/>
            <a:pathLst>
              <a:path w="196" h="1236">
                <a:moveTo>
                  <a:pt x="4" y="1236"/>
                </a:moveTo>
                <a:cubicBezTo>
                  <a:pt x="15" y="1204"/>
                  <a:pt x="52" y="1106"/>
                  <a:pt x="72" y="1044"/>
                </a:cubicBezTo>
                <a:cubicBezTo>
                  <a:pt x="92" y="982"/>
                  <a:pt x="108" y="923"/>
                  <a:pt x="122" y="862"/>
                </a:cubicBezTo>
                <a:cubicBezTo>
                  <a:pt x="136" y="801"/>
                  <a:pt x="150" y="767"/>
                  <a:pt x="158" y="680"/>
                </a:cubicBezTo>
                <a:cubicBezTo>
                  <a:pt x="166" y="593"/>
                  <a:pt x="196" y="455"/>
                  <a:pt x="170" y="342"/>
                </a:cubicBezTo>
                <a:cubicBezTo>
                  <a:pt x="144" y="229"/>
                  <a:pt x="35" y="71"/>
                  <a:pt x="0" y="0"/>
                </a:cubicBezTo>
              </a:path>
            </a:pathLst>
          </a:custGeom>
          <a:noFill/>
          <a:ln w="9525" cap="flat">
            <a:solidFill>
              <a:srgbClr val="3366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1" name="Freeform 73"/>
          <p:cNvSpPr>
            <a:spLocks/>
          </p:cNvSpPr>
          <p:nvPr/>
        </p:nvSpPr>
        <p:spPr bwMode="auto">
          <a:xfrm>
            <a:off x="342900" y="1981200"/>
            <a:ext cx="95631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24" y="0"/>
              </a:cxn>
            </a:cxnLst>
            <a:rect l="0" t="0" r="r" b="b"/>
            <a:pathLst>
              <a:path w="6024" h="1">
                <a:moveTo>
                  <a:pt x="0" y="0"/>
                </a:moveTo>
                <a:lnTo>
                  <a:pt x="602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2" name="Freeform 74"/>
          <p:cNvSpPr>
            <a:spLocks/>
          </p:cNvSpPr>
          <p:nvPr/>
        </p:nvSpPr>
        <p:spPr bwMode="auto">
          <a:xfrm>
            <a:off x="3733800" y="1930400"/>
            <a:ext cx="6057900" cy="2108200"/>
          </a:xfrm>
          <a:custGeom>
            <a:avLst/>
            <a:gdLst/>
            <a:ahLst/>
            <a:cxnLst>
              <a:cxn ang="0">
                <a:pos x="0" y="1328"/>
              </a:cxn>
              <a:cxn ang="0">
                <a:pos x="3816" y="0"/>
              </a:cxn>
            </a:cxnLst>
            <a:rect l="0" t="0" r="r" b="b"/>
            <a:pathLst>
              <a:path w="3816" h="1328">
                <a:moveTo>
                  <a:pt x="0" y="1328"/>
                </a:moveTo>
                <a:lnTo>
                  <a:pt x="3816" y="0"/>
                </a:lnTo>
              </a:path>
            </a:pathLst>
          </a:custGeom>
          <a:noFill/>
          <a:ln w="9525" cap="flat">
            <a:solidFill>
              <a:srgbClr val="9900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3" name="Line 75"/>
          <p:cNvSpPr>
            <a:spLocks noChangeShapeType="1"/>
          </p:cNvSpPr>
          <p:nvPr/>
        </p:nvSpPr>
        <p:spPr bwMode="auto">
          <a:xfrm>
            <a:off x="3733800" y="1981200"/>
            <a:ext cx="5943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4" name="Line 76"/>
          <p:cNvSpPr>
            <a:spLocks noChangeShapeType="1"/>
          </p:cNvSpPr>
          <p:nvPr/>
        </p:nvSpPr>
        <p:spPr bwMode="auto">
          <a:xfrm>
            <a:off x="3733800" y="1981200"/>
            <a:ext cx="28956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5" name="Freeform 77"/>
          <p:cNvSpPr>
            <a:spLocks/>
          </p:cNvSpPr>
          <p:nvPr/>
        </p:nvSpPr>
        <p:spPr bwMode="auto">
          <a:xfrm>
            <a:off x="622300" y="1968500"/>
            <a:ext cx="5003800" cy="332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2" y="2096"/>
              </a:cxn>
            </a:cxnLst>
            <a:rect l="0" t="0" r="r" b="b"/>
            <a:pathLst>
              <a:path w="3152" h="2096">
                <a:moveTo>
                  <a:pt x="0" y="0"/>
                </a:moveTo>
                <a:lnTo>
                  <a:pt x="3152" y="2096"/>
                </a:lnTo>
              </a:path>
            </a:pathLst>
          </a:custGeom>
          <a:noFill/>
          <a:ln w="9525" cap="flat">
            <a:solidFill>
              <a:schemeClr val="hlink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7" name="Line 79"/>
          <p:cNvSpPr>
            <a:spLocks noChangeShapeType="1"/>
          </p:cNvSpPr>
          <p:nvPr/>
        </p:nvSpPr>
        <p:spPr bwMode="auto">
          <a:xfrm flipH="1">
            <a:off x="1600200" y="1981200"/>
            <a:ext cx="2133600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8" name="Line 80"/>
          <p:cNvSpPr>
            <a:spLocks noChangeShapeType="1"/>
          </p:cNvSpPr>
          <p:nvPr/>
        </p:nvSpPr>
        <p:spPr bwMode="auto">
          <a:xfrm flipH="1">
            <a:off x="609600" y="1981200"/>
            <a:ext cx="3124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69" name="Freeform 81"/>
          <p:cNvSpPr>
            <a:spLocks/>
          </p:cNvSpPr>
          <p:nvPr/>
        </p:nvSpPr>
        <p:spPr bwMode="auto">
          <a:xfrm>
            <a:off x="1612900" y="1708150"/>
            <a:ext cx="2120900" cy="285750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584" y="4"/>
              </a:cxn>
              <a:cxn ang="0">
                <a:pos x="1336" y="180"/>
              </a:cxn>
            </a:cxnLst>
            <a:rect l="0" t="0" r="r" b="b"/>
            <a:pathLst>
              <a:path w="1336" h="180">
                <a:moveTo>
                  <a:pt x="0" y="156"/>
                </a:moveTo>
                <a:cubicBezTo>
                  <a:pt x="97" y="131"/>
                  <a:pt x="361" y="0"/>
                  <a:pt x="584" y="4"/>
                </a:cubicBezTo>
                <a:cubicBezTo>
                  <a:pt x="807" y="8"/>
                  <a:pt x="1179" y="143"/>
                  <a:pt x="1336" y="180"/>
                </a:cubicBezTo>
              </a:path>
            </a:pathLst>
          </a:custGeom>
          <a:noFill/>
          <a:ln w="9525" cap="flat">
            <a:solidFill>
              <a:srgbClr val="3366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70" name="Freeform 82"/>
          <p:cNvSpPr>
            <a:spLocks/>
          </p:cNvSpPr>
          <p:nvPr/>
        </p:nvSpPr>
        <p:spPr bwMode="auto">
          <a:xfrm>
            <a:off x="673100" y="1574800"/>
            <a:ext cx="3060700" cy="3937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944" y="0"/>
              </a:cxn>
              <a:cxn ang="0">
                <a:pos x="1928" y="248"/>
              </a:cxn>
            </a:cxnLst>
            <a:rect l="0" t="0" r="r" b="b"/>
            <a:pathLst>
              <a:path w="1928" h="248">
                <a:moveTo>
                  <a:pt x="0" y="248"/>
                </a:moveTo>
                <a:cubicBezTo>
                  <a:pt x="157" y="207"/>
                  <a:pt x="623" y="0"/>
                  <a:pt x="944" y="0"/>
                </a:cubicBezTo>
                <a:cubicBezTo>
                  <a:pt x="1265" y="0"/>
                  <a:pt x="1723" y="196"/>
                  <a:pt x="1928" y="248"/>
                </a:cubicBezTo>
              </a:path>
            </a:pathLst>
          </a:custGeom>
          <a:noFill/>
          <a:ln w="9525" cap="flat">
            <a:solidFill>
              <a:schemeClr val="hlink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71" name="Freeform 83"/>
          <p:cNvSpPr>
            <a:spLocks/>
          </p:cNvSpPr>
          <p:nvPr/>
        </p:nvSpPr>
        <p:spPr bwMode="auto">
          <a:xfrm>
            <a:off x="3721100" y="1630363"/>
            <a:ext cx="2921000" cy="363537"/>
          </a:xfrm>
          <a:custGeom>
            <a:avLst/>
            <a:gdLst/>
            <a:ahLst/>
            <a:cxnLst>
              <a:cxn ang="0">
                <a:pos x="0" y="221"/>
              </a:cxn>
              <a:cxn ang="0">
                <a:pos x="456" y="53"/>
              </a:cxn>
              <a:cxn ang="0">
                <a:pos x="1064" y="29"/>
              </a:cxn>
              <a:cxn ang="0">
                <a:pos x="1840" y="229"/>
              </a:cxn>
            </a:cxnLst>
            <a:rect l="0" t="0" r="r" b="b"/>
            <a:pathLst>
              <a:path w="1840" h="229">
                <a:moveTo>
                  <a:pt x="0" y="221"/>
                </a:moveTo>
                <a:cubicBezTo>
                  <a:pt x="76" y="193"/>
                  <a:pt x="279" y="85"/>
                  <a:pt x="456" y="53"/>
                </a:cubicBezTo>
                <a:cubicBezTo>
                  <a:pt x="633" y="21"/>
                  <a:pt x="833" y="0"/>
                  <a:pt x="1064" y="29"/>
                </a:cubicBezTo>
                <a:cubicBezTo>
                  <a:pt x="1295" y="58"/>
                  <a:pt x="1711" y="196"/>
                  <a:pt x="1840" y="229"/>
                </a:cubicBezTo>
              </a:path>
            </a:pathLst>
          </a:custGeom>
          <a:noFill/>
          <a:ln w="9525" cap="flat">
            <a:solidFill>
              <a:srgbClr val="3333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72" name="Freeform 84"/>
          <p:cNvSpPr>
            <a:spLocks/>
          </p:cNvSpPr>
          <p:nvPr/>
        </p:nvSpPr>
        <p:spPr bwMode="auto">
          <a:xfrm>
            <a:off x="3733800" y="1404938"/>
            <a:ext cx="5930900" cy="576262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760" y="59"/>
              </a:cxn>
              <a:cxn ang="0">
                <a:pos x="2160" y="51"/>
              </a:cxn>
              <a:cxn ang="0">
                <a:pos x="3736" y="363"/>
              </a:cxn>
            </a:cxnLst>
            <a:rect l="0" t="0" r="r" b="b"/>
            <a:pathLst>
              <a:path w="3736" h="363">
                <a:moveTo>
                  <a:pt x="0" y="347"/>
                </a:moveTo>
                <a:cubicBezTo>
                  <a:pt x="127" y="299"/>
                  <a:pt x="400" y="108"/>
                  <a:pt x="760" y="59"/>
                </a:cubicBezTo>
                <a:cubicBezTo>
                  <a:pt x="1120" y="10"/>
                  <a:pt x="1664" y="0"/>
                  <a:pt x="2160" y="51"/>
                </a:cubicBezTo>
                <a:cubicBezTo>
                  <a:pt x="2656" y="102"/>
                  <a:pt x="3408" y="298"/>
                  <a:pt x="3736" y="363"/>
                </a:cubicBezTo>
              </a:path>
            </a:pathLst>
          </a:custGeom>
          <a:noFill/>
          <a:ln w="9525" cap="flat">
            <a:solidFill>
              <a:srgbClr val="990033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1295400" y="5562600"/>
            <a:ext cx="2057400" cy="95250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La tangente y la cotangente de un ángulo puede tomar cualquier valor .</a:t>
            </a:r>
            <a:endParaRPr lang="es-ES" sz="14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67936" name="Object 1024"/>
          <p:cNvGraphicFramePr>
            <a:graphicFrameLocks noChangeAspect="1"/>
          </p:cNvGraphicFramePr>
          <p:nvPr/>
        </p:nvGraphicFramePr>
        <p:xfrm>
          <a:off x="6553200" y="3505200"/>
          <a:ext cx="2001838" cy="395288"/>
        </p:xfrm>
        <a:graphic>
          <a:graphicData uri="http://schemas.openxmlformats.org/presentationml/2006/ole">
            <p:oleObj spid="_x0000_s167936" name="Ecuación" r:id="rId3" imgW="1028520" imgH="203040" progId="">
              <p:embed/>
            </p:oleObj>
          </a:graphicData>
        </a:graphic>
      </p:graphicFrame>
      <p:graphicFrame>
        <p:nvGraphicFramePr>
          <p:cNvPr id="167937" name="Object 1025"/>
          <p:cNvGraphicFramePr>
            <a:graphicFrameLocks noChangeAspect="1"/>
          </p:cNvGraphicFramePr>
          <p:nvPr/>
        </p:nvGraphicFramePr>
        <p:xfrm>
          <a:off x="6324600" y="3962400"/>
          <a:ext cx="2462213" cy="414338"/>
        </p:xfrm>
        <a:graphic>
          <a:graphicData uri="http://schemas.openxmlformats.org/presentationml/2006/ole">
            <p:oleObj spid="_x0000_s167937" name="Ecuación" r:id="rId4" imgW="1206360" imgH="203040" progId="">
              <p:embed/>
            </p:oleObj>
          </a:graphicData>
        </a:graphic>
      </p:graphicFrame>
      <p:sp>
        <p:nvSpPr>
          <p:cNvPr id="12381" name="Rectangle 93"/>
          <p:cNvSpPr>
            <a:spLocks noChangeArrowheads="1"/>
          </p:cNvSpPr>
          <p:nvPr/>
        </p:nvSpPr>
        <p:spPr bwMode="auto">
          <a:xfrm>
            <a:off x="6324600" y="3276600"/>
            <a:ext cx="2514600" cy="1219200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7620000" y="4800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990033"/>
                </a:solidFill>
                <a:latin typeface="Arial" charset="0"/>
              </a:rPr>
              <a:t>+</a:t>
            </a:r>
            <a:endParaRPr lang="es-ES" sz="3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7010400" y="4572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6600"/>
                </a:solidFill>
                <a:latin typeface="Arial" charset="0"/>
              </a:rPr>
              <a:t>_</a:t>
            </a:r>
            <a:endParaRPr lang="es-ES" sz="3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7010400" y="5257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33CC"/>
                </a:solidFill>
                <a:latin typeface="Arial" charset="0"/>
              </a:rPr>
              <a:t>+</a:t>
            </a:r>
            <a:endParaRPr lang="es-ES" sz="3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2385" name="Rectangle 97"/>
          <p:cNvSpPr>
            <a:spLocks noChangeArrowheads="1"/>
          </p:cNvSpPr>
          <p:nvPr/>
        </p:nvSpPr>
        <p:spPr bwMode="auto">
          <a:xfrm>
            <a:off x="7562850" y="5029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chemeClr val="hlink"/>
                </a:solidFill>
                <a:latin typeface="Arial" charset="0"/>
              </a:rPr>
              <a:t>_</a:t>
            </a:r>
            <a:endParaRPr lang="es-ES" sz="36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12408" name="Group 120"/>
          <p:cNvGrpSpPr>
            <a:grpSpLocks/>
          </p:cNvGrpSpPr>
          <p:nvPr/>
        </p:nvGrpSpPr>
        <p:grpSpPr bwMode="auto">
          <a:xfrm>
            <a:off x="6781800" y="4724400"/>
            <a:ext cx="1524000" cy="1830388"/>
            <a:chOff x="4272" y="2976"/>
            <a:chExt cx="960" cy="1153"/>
          </a:xfrm>
        </p:grpSpPr>
        <p:sp>
          <p:nvSpPr>
            <p:cNvPr id="12389" name="Oval 101"/>
            <p:cNvSpPr>
              <a:spLocks noChangeArrowheads="1"/>
            </p:cNvSpPr>
            <p:nvPr/>
          </p:nvSpPr>
          <p:spPr bwMode="auto">
            <a:xfrm>
              <a:off x="4381" y="3024"/>
              <a:ext cx="724" cy="703"/>
            </a:xfrm>
            <a:prstGeom prst="ellipse">
              <a:avLst/>
            </a:prstGeom>
            <a:noFill/>
            <a:ln w="12700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90" name="Line 102"/>
            <p:cNvSpPr>
              <a:spLocks noChangeShapeType="1"/>
            </p:cNvSpPr>
            <p:nvPr/>
          </p:nvSpPr>
          <p:spPr bwMode="auto">
            <a:xfrm>
              <a:off x="4740" y="2976"/>
              <a:ext cx="0" cy="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4325" y="3408"/>
              <a:ext cx="8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2392" name="Text Box 104"/>
            <p:cNvSpPr txBox="1">
              <a:spLocks noChangeArrowheads="1"/>
            </p:cNvSpPr>
            <p:nvPr/>
          </p:nvSpPr>
          <p:spPr bwMode="auto">
            <a:xfrm>
              <a:off x="4325" y="3792"/>
              <a:ext cx="80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200" b="1">
                  <a:solidFill>
                    <a:schemeClr val="accent2"/>
                  </a:solidFill>
                  <a:latin typeface="Arial" charset="0"/>
                </a:rPr>
                <a:t>TANGENTE Y COTANGENTE</a:t>
              </a:r>
              <a:endParaRPr lang="es-ES" sz="12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4272" y="2976"/>
              <a:ext cx="960" cy="1153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6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6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2" grpId="0" animBg="1"/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utoUpdateAnimBg="0"/>
      <p:bldP spid="12313" grpId="0" autoUpdateAnimBg="0"/>
      <p:bldP spid="12314" grpId="0" autoUpdateAnimBg="0"/>
      <p:bldP spid="12316" grpId="0" animBg="1"/>
      <p:bldP spid="12323" grpId="0" animBg="1"/>
      <p:bldP spid="12329" grpId="0" animBg="1"/>
      <p:bldP spid="12333" grpId="0" animBg="1"/>
      <p:bldP spid="12339" grpId="0" animBg="1"/>
      <p:bldP spid="12341" grpId="0" animBg="1"/>
      <p:bldP spid="12342" grpId="0" animBg="1"/>
      <p:bldP spid="12343" grpId="0" animBg="1"/>
      <p:bldP spid="12344" grpId="0" animBg="1"/>
      <p:bldP spid="12345" grpId="0" animBg="1"/>
      <p:bldP spid="12361" grpId="0" animBg="1"/>
      <p:bldP spid="12362" grpId="0" animBg="1"/>
      <p:bldP spid="12363" grpId="0" animBg="1"/>
      <p:bldP spid="12364" grpId="0" animBg="1"/>
      <p:bldP spid="12365" grpId="0" animBg="1"/>
      <p:bldP spid="12367" grpId="0" animBg="1"/>
      <p:bldP spid="12368" grpId="0" animBg="1"/>
      <p:bldP spid="12369" grpId="0" animBg="1"/>
      <p:bldP spid="12370" grpId="0" animBg="1"/>
      <p:bldP spid="12371" grpId="0" animBg="1"/>
      <p:bldP spid="12372" grpId="0" animBg="1"/>
      <p:bldP spid="12378" grpId="0" animBg="1" autoUpdateAnimBg="0"/>
      <p:bldP spid="12381" grpId="0" animBg="1"/>
      <p:bldP spid="12382" grpId="0" autoUpdateAnimBg="0"/>
      <p:bldP spid="12383" grpId="0" autoUpdateAnimBg="0"/>
      <p:bldP spid="12384" grpId="0" autoUpdateAnimBg="0"/>
      <p:bldP spid="1238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9244-7D17-453D-93DB-3C63192038F0}" type="slidenum">
              <a:rPr lang="es-ES"/>
              <a:pPr/>
              <a:t>29</a:t>
            </a:fld>
            <a:endParaRPr lang="es-ES"/>
          </a:p>
        </p:txBody>
      </p:sp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2484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120º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8069" name="Freeform 1029"/>
          <p:cNvSpPr>
            <a:spLocks/>
          </p:cNvSpPr>
          <p:nvPr/>
        </p:nvSpPr>
        <p:spPr bwMode="auto">
          <a:xfrm>
            <a:off x="3200400" y="1905000"/>
            <a:ext cx="9525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600" y="0"/>
              </a:cxn>
            </a:cxnLst>
            <a:rect l="0" t="0" r="r" b="b"/>
            <a:pathLst>
              <a:path w="600" h="1152">
                <a:moveTo>
                  <a:pt x="0" y="1152"/>
                </a:moveTo>
                <a:lnTo>
                  <a:pt x="600" y="0"/>
                </a:lnTo>
              </a:path>
            </a:pathLst>
          </a:custGeom>
          <a:noFill/>
          <a:ln w="31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8071" name="Text Box 1031"/>
          <p:cNvSpPr txBox="1">
            <a:spLocks noChangeArrowheads="1"/>
          </p:cNvSpPr>
          <p:nvPr/>
        </p:nvSpPr>
        <p:spPr bwMode="auto">
          <a:xfrm>
            <a:off x="4114800" y="1600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88131" name="Group 1091"/>
          <p:cNvGrpSpPr>
            <a:grpSpLocks/>
          </p:cNvGrpSpPr>
          <p:nvPr/>
        </p:nvGrpSpPr>
        <p:grpSpPr bwMode="auto">
          <a:xfrm>
            <a:off x="3376613" y="3276600"/>
            <a:ext cx="738187" cy="460375"/>
            <a:chOff x="2127" y="2064"/>
            <a:chExt cx="465" cy="290"/>
          </a:xfrm>
        </p:grpSpPr>
        <p:sp>
          <p:nvSpPr>
            <p:cNvPr id="88070" name="Text Box 1030"/>
            <p:cNvSpPr txBox="1">
              <a:spLocks noChangeArrowheads="1"/>
            </p:cNvSpPr>
            <p:nvPr/>
          </p:nvSpPr>
          <p:spPr bwMode="auto">
            <a:xfrm>
              <a:off x="2208" y="20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60º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88072" name="Freeform 1032"/>
            <p:cNvSpPr>
              <a:spLocks/>
            </p:cNvSpPr>
            <p:nvPr/>
          </p:nvSpPr>
          <p:spPr bwMode="auto">
            <a:xfrm>
              <a:off x="2127" y="2139"/>
              <a:ext cx="129" cy="215"/>
            </a:xfrm>
            <a:custGeom>
              <a:avLst/>
              <a:gdLst/>
              <a:ahLst/>
              <a:cxnLst>
                <a:cxn ang="0">
                  <a:pos x="129" y="215"/>
                </a:cxn>
                <a:cxn ang="0">
                  <a:pos x="126" y="168"/>
                </a:cxn>
                <a:cxn ang="0">
                  <a:pos x="113" y="118"/>
                </a:cxn>
                <a:cxn ang="0">
                  <a:pos x="81" y="60"/>
                </a:cxn>
                <a:cxn ang="0">
                  <a:pos x="0" y="0"/>
                </a:cxn>
              </a:cxnLst>
              <a:rect l="0" t="0" r="r" b="b"/>
              <a:pathLst>
                <a:path w="129" h="215">
                  <a:moveTo>
                    <a:pt x="129" y="215"/>
                  </a:moveTo>
                  <a:cubicBezTo>
                    <a:pt x="129" y="207"/>
                    <a:pt x="129" y="184"/>
                    <a:pt x="126" y="168"/>
                  </a:cubicBezTo>
                  <a:cubicBezTo>
                    <a:pt x="123" y="152"/>
                    <a:pt x="120" y="136"/>
                    <a:pt x="113" y="118"/>
                  </a:cubicBezTo>
                  <a:cubicBezTo>
                    <a:pt x="106" y="100"/>
                    <a:pt x="100" y="80"/>
                    <a:pt x="81" y="60"/>
                  </a:cubicBezTo>
                  <a:cubicBezTo>
                    <a:pt x="62" y="40"/>
                    <a:pt x="17" y="13"/>
                    <a:pt x="0" y="0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8130" name="Group 1090"/>
          <p:cNvGrpSpPr>
            <a:grpSpLocks/>
          </p:cNvGrpSpPr>
          <p:nvPr/>
        </p:nvGrpSpPr>
        <p:grpSpPr bwMode="auto">
          <a:xfrm>
            <a:off x="2971800" y="2971800"/>
            <a:ext cx="762000" cy="781050"/>
            <a:chOff x="1872" y="1872"/>
            <a:chExt cx="480" cy="492"/>
          </a:xfrm>
        </p:grpSpPr>
        <p:sp>
          <p:nvSpPr>
            <p:cNvPr id="88074" name="Freeform 1034"/>
            <p:cNvSpPr>
              <a:spLocks/>
            </p:cNvSpPr>
            <p:nvPr/>
          </p:nvSpPr>
          <p:spPr bwMode="auto">
            <a:xfrm>
              <a:off x="1881" y="2060"/>
              <a:ext cx="428" cy="304"/>
            </a:xfrm>
            <a:custGeom>
              <a:avLst/>
              <a:gdLst/>
              <a:ahLst/>
              <a:cxnLst>
                <a:cxn ang="0">
                  <a:pos x="425" y="304"/>
                </a:cxn>
                <a:cxn ang="0">
                  <a:pos x="407" y="194"/>
                </a:cxn>
                <a:cxn ang="0">
                  <a:pos x="297" y="54"/>
                </a:cxn>
                <a:cxn ang="0">
                  <a:pos x="149" y="6"/>
                </a:cxn>
                <a:cxn ang="0">
                  <a:pos x="43" y="16"/>
                </a:cxn>
                <a:cxn ang="0">
                  <a:pos x="0" y="34"/>
                </a:cxn>
              </a:cxnLst>
              <a:rect l="0" t="0" r="r" b="b"/>
              <a:pathLst>
                <a:path w="428" h="304">
                  <a:moveTo>
                    <a:pt x="425" y="304"/>
                  </a:moveTo>
                  <a:cubicBezTo>
                    <a:pt x="422" y="286"/>
                    <a:pt x="428" y="236"/>
                    <a:pt x="407" y="194"/>
                  </a:cubicBezTo>
                  <a:cubicBezTo>
                    <a:pt x="386" y="152"/>
                    <a:pt x="340" y="85"/>
                    <a:pt x="297" y="54"/>
                  </a:cubicBezTo>
                  <a:cubicBezTo>
                    <a:pt x="254" y="23"/>
                    <a:pt x="191" y="12"/>
                    <a:pt x="149" y="6"/>
                  </a:cubicBezTo>
                  <a:cubicBezTo>
                    <a:pt x="107" y="0"/>
                    <a:pt x="68" y="11"/>
                    <a:pt x="43" y="16"/>
                  </a:cubicBezTo>
                  <a:cubicBezTo>
                    <a:pt x="18" y="21"/>
                    <a:pt x="7" y="31"/>
                    <a:pt x="0" y="34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8075" name="Text Box 1035"/>
            <p:cNvSpPr txBox="1">
              <a:spLocks noChangeArrowheads="1"/>
            </p:cNvSpPr>
            <p:nvPr/>
          </p:nvSpPr>
          <p:spPr bwMode="auto">
            <a:xfrm>
              <a:off x="1872" y="187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120º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88076" name="Group 1036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88077" name="Oval 1037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8078" name="Group 1038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88079" name="Text Box 1039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88080" name="Text Box 1040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88081" name="Text Box 1041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8082" name="Group 1042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88083" name="Text Box 1043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88084" name="Group 1044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88085" name="Line 1045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88086" name="Line 1046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88087" name="Text Box 1047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8088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8089" name="Text Box 1049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88092" name="Text Box 1052"/>
          <p:cNvSpPr txBox="1">
            <a:spLocks noChangeArrowheads="1"/>
          </p:cNvSpPr>
          <p:nvPr/>
        </p:nvSpPr>
        <p:spPr bwMode="auto">
          <a:xfrm>
            <a:off x="4572000" y="1371600"/>
            <a:ext cx="41148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120º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(quitamos 60º a 180º)</a:t>
            </a:r>
            <a:endParaRPr lang="es-ES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8094" name="Freeform 1054"/>
          <p:cNvSpPr>
            <a:spLocks/>
          </p:cNvSpPr>
          <p:nvPr/>
        </p:nvSpPr>
        <p:spPr bwMode="auto">
          <a:xfrm>
            <a:off x="2214563" y="1919288"/>
            <a:ext cx="985837" cy="1827212"/>
          </a:xfrm>
          <a:custGeom>
            <a:avLst/>
            <a:gdLst/>
            <a:ahLst/>
            <a:cxnLst>
              <a:cxn ang="0">
                <a:pos x="621" y="1151"/>
              </a:cxn>
              <a:cxn ang="0">
                <a:pos x="0" y="0"/>
              </a:cxn>
            </a:cxnLst>
            <a:rect l="0" t="0" r="r" b="b"/>
            <a:pathLst>
              <a:path w="621" h="1151">
                <a:moveTo>
                  <a:pt x="621" y="115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8095" name="Text Box 1055"/>
          <p:cNvSpPr txBox="1">
            <a:spLocks noChangeArrowheads="1"/>
          </p:cNvSpPr>
          <p:nvPr/>
        </p:nvSpPr>
        <p:spPr bwMode="auto">
          <a:xfrm flipH="1">
            <a:off x="1828800" y="16764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88129" name="Group 1089"/>
          <p:cNvGrpSpPr>
            <a:grpSpLocks/>
          </p:cNvGrpSpPr>
          <p:nvPr/>
        </p:nvGrpSpPr>
        <p:grpSpPr bwMode="auto">
          <a:xfrm>
            <a:off x="2362200" y="3338513"/>
            <a:ext cx="609600" cy="409575"/>
            <a:chOff x="1488" y="2103"/>
            <a:chExt cx="384" cy="258"/>
          </a:xfrm>
        </p:grpSpPr>
        <p:sp>
          <p:nvSpPr>
            <p:cNvPr id="88097" name="Text Box 1057"/>
            <p:cNvSpPr txBox="1">
              <a:spLocks noChangeArrowheads="1"/>
            </p:cNvSpPr>
            <p:nvPr/>
          </p:nvSpPr>
          <p:spPr bwMode="auto">
            <a:xfrm flipH="1">
              <a:off x="1488" y="211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Arial" charset="0"/>
                </a:rPr>
                <a:t>60º</a:t>
              </a:r>
              <a:endParaRPr lang="es-ES" sz="1600" b="1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88098" name="Freeform 1058"/>
            <p:cNvSpPr>
              <a:spLocks/>
            </p:cNvSpPr>
            <p:nvPr/>
          </p:nvSpPr>
          <p:spPr bwMode="auto">
            <a:xfrm>
              <a:off x="1725" y="2103"/>
              <a:ext cx="144" cy="258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7" y="204"/>
                </a:cxn>
                <a:cxn ang="0">
                  <a:pos x="30" y="120"/>
                </a:cxn>
                <a:cxn ang="0">
                  <a:pos x="84" y="42"/>
                </a:cxn>
                <a:cxn ang="0">
                  <a:pos x="144" y="0"/>
                </a:cxn>
              </a:cxnLst>
              <a:rect l="0" t="0" r="r" b="b"/>
              <a:pathLst>
                <a:path w="144" h="258">
                  <a:moveTo>
                    <a:pt x="0" y="258"/>
                  </a:moveTo>
                  <a:cubicBezTo>
                    <a:pt x="1" y="250"/>
                    <a:pt x="2" y="227"/>
                    <a:pt x="7" y="204"/>
                  </a:cubicBezTo>
                  <a:cubicBezTo>
                    <a:pt x="12" y="181"/>
                    <a:pt x="17" y="147"/>
                    <a:pt x="30" y="120"/>
                  </a:cubicBezTo>
                  <a:cubicBezTo>
                    <a:pt x="43" y="93"/>
                    <a:pt x="65" y="62"/>
                    <a:pt x="84" y="42"/>
                  </a:cubicBezTo>
                  <a:cubicBezTo>
                    <a:pt x="103" y="22"/>
                    <a:pt x="132" y="9"/>
                    <a:pt x="144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8132" name="Group 1092"/>
          <p:cNvGrpSpPr>
            <a:grpSpLocks/>
          </p:cNvGrpSpPr>
          <p:nvPr/>
        </p:nvGrpSpPr>
        <p:grpSpPr bwMode="auto">
          <a:xfrm>
            <a:off x="3937000" y="1924050"/>
            <a:ext cx="254000" cy="1824038"/>
            <a:chOff x="2480" y="1212"/>
            <a:chExt cx="160" cy="1149"/>
          </a:xfrm>
        </p:grpSpPr>
        <p:sp>
          <p:nvSpPr>
            <p:cNvPr id="88067" name="Freeform 1027"/>
            <p:cNvSpPr>
              <a:spLocks/>
            </p:cNvSpPr>
            <p:nvPr/>
          </p:nvSpPr>
          <p:spPr bwMode="auto">
            <a:xfrm>
              <a:off x="2619" y="1212"/>
              <a:ext cx="9" cy="1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49"/>
                </a:cxn>
              </a:cxnLst>
              <a:rect l="0" t="0" r="r" b="b"/>
              <a:pathLst>
                <a:path w="9" h="1149">
                  <a:moveTo>
                    <a:pt x="0" y="0"/>
                  </a:moveTo>
                  <a:lnTo>
                    <a:pt x="9" y="1149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88099" name="Group 1059"/>
            <p:cNvGrpSpPr>
              <a:grpSpLocks/>
            </p:cNvGrpSpPr>
            <p:nvPr/>
          </p:nvGrpSpPr>
          <p:grpSpPr bwMode="auto">
            <a:xfrm>
              <a:off x="2480" y="2208"/>
              <a:ext cx="160" cy="150"/>
              <a:chOff x="3092" y="2211"/>
              <a:chExt cx="160" cy="150"/>
            </a:xfrm>
          </p:grpSpPr>
          <p:sp>
            <p:nvSpPr>
              <p:cNvPr id="88100" name="Freeform 1060"/>
              <p:cNvSpPr>
                <a:spLocks/>
              </p:cNvSpPr>
              <p:nvPr/>
            </p:nvSpPr>
            <p:spPr bwMode="auto">
              <a:xfrm>
                <a:off x="3092" y="2211"/>
                <a:ext cx="160" cy="15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94" y="6"/>
                  </a:cxn>
                  <a:cxn ang="0">
                    <a:pos x="37" y="35"/>
                  </a:cxn>
                  <a:cxn ang="0">
                    <a:pos x="7" y="95"/>
                  </a:cxn>
                  <a:cxn ang="0">
                    <a:pos x="0" y="150"/>
                  </a:cxn>
                </a:cxnLst>
                <a:rect l="0" t="0" r="r" b="b"/>
                <a:pathLst>
                  <a:path w="160" h="150">
                    <a:moveTo>
                      <a:pt x="160" y="0"/>
                    </a:moveTo>
                    <a:cubicBezTo>
                      <a:pt x="149" y="1"/>
                      <a:pt x="114" y="0"/>
                      <a:pt x="94" y="6"/>
                    </a:cubicBezTo>
                    <a:cubicBezTo>
                      <a:pt x="74" y="12"/>
                      <a:pt x="52" y="20"/>
                      <a:pt x="37" y="35"/>
                    </a:cubicBezTo>
                    <a:cubicBezTo>
                      <a:pt x="22" y="50"/>
                      <a:pt x="13" y="76"/>
                      <a:pt x="7" y="95"/>
                    </a:cubicBezTo>
                    <a:cubicBezTo>
                      <a:pt x="1" y="114"/>
                      <a:pt x="2" y="139"/>
                      <a:pt x="0" y="1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8101" name="Oval 1061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88133" name="Group 1093"/>
          <p:cNvGrpSpPr>
            <a:grpSpLocks/>
          </p:cNvGrpSpPr>
          <p:nvPr/>
        </p:nvGrpSpPr>
        <p:grpSpPr bwMode="auto">
          <a:xfrm>
            <a:off x="2209800" y="1933575"/>
            <a:ext cx="254000" cy="1809750"/>
            <a:chOff x="1392" y="1218"/>
            <a:chExt cx="160" cy="1140"/>
          </a:xfrm>
        </p:grpSpPr>
        <p:sp>
          <p:nvSpPr>
            <p:cNvPr id="88093" name="Freeform 1053"/>
            <p:cNvSpPr>
              <a:spLocks/>
            </p:cNvSpPr>
            <p:nvPr/>
          </p:nvSpPr>
          <p:spPr bwMode="auto">
            <a:xfrm>
              <a:off x="1392" y="1218"/>
              <a:ext cx="9" cy="1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36"/>
                </a:cxn>
              </a:cxnLst>
              <a:rect l="0" t="0" r="r" b="b"/>
              <a:pathLst>
                <a:path w="9" h="1136">
                  <a:moveTo>
                    <a:pt x="0" y="0"/>
                  </a:moveTo>
                  <a:lnTo>
                    <a:pt x="9" y="113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88102" name="Group 1062"/>
            <p:cNvGrpSpPr>
              <a:grpSpLocks/>
            </p:cNvGrpSpPr>
            <p:nvPr/>
          </p:nvGrpSpPr>
          <p:grpSpPr bwMode="auto">
            <a:xfrm flipH="1">
              <a:off x="1392" y="2208"/>
              <a:ext cx="160" cy="150"/>
              <a:chOff x="3092" y="2211"/>
              <a:chExt cx="160" cy="150"/>
            </a:xfrm>
          </p:grpSpPr>
          <p:sp>
            <p:nvSpPr>
              <p:cNvPr id="88103" name="Freeform 1063"/>
              <p:cNvSpPr>
                <a:spLocks/>
              </p:cNvSpPr>
              <p:nvPr/>
            </p:nvSpPr>
            <p:spPr bwMode="auto">
              <a:xfrm>
                <a:off x="3092" y="2211"/>
                <a:ext cx="160" cy="15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94" y="6"/>
                  </a:cxn>
                  <a:cxn ang="0">
                    <a:pos x="37" y="35"/>
                  </a:cxn>
                  <a:cxn ang="0">
                    <a:pos x="7" y="95"/>
                  </a:cxn>
                  <a:cxn ang="0">
                    <a:pos x="0" y="150"/>
                  </a:cxn>
                </a:cxnLst>
                <a:rect l="0" t="0" r="r" b="b"/>
                <a:pathLst>
                  <a:path w="160" h="150">
                    <a:moveTo>
                      <a:pt x="160" y="0"/>
                    </a:moveTo>
                    <a:cubicBezTo>
                      <a:pt x="149" y="1"/>
                      <a:pt x="114" y="0"/>
                      <a:pt x="94" y="6"/>
                    </a:cubicBezTo>
                    <a:cubicBezTo>
                      <a:pt x="74" y="12"/>
                      <a:pt x="52" y="20"/>
                      <a:pt x="37" y="35"/>
                    </a:cubicBezTo>
                    <a:cubicBezTo>
                      <a:pt x="22" y="50"/>
                      <a:pt x="13" y="76"/>
                      <a:pt x="7" y="95"/>
                    </a:cubicBezTo>
                    <a:cubicBezTo>
                      <a:pt x="1" y="114"/>
                      <a:pt x="2" y="139"/>
                      <a:pt x="0" y="1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8104" name="Oval 106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88105" name="Text Box 1065"/>
          <p:cNvSpPr txBox="1">
            <a:spLocks noChangeArrowheads="1"/>
          </p:cNvSpPr>
          <p:nvPr/>
        </p:nvSpPr>
        <p:spPr bwMode="auto">
          <a:xfrm>
            <a:off x="35814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8106" name="Text Box 1066"/>
          <p:cNvSpPr txBox="1">
            <a:spLocks noChangeArrowheads="1"/>
          </p:cNvSpPr>
          <p:nvPr/>
        </p:nvSpPr>
        <p:spPr bwMode="auto">
          <a:xfrm>
            <a:off x="4191000" y="2819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88107" name="Text Box 1067"/>
          <p:cNvSpPr txBox="1">
            <a:spLocks noChangeArrowheads="1"/>
          </p:cNvSpPr>
          <p:nvPr/>
        </p:nvSpPr>
        <p:spPr bwMode="auto">
          <a:xfrm>
            <a:off x="25146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-x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8108" name="Text Box 1068"/>
          <p:cNvSpPr txBox="1">
            <a:spLocks noChangeArrowheads="1"/>
          </p:cNvSpPr>
          <p:nvPr/>
        </p:nvSpPr>
        <p:spPr bwMode="auto">
          <a:xfrm>
            <a:off x="1828800" y="2743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5553075" y="2905125"/>
          <a:ext cx="1431925" cy="301625"/>
        </p:xfrm>
        <a:graphic>
          <a:graphicData uri="http://schemas.openxmlformats.org/presentationml/2006/ole">
            <p:oleObj spid="_x0000_s168960" name="Ecuación" r:id="rId3" imgW="965160" imgH="203040" progId="">
              <p:embed/>
            </p:oleObj>
          </a:graphicData>
        </a:graphic>
      </p:graphicFrame>
      <p:graphicFrame>
        <p:nvGraphicFramePr>
          <p:cNvPr id="168961" name="Object 1025"/>
          <p:cNvGraphicFramePr>
            <a:graphicFrameLocks noChangeAspect="1"/>
          </p:cNvGraphicFramePr>
          <p:nvPr/>
        </p:nvGraphicFramePr>
        <p:xfrm>
          <a:off x="7019925" y="2895600"/>
          <a:ext cx="962025" cy="300038"/>
        </p:xfrm>
        <a:graphic>
          <a:graphicData uri="http://schemas.openxmlformats.org/presentationml/2006/ole">
            <p:oleObj spid="_x0000_s168961" name="Ecuación" r:id="rId4" imgW="647640" imgH="203040" progId="">
              <p:embed/>
            </p:oleObj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5562600" y="3514725"/>
          <a:ext cx="1544638" cy="301625"/>
        </p:xfrm>
        <a:graphic>
          <a:graphicData uri="http://schemas.openxmlformats.org/presentationml/2006/ole">
            <p:oleObj spid="_x0000_s168962" name="Ecuación" r:id="rId5" imgW="1041120" imgH="203040" progId="">
              <p:embed/>
            </p:oleObj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7164388" y="3505200"/>
          <a:ext cx="1219200" cy="330200"/>
        </p:xfrm>
        <a:graphic>
          <a:graphicData uri="http://schemas.openxmlformats.org/presentationml/2006/ole">
            <p:oleObj spid="_x0000_s168963" name="Ecuación" r:id="rId6" imgW="749160" imgH="203040" progId="">
              <p:embed/>
            </p:oleObj>
          </a:graphicData>
        </a:graphic>
      </p:graphicFrame>
      <p:graphicFrame>
        <p:nvGraphicFramePr>
          <p:cNvPr id="168964" name="Object 1028"/>
          <p:cNvGraphicFramePr>
            <a:graphicFrameLocks noChangeAspect="1"/>
          </p:cNvGraphicFramePr>
          <p:nvPr/>
        </p:nvGraphicFramePr>
        <p:xfrm>
          <a:off x="5181600" y="4419600"/>
          <a:ext cx="1470025" cy="584200"/>
        </p:xfrm>
        <a:graphic>
          <a:graphicData uri="http://schemas.openxmlformats.org/presentationml/2006/ole">
            <p:oleObj spid="_x0000_s168964" name="Ecuación" r:id="rId7" imgW="990360" imgH="393480" progId="">
              <p:embed/>
            </p:oleObj>
          </a:graphicData>
        </a:graphic>
      </p:graphicFrame>
      <p:graphicFrame>
        <p:nvGraphicFramePr>
          <p:cNvPr id="168965" name="Object 1029"/>
          <p:cNvGraphicFramePr>
            <a:graphicFrameLocks noChangeAspect="1"/>
          </p:cNvGraphicFramePr>
          <p:nvPr/>
        </p:nvGraphicFramePr>
        <p:xfrm>
          <a:off x="6629400" y="4406900"/>
          <a:ext cx="620713" cy="622300"/>
        </p:xfrm>
        <a:graphic>
          <a:graphicData uri="http://schemas.openxmlformats.org/presentationml/2006/ole">
            <p:oleObj spid="_x0000_s168965" name="Ecuación" r:id="rId8" imgW="393480" imgH="393480" progId="">
              <p:embed/>
            </p:oleObj>
          </a:graphicData>
        </a:graphic>
      </p:graphicFrame>
      <p:graphicFrame>
        <p:nvGraphicFramePr>
          <p:cNvPr id="168966" name="Object 1030"/>
          <p:cNvGraphicFramePr>
            <a:graphicFrameLocks noChangeAspect="1"/>
          </p:cNvGraphicFramePr>
          <p:nvPr/>
        </p:nvGraphicFramePr>
        <p:xfrm>
          <a:off x="7239000" y="4572000"/>
          <a:ext cx="1074738" cy="344488"/>
        </p:xfrm>
        <a:graphic>
          <a:graphicData uri="http://schemas.openxmlformats.org/presentationml/2006/ole">
            <p:oleObj spid="_x0000_s168966" name="Ecuación" r:id="rId9" imgW="634680" imgH="203040" progId="">
              <p:embed/>
            </p:oleObj>
          </a:graphicData>
        </a:graphic>
      </p:graphicFrame>
      <p:graphicFrame>
        <p:nvGraphicFramePr>
          <p:cNvPr id="168967" name="Object 1031"/>
          <p:cNvGraphicFramePr>
            <a:graphicFrameLocks noChangeAspect="1"/>
          </p:cNvGraphicFramePr>
          <p:nvPr/>
        </p:nvGraphicFramePr>
        <p:xfrm>
          <a:off x="8091488" y="2667000"/>
          <a:ext cx="422275" cy="685800"/>
        </p:xfrm>
        <a:graphic>
          <a:graphicData uri="http://schemas.openxmlformats.org/presentationml/2006/ole">
            <p:oleObj spid="_x0000_s168967" name="Ecuación" r:id="rId10" imgW="266400" imgH="431640" progId="">
              <p:embed/>
            </p:oleObj>
          </a:graphicData>
        </a:graphic>
      </p:graphicFrame>
      <p:graphicFrame>
        <p:nvGraphicFramePr>
          <p:cNvPr id="168968" name="Object 1032"/>
          <p:cNvGraphicFramePr>
            <a:graphicFrameLocks noChangeAspect="1"/>
          </p:cNvGraphicFramePr>
          <p:nvPr/>
        </p:nvGraphicFramePr>
        <p:xfrm>
          <a:off x="8307388" y="3352800"/>
          <a:ext cx="422275" cy="625475"/>
        </p:xfrm>
        <a:graphic>
          <a:graphicData uri="http://schemas.openxmlformats.org/presentationml/2006/ole">
            <p:oleObj spid="_x0000_s168968" name="Ecuación" r:id="rId11" imgW="266400" imgH="393480" progId="">
              <p:embed/>
            </p:oleObj>
          </a:graphicData>
        </a:graphic>
      </p:graphicFrame>
      <p:graphicFrame>
        <p:nvGraphicFramePr>
          <p:cNvPr id="168969" name="Object 1033"/>
          <p:cNvGraphicFramePr>
            <a:graphicFrameLocks noChangeAspect="1"/>
          </p:cNvGraphicFramePr>
          <p:nvPr/>
        </p:nvGraphicFramePr>
        <p:xfrm>
          <a:off x="8305800" y="4495800"/>
          <a:ext cx="601663" cy="387350"/>
        </p:xfrm>
        <a:graphic>
          <a:graphicData uri="http://schemas.openxmlformats.org/presentationml/2006/ole">
            <p:oleObj spid="_x0000_s168969" name="Ecuación" r:id="rId12" imgW="355320" imgH="228600" progId="">
              <p:embed/>
            </p:oleObj>
          </a:graphicData>
        </a:graphic>
      </p:graphicFrame>
      <p:grpSp>
        <p:nvGrpSpPr>
          <p:cNvPr id="88134" name="Group 1094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68970" name="Object 1034"/>
            <p:cNvGraphicFramePr>
              <a:graphicFrameLocks noChangeAspect="1"/>
            </p:cNvGraphicFramePr>
            <p:nvPr/>
          </p:nvGraphicFramePr>
          <p:xfrm>
            <a:off x="953" y="3798"/>
            <a:ext cx="866" cy="190"/>
          </p:xfrm>
          <a:graphic>
            <a:graphicData uri="http://schemas.openxmlformats.org/presentationml/2006/ole">
              <p:oleObj spid="_x0000_s168970" name="Ecuación" r:id="rId13" imgW="927000" imgH="203040" progId="">
                <p:embed/>
              </p:oleObj>
            </a:graphicData>
          </a:graphic>
        </p:graphicFrame>
        <p:graphicFrame>
          <p:nvGraphicFramePr>
            <p:cNvPr id="168971" name="Object 1035"/>
            <p:cNvGraphicFramePr>
              <a:graphicFrameLocks noChangeAspect="1"/>
            </p:cNvGraphicFramePr>
            <p:nvPr/>
          </p:nvGraphicFramePr>
          <p:xfrm>
            <a:off x="2448" y="3648"/>
            <a:ext cx="1165" cy="404"/>
          </p:xfrm>
          <a:graphic>
            <a:graphicData uri="http://schemas.openxmlformats.org/presentationml/2006/ole">
              <p:oleObj spid="_x0000_s168971" name="Ecuación" r:id="rId14" imgW="1244520" imgH="431640" progId="">
                <p:embed/>
              </p:oleObj>
            </a:graphicData>
          </a:graphic>
        </p:graphicFrame>
        <p:graphicFrame>
          <p:nvGraphicFramePr>
            <p:cNvPr id="168972" name="Object 1036"/>
            <p:cNvGraphicFramePr>
              <a:graphicFrameLocks noChangeAspect="1"/>
            </p:cNvGraphicFramePr>
            <p:nvPr/>
          </p:nvGraphicFramePr>
          <p:xfrm>
            <a:off x="4085" y="3691"/>
            <a:ext cx="1069" cy="404"/>
          </p:xfrm>
          <a:graphic>
            <a:graphicData uri="http://schemas.openxmlformats.org/presentationml/2006/ole">
              <p:oleObj spid="_x0000_s168972" name="Ecuación" r:id="rId15" imgW="1143000" imgH="431640" progId="">
                <p:embed/>
              </p:oleObj>
            </a:graphicData>
          </a:graphic>
        </p:graphicFrame>
        <p:sp>
          <p:nvSpPr>
            <p:cNvPr id="88126" name="Rectangle 1086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8128" name="Text Box 1088"/>
          <p:cNvSpPr txBox="1">
            <a:spLocks noChangeArrowheads="1"/>
          </p:cNvSpPr>
          <p:nvPr/>
        </p:nvSpPr>
        <p:spPr bwMode="auto">
          <a:xfrm>
            <a:off x="4724400" y="2063750"/>
            <a:ext cx="39624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Dibujamos el ángulo de 60º y las líneas que representan sus razones trigonométricas.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1" grpId="0" autoUpdateAnimBg="0"/>
      <p:bldP spid="88092" grpId="0" animBg="1" autoUpdateAnimBg="0"/>
      <p:bldP spid="88094" grpId="0" animBg="1"/>
      <p:bldP spid="88095" grpId="0" autoUpdateAnimBg="0"/>
      <p:bldP spid="88105" grpId="0" autoUpdateAnimBg="0"/>
      <p:bldP spid="88106" grpId="0" autoUpdateAnimBg="0"/>
      <p:bldP spid="88107" grpId="0" autoUpdateAnimBg="0"/>
      <p:bldP spid="88108" grpId="0" autoUpdateAnimBg="0"/>
      <p:bldP spid="8812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EACC-5929-4A6F-A470-B4313AB91559}" type="slidenum">
              <a:rPr lang="es-ES"/>
              <a:pPr/>
              <a:t>3</a:t>
            </a:fld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086600" cy="4572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NOCIONES PREVIAS</a:t>
            </a:r>
          </a:p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SISTEMAS DE MEDIDA DE ÁNGULOS. RADIÁN.</a:t>
            </a:r>
          </a:p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RAZONES TRIGONOMÉTRICAS (R.T.) DE UN ÁNGULO AGUDO.</a:t>
            </a:r>
          </a:p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R.T. DE LOS ÁNGULOS 30º, 45º Y 60º.</a:t>
            </a:r>
          </a:p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RELACIÓN FUNDAMENTAL DE TRIGONOMETRÍA</a:t>
            </a:r>
          </a:p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R.T. DE LOS ÁNGULOS 0º Y 90º </a:t>
            </a:r>
          </a:p>
          <a:p>
            <a:pPr>
              <a:lnSpc>
                <a:spcPct val="160000"/>
              </a:lnSpc>
            </a:pPr>
            <a:r>
              <a:rPr lang="es-ES_tradnl" sz="2000">
                <a:solidFill>
                  <a:srgbClr val="008000"/>
                </a:solidFill>
                <a:latin typeface="Arial" charset="0"/>
              </a:rPr>
              <a:t>CIRCUNFERENCIA GONIOMÉTRICA.</a:t>
            </a:r>
          </a:p>
        </p:txBody>
      </p:sp>
      <p:sp>
        <p:nvSpPr>
          <p:cNvPr id="513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371600" y="1219200"/>
            <a:ext cx="3581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2286000"/>
            <a:ext cx="6629400" cy="990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3352800"/>
            <a:ext cx="6629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4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1752600"/>
            <a:ext cx="6629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5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3886200"/>
            <a:ext cx="6629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5029200"/>
            <a:ext cx="6629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8" name="AutoShape 1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4495800"/>
            <a:ext cx="6629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9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2819400"/>
            <a:ext cx="6629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DFA8-604F-4B89-B6C3-DF70944258C8}" type="slidenum">
              <a:rPr lang="es-ES"/>
              <a:pPr/>
              <a:t>30</a:t>
            </a:fld>
            <a:endParaRPr lang="es-E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2484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135º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1139" name="Freeform 3"/>
          <p:cNvSpPr>
            <a:spLocks/>
          </p:cNvSpPr>
          <p:nvPr/>
        </p:nvSpPr>
        <p:spPr bwMode="auto">
          <a:xfrm>
            <a:off x="3200400" y="2311400"/>
            <a:ext cx="1498600" cy="1422400"/>
          </a:xfrm>
          <a:custGeom>
            <a:avLst/>
            <a:gdLst/>
            <a:ahLst/>
            <a:cxnLst>
              <a:cxn ang="0">
                <a:pos x="0" y="896"/>
              </a:cxn>
              <a:cxn ang="0">
                <a:pos x="944" y="0"/>
              </a:cxn>
            </a:cxnLst>
            <a:rect l="0" t="0" r="r" b="b"/>
            <a:pathLst>
              <a:path w="944" h="896">
                <a:moveTo>
                  <a:pt x="0" y="896"/>
                </a:moveTo>
                <a:lnTo>
                  <a:pt x="944" y="0"/>
                </a:lnTo>
              </a:path>
            </a:pathLst>
          </a:custGeom>
          <a:noFill/>
          <a:ln w="31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495800" y="1981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91199" name="Group 63"/>
          <p:cNvGrpSpPr>
            <a:grpSpLocks/>
          </p:cNvGrpSpPr>
          <p:nvPr/>
        </p:nvGrpSpPr>
        <p:grpSpPr bwMode="auto">
          <a:xfrm>
            <a:off x="3484563" y="3352800"/>
            <a:ext cx="706437" cy="384175"/>
            <a:chOff x="2195" y="2112"/>
            <a:chExt cx="445" cy="242"/>
          </a:xfrm>
        </p:grpSpPr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2256" y="211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45º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auto">
            <a:xfrm>
              <a:off x="2195" y="2172"/>
              <a:ext cx="61" cy="182"/>
            </a:xfrm>
            <a:custGeom>
              <a:avLst/>
              <a:gdLst/>
              <a:ahLst/>
              <a:cxnLst>
                <a:cxn ang="0">
                  <a:pos x="61" y="182"/>
                </a:cxn>
                <a:cxn ang="0">
                  <a:pos x="58" y="135"/>
                </a:cxn>
                <a:cxn ang="0">
                  <a:pos x="45" y="85"/>
                </a:cxn>
                <a:cxn ang="0">
                  <a:pos x="7" y="12"/>
                </a:cxn>
                <a:cxn ang="0">
                  <a:pos x="4" y="15"/>
                </a:cxn>
              </a:cxnLst>
              <a:rect l="0" t="0" r="r" b="b"/>
              <a:pathLst>
                <a:path w="61" h="182">
                  <a:moveTo>
                    <a:pt x="61" y="182"/>
                  </a:moveTo>
                  <a:cubicBezTo>
                    <a:pt x="61" y="174"/>
                    <a:pt x="61" y="151"/>
                    <a:pt x="58" y="135"/>
                  </a:cubicBezTo>
                  <a:cubicBezTo>
                    <a:pt x="55" y="119"/>
                    <a:pt x="54" y="106"/>
                    <a:pt x="45" y="85"/>
                  </a:cubicBezTo>
                  <a:cubicBezTo>
                    <a:pt x="36" y="64"/>
                    <a:pt x="14" y="24"/>
                    <a:pt x="7" y="12"/>
                  </a:cubicBezTo>
                  <a:cubicBezTo>
                    <a:pt x="0" y="0"/>
                    <a:pt x="5" y="15"/>
                    <a:pt x="4" y="1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91201" name="Group 65"/>
          <p:cNvGrpSpPr>
            <a:grpSpLocks/>
          </p:cNvGrpSpPr>
          <p:nvPr/>
        </p:nvGrpSpPr>
        <p:grpSpPr bwMode="auto">
          <a:xfrm>
            <a:off x="2847975" y="2971800"/>
            <a:ext cx="885825" cy="781050"/>
            <a:chOff x="1794" y="1872"/>
            <a:chExt cx="558" cy="492"/>
          </a:xfrm>
        </p:grpSpPr>
        <p:sp>
          <p:nvSpPr>
            <p:cNvPr id="91145" name="Freeform 9"/>
            <p:cNvSpPr>
              <a:spLocks/>
            </p:cNvSpPr>
            <p:nvPr/>
          </p:nvSpPr>
          <p:spPr bwMode="auto">
            <a:xfrm>
              <a:off x="1794" y="2060"/>
              <a:ext cx="515" cy="304"/>
            </a:xfrm>
            <a:custGeom>
              <a:avLst/>
              <a:gdLst/>
              <a:ahLst/>
              <a:cxnLst>
                <a:cxn ang="0">
                  <a:pos x="512" y="304"/>
                </a:cxn>
                <a:cxn ang="0">
                  <a:pos x="494" y="194"/>
                </a:cxn>
                <a:cxn ang="0">
                  <a:pos x="384" y="54"/>
                </a:cxn>
                <a:cxn ang="0">
                  <a:pos x="236" y="6"/>
                </a:cxn>
                <a:cxn ang="0">
                  <a:pos x="130" y="16"/>
                </a:cxn>
                <a:cxn ang="0">
                  <a:pos x="0" y="82"/>
                </a:cxn>
              </a:cxnLst>
              <a:rect l="0" t="0" r="r" b="b"/>
              <a:pathLst>
                <a:path w="515" h="304">
                  <a:moveTo>
                    <a:pt x="512" y="304"/>
                  </a:moveTo>
                  <a:cubicBezTo>
                    <a:pt x="509" y="286"/>
                    <a:pt x="515" y="236"/>
                    <a:pt x="494" y="194"/>
                  </a:cubicBezTo>
                  <a:cubicBezTo>
                    <a:pt x="473" y="152"/>
                    <a:pt x="427" y="85"/>
                    <a:pt x="384" y="54"/>
                  </a:cubicBezTo>
                  <a:cubicBezTo>
                    <a:pt x="341" y="23"/>
                    <a:pt x="278" y="12"/>
                    <a:pt x="236" y="6"/>
                  </a:cubicBezTo>
                  <a:cubicBezTo>
                    <a:pt x="194" y="0"/>
                    <a:pt x="169" y="3"/>
                    <a:pt x="130" y="16"/>
                  </a:cubicBezTo>
                  <a:cubicBezTo>
                    <a:pt x="91" y="29"/>
                    <a:pt x="27" y="68"/>
                    <a:pt x="0" y="82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1872" y="187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135º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1149" name="Group 13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1150" name="Text Box 14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1151" name="Text Box 15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1152" name="Text Box 16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3" name="Group 17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1154" name="Text Box 18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1155" name="Group 19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1156" name="Line 20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115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115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115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116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4572000" y="1371600"/>
            <a:ext cx="41148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135º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(quitamos 45º a 180º)</a:t>
            </a:r>
            <a:endParaRPr lang="es-ES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1162" name="Freeform 26"/>
          <p:cNvSpPr>
            <a:spLocks/>
          </p:cNvSpPr>
          <p:nvPr/>
        </p:nvSpPr>
        <p:spPr bwMode="auto">
          <a:xfrm>
            <a:off x="1714500" y="2298700"/>
            <a:ext cx="1485900" cy="1447800"/>
          </a:xfrm>
          <a:custGeom>
            <a:avLst/>
            <a:gdLst/>
            <a:ahLst/>
            <a:cxnLst>
              <a:cxn ang="0">
                <a:pos x="936" y="912"/>
              </a:cxn>
              <a:cxn ang="0">
                <a:pos x="0" y="0"/>
              </a:cxn>
            </a:cxnLst>
            <a:rect l="0" t="0" r="r" b="b"/>
            <a:pathLst>
              <a:path w="936" h="912">
                <a:moveTo>
                  <a:pt x="936" y="91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 flipH="1">
            <a:off x="1371600" y="19812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91200" name="Group 64"/>
          <p:cNvGrpSpPr>
            <a:grpSpLocks/>
          </p:cNvGrpSpPr>
          <p:nvPr/>
        </p:nvGrpSpPr>
        <p:grpSpPr bwMode="auto">
          <a:xfrm>
            <a:off x="2362200" y="3352800"/>
            <a:ext cx="609600" cy="395288"/>
            <a:chOff x="1488" y="2112"/>
            <a:chExt cx="384" cy="249"/>
          </a:xfrm>
        </p:grpSpPr>
        <p:sp>
          <p:nvSpPr>
            <p:cNvPr id="91165" name="Text Box 29"/>
            <p:cNvSpPr txBox="1">
              <a:spLocks noChangeArrowheads="1"/>
            </p:cNvSpPr>
            <p:nvPr/>
          </p:nvSpPr>
          <p:spPr bwMode="auto">
            <a:xfrm flipH="1">
              <a:off x="1488" y="211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Arial" charset="0"/>
                </a:rPr>
                <a:t>45º</a:t>
              </a:r>
              <a:endParaRPr lang="es-ES" sz="1600" b="1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91166" name="Freeform 30"/>
            <p:cNvSpPr>
              <a:spLocks/>
            </p:cNvSpPr>
            <p:nvPr/>
          </p:nvSpPr>
          <p:spPr bwMode="auto">
            <a:xfrm>
              <a:off x="1725" y="2136"/>
              <a:ext cx="69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2" y="183"/>
                </a:cxn>
                <a:cxn ang="0">
                  <a:pos x="11" y="117"/>
                </a:cxn>
                <a:cxn ang="0">
                  <a:pos x="30" y="57"/>
                </a:cxn>
                <a:cxn ang="0">
                  <a:pos x="69" y="0"/>
                </a:cxn>
              </a:cxnLst>
              <a:rect l="0" t="0" r="r" b="b"/>
              <a:pathLst>
                <a:path w="69" h="225">
                  <a:moveTo>
                    <a:pt x="0" y="225"/>
                  </a:moveTo>
                  <a:cubicBezTo>
                    <a:pt x="0" y="219"/>
                    <a:pt x="1" y="201"/>
                    <a:pt x="2" y="183"/>
                  </a:cubicBezTo>
                  <a:cubicBezTo>
                    <a:pt x="4" y="165"/>
                    <a:pt x="6" y="139"/>
                    <a:pt x="11" y="117"/>
                  </a:cubicBezTo>
                  <a:cubicBezTo>
                    <a:pt x="15" y="96"/>
                    <a:pt x="20" y="76"/>
                    <a:pt x="30" y="57"/>
                  </a:cubicBezTo>
                  <a:cubicBezTo>
                    <a:pt x="40" y="38"/>
                    <a:pt x="61" y="12"/>
                    <a:pt x="69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91203" name="Group 67"/>
          <p:cNvGrpSpPr>
            <a:grpSpLocks/>
          </p:cNvGrpSpPr>
          <p:nvPr/>
        </p:nvGrpSpPr>
        <p:grpSpPr bwMode="auto">
          <a:xfrm>
            <a:off x="4419600" y="2311400"/>
            <a:ext cx="280988" cy="1435100"/>
            <a:chOff x="2784" y="1456"/>
            <a:chExt cx="177" cy="904"/>
          </a:xfrm>
        </p:grpSpPr>
        <p:sp>
          <p:nvSpPr>
            <p:cNvPr id="91168" name="Freeform 32"/>
            <p:cNvSpPr>
              <a:spLocks/>
            </p:cNvSpPr>
            <p:nvPr/>
          </p:nvSpPr>
          <p:spPr bwMode="auto">
            <a:xfrm>
              <a:off x="2960" y="1456"/>
              <a:ext cx="1" cy="9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4"/>
                </a:cxn>
              </a:cxnLst>
              <a:rect l="0" t="0" r="r" b="b"/>
              <a:pathLst>
                <a:path w="1" h="904">
                  <a:moveTo>
                    <a:pt x="0" y="0"/>
                  </a:moveTo>
                  <a:lnTo>
                    <a:pt x="0" y="90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1169" name="Group 33"/>
            <p:cNvGrpSpPr>
              <a:grpSpLocks/>
            </p:cNvGrpSpPr>
            <p:nvPr/>
          </p:nvGrpSpPr>
          <p:grpSpPr bwMode="auto">
            <a:xfrm>
              <a:off x="2784" y="2208"/>
              <a:ext cx="160" cy="150"/>
              <a:chOff x="3092" y="2211"/>
              <a:chExt cx="160" cy="150"/>
            </a:xfrm>
          </p:grpSpPr>
          <p:sp>
            <p:nvSpPr>
              <p:cNvPr id="91170" name="Freeform 34"/>
              <p:cNvSpPr>
                <a:spLocks/>
              </p:cNvSpPr>
              <p:nvPr/>
            </p:nvSpPr>
            <p:spPr bwMode="auto">
              <a:xfrm>
                <a:off x="3092" y="2211"/>
                <a:ext cx="160" cy="15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94" y="6"/>
                  </a:cxn>
                  <a:cxn ang="0">
                    <a:pos x="37" y="35"/>
                  </a:cxn>
                  <a:cxn ang="0">
                    <a:pos x="7" y="95"/>
                  </a:cxn>
                  <a:cxn ang="0">
                    <a:pos x="0" y="150"/>
                  </a:cxn>
                </a:cxnLst>
                <a:rect l="0" t="0" r="r" b="b"/>
                <a:pathLst>
                  <a:path w="160" h="150">
                    <a:moveTo>
                      <a:pt x="160" y="0"/>
                    </a:moveTo>
                    <a:cubicBezTo>
                      <a:pt x="149" y="1"/>
                      <a:pt x="114" y="0"/>
                      <a:pt x="94" y="6"/>
                    </a:cubicBezTo>
                    <a:cubicBezTo>
                      <a:pt x="74" y="12"/>
                      <a:pt x="52" y="20"/>
                      <a:pt x="37" y="35"/>
                    </a:cubicBezTo>
                    <a:cubicBezTo>
                      <a:pt x="22" y="50"/>
                      <a:pt x="13" y="76"/>
                      <a:pt x="7" y="95"/>
                    </a:cubicBezTo>
                    <a:cubicBezTo>
                      <a:pt x="1" y="114"/>
                      <a:pt x="2" y="139"/>
                      <a:pt x="0" y="1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1171" name="Oval 35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91202" name="Group 66"/>
          <p:cNvGrpSpPr>
            <a:grpSpLocks/>
          </p:cNvGrpSpPr>
          <p:nvPr/>
        </p:nvGrpSpPr>
        <p:grpSpPr bwMode="auto">
          <a:xfrm>
            <a:off x="1714500" y="2311400"/>
            <a:ext cx="266700" cy="1435100"/>
            <a:chOff x="1080" y="1456"/>
            <a:chExt cx="168" cy="904"/>
          </a:xfrm>
        </p:grpSpPr>
        <p:sp>
          <p:nvSpPr>
            <p:cNvPr id="91173" name="Freeform 37"/>
            <p:cNvSpPr>
              <a:spLocks/>
            </p:cNvSpPr>
            <p:nvPr/>
          </p:nvSpPr>
          <p:spPr bwMode="auto">
            <a:xfrm>
              <a:off x="1080" y="1456"/>
              <a:ext cx="1" cy="9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4"/>
                </a:cxn>
              </a:cxnLst>
              <a:rect l="0" t="0" r="r" b="b"/>
              <a:pathLst>
                <a:path w="1" h="904">
                  <a:moveTo>
                    <a:pt x="0" y="0"/>
                  </a:moveTo>
                  <a:lnTo>
                    <a:pt x="0" y="90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1174" name="Group 38"/>
            <p:cNvGrpSpPr>
              <a:grpSpLocks/>
            </p:cNvGrpSpPr>
            <p:nvPr/>
          </p:nvGrpSpPr>
          <p:grpSpPr bwMode="auto">
            <a:xfrm flipH="1">
              <a:off x="1088" y="2202"/>
              <a:ext cx="160" cy="150"/>
              <a:chOff x="3092" y="2211"/>
              <a:chExt cx="160" cy="150"/>
            </a:xfrm>
          </p:grpSpPr>
          <p:sp>
            <p:nvSpPr>
              <p:cNvPr id="91175" name="Freeform 39"/>
              <p:cNvSpPr>
                <a:spLocks/>
              </p:cNvSpPr>
              <p:nvPr/>
            </p:nvSpPr>
            <p:spPr bwMode="auto">
              <a:xfrm>
                <a:off x="3092" y="2211"/>
                <a:ext cx="160" cy="15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94" y="6"/>
                  </a:cxn>
                  <a:cxn ang="0">
                    <a:pos x="37" y="35"/>
                  </a:cxn>
                  <a:cxn ang="0">
                    <a:pos x="7" y="95"/>
                  </a:cxn>
                  <a:cxn ang="0">
                    <a:pos x="0" y="150"/>
                  </a:cxn>
                </a:cxnLst>
                <a:rect l="0" t="0" r="r" b="b"/>
                <a:pathLst>
                  <a:path w="160" h="150">
                    <a:moveTo>
                      <a:pt x="160" y="0"/>
                    </a:moveTo>
                    <a:cubicBezTo>
                      <a:pt x="149" y="1"/>
                      <a:pt x="114" y="0"/>
                      <a:pt x="94" y="6"/>
                    </a:cubicBezTo>
                    <a:cubicBezTo>
                      <a:pt x="74" y="12"/>
                      <a:pt x="52" y="20"/>
                      <a:pt x="37" y="35"/>
                    </a:cubicBezTo>
                    <a:cubicBezTo>
                      <a:pt x="22" y="50"/>
                      <a:pt x="13" y="76"/>
                      <a:pt x="7" y="95"/>
                    </a:cubicBezTo>
                    <a:cubicBezTo>
                      <a:pt x="1" y="114"/>
                      <a:pt x="2" y="139"/>
                      <a:pt x="0" y="1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91205" name="Group 69"/>
          <p:cNvGrpSpPr>
            <a:grpSpLocks/>
          </p:cNvGrpSpPr>
          <p:nvPr/>
        </p:nvGrpSpPr>
        <p:grpSpPr bwMode="auto">
          <a:xfrm>
            <a:off x="3886200" y="2819400"/>
            <a:ext cx="1219200" cy="1174750"/>
            <a:chOff x="2448" y="1776"/>
            <a:chExt cx="768" cy="740"/>
          </a:xfrm>
        </p:grpSpPr>
        <p:sp>
          <p:nvSpPr>
            <p:cNvPr id="91177" name="Text Box 41"/>
            <p:cNvSpPr txBox="1">
              <a:spLocks noChangeArrowheads="1"/>
            </p:cNvSpPr>
            <p:nvPr/>
          </p:nvSpPr>
          <p:spPr bwMode="auto">
            <a:xfrm>
              <a:off x="2448" y="230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Arial" charset="0"/>
                </a:rPr>
                <a:t>x</a:t>
              </a:r>
              <a:endParaRPr lang="es-ES" sz="1600" b="1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91178" name="Text Box 42"/>
            <p:cNvSpPr txBox="1">
              <a:spLocks noChangeArrowheads="1"/>
            </p:cNvSpPr>
            <p:nvPr/>
          </p:nvSpPr>
          <p:spPr bwMode="auto">
            <a:xfrm>
              <a:off x="2976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y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</p:grpSp>
      <p:grpSp>
        <p:nvGrpSpPr>
          <p:cNvPr id="91204" name="Group 68"/>
          <p:cNvGrpSpPr>
            <a:grpSpLocks/>
          </p:cNvGrpSpPr>
          <p:nvPr/>
        </p:nvGrpSpPr>
        <p:grpSpPr bwMode="auto">
          <a:xfrm>
            <a:off x="1447800" y="2971800"/>
            <a:ext cx="1143000" cy="1022350"/>
            <a:chOff x="912" y="1872"/>
            <a:chExt cx="720" cy="644"/>
          </a:xfrm>
        </p:grpSpPr>
        <p:sp>
          <p:nvSpPr>
            <p:cNvPr id="91179" name="Text Box 43"/>
            <p:cNvSpPr txBox="1">
              <a:spLocks noChangeArrowheads="1"/>
            </p:cNvSpPr>
            <p:nvPr/>
          </p:nvSpPr>
          <p:spPr bwMode="auto">
            <a:xfrm>
              <a:off x="1392" y="230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Arial" charset="0"/>
                </a:rPr>
                <a:t>-x</a:t>
              </a:r>
              <a:endParaRPr lang="es-ES" sz="1600" b="1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auto">
            <a:xfrm>
              <a:off x="912" y="187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y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</p:grpSp>
      <p:graphicFrame>
        <p:nvGraphicFramePr>
          <p:cNvPr id="169984" name="Object 1024"/>
          <p:cNvGraphicFramePr>
            <a:graphicFrameLocks noChangeAspect="1"/>
          </p:cNvGraphicFramePr>
          <p:nvPr/>
        </p:nvGraphicFramePr>
        <p:xfrm>
          <a:off x="5553075" y="2905125"/>
          <a:ext cx="1431925" cy="301625"/>
        </p:xfrm>
        <a:graphic>
          <a:graphicData uri="http://schemas.openxmlformats.org/presentationml/2006/ole">
            <p:oleObj spid="_x0000_s169984" name="Ecuación" r:id="rId3" imgW="965160" imgH="203040" progId="">
              <p:embed/>
            </p:oleObj>
          </a:graphicData>
        </a:graphic>
      </p:graphicFrame>
      <p:graphicFrame>
        <p:nvGraphicFramePr>
          <p:cNvPr id="169985" name="Object 1025"/>
          <p:cNvGraphicFramePr>
            <a:graphicFrameLocks noChangeAspect="1"/>
          </p:cNvGraphicFramePr>
          <p:nvPr/>
        </p:nvGraphicFramePr>
        <p:xfrm>
          <a:off x="7019925" y="2895600"/>
          <a:ext cx="962025" cy="300038"/>
        </p:xfrm>
        <a:graphic>
          <a:graphicData uri="http://schemas.openxmlformats.org/presentationml/2006/ole">
            <p:oleObj spid="_x0000_s169985" name="Ecuación" r:id="rId4" imgW="647640" imgH="203040" progId="">
              <p:embed/>
            </p:oleObj>
          </a:graphicData>
        </a:graphic>
      </p:graphicFrame>
      <p:graphicFrame>
        <p:nvGraphicFramePr>
          <p:cNvPr id="169986" name="Object 1026"/>
          <p:cNvGraphicFramePr>
            <a:graphicFrameLocks noChangeAspect="1"/>
          </p:cNvGraphicFramePr>
          <p:nvPr/>
        </p:nvGraphicFramePr>
        <p:xfrm>
          <a:off x="5562600" y="3514725"/>
          <a:ext cx="1544638" cy="301625"/>
        </p:xfrm>
        <a:graphic>
          <a:graphicData uri="http://schemas.openxmlformats.org/presentationml/2006/ole">
            <p:oleObj spid="_x0000_s169986" name="Ecuación" r:id="rId5" imgW="1041120" imgH="203040" progId="">
              <p:embed/>
            </p:oleObj>
          </a:graphicData>
        </a:graphic>
      </p:graphicFrame>
      <p:graphicFrame>
        <p:nvGraphicFramePr>
          <p:cNvPr id="169987" name="Object 1027"/>
          <p:cNvGraphicFramePr>
            <a:graphicFrameLocks noChangeAspect="1"/>
          </p:cNvGraphicFramePr>
          <p:nvPr/>
        </p:nvGraphicFramePr>
        <p:xfrm>
          <a:off x="7086600" y="3505200"/>
          <a:ext cx="1219200" cy="330200"/>
        </p:xfrm>
        <a:graphic>
          <a:graphicData uri="http://schemas.openxmlformats.org/presentationml/2006/ole">
            <p:oleObj spid="_x0000_s169987" name="Ecuación" r:id="rId6" imgW="749160" imgH="203040" progId="">
              <p:embed/>
            </p:oleObj>
          </a:graphicData>
        </a:graphic>
      </p:graphicFrame>
      <p:graphicFrame>
        <p:nvGraphicFramePr>
          <p:cNvPr id="169988" name="Object 1028"/>
          <p:cNvGraphicFramePr>
            <a:graphicFrameLocks noChangeAspect="1"/>
          </p:cNvGraphicFramePr>
          <p:nvPr/>
        </p:nvGraphicFramePr>
        <p:xfrm>
          <a:off x="5181600" y="4419600"/>
          <a:ext cx="1470025" cy="584200"/>
        </p:xfrm>
        <a:graphic>
          <a:graphicData uri="http://schemas.openxmlformats.org/presentationml/2006/ole">
            <p:oleObj spid="_x0000_s169988" name="Ecuación" r:id="rId7" imgW="990360" imgH="393480" progId="">
              <p:embed/>
            </p:oleObj>
          </a:graphicData>
        </a:graphic>
      </p:graphicFrame>
      <p:graphicFrame>
        <p:nvGraphicFramePr>
          <p:cNvPr id="169989" name="Object 1029"/>
          <p:cNvGraphicFramePr>
            <a:graphicFrameLocks noChangeAspect="1"/>
          </p:cNvGraphicFramePr>
          <p:nvPr/>
        </p:nvGraphicFramePr>
        <p:xfrm>
          <a:off x="6629400" y="4406900"/>
          <a:ext cx="620713" cy="622300"/>
        </p:xfrm>
        <a:graphic>
          <a:graphicData uri="http://schemas.openxmlformats.org/presentationml/2006/ole">
            <p:oleObj spid="_x0000_s169989" name="Ecuación" r:id="rId8" imgW="393480" imgH="393480" progId="">
              <p:embed/>
            </p:oleObj>
          </a:graphicData>
        </a:graphic>
      </p:graphicFrame>
      <p:graphicFrame>
        <p:nvGraphicFramePr>
          <p:cNvPr id="169990" name="Object 1030"/>
          <p:cNvGraphicFramePr>
            <a:graphicFrameLocks noChangeAspect="1"/>
          </p:cNvGraphicFramePr>
          <p:nvPr/>
        </p:nvGraphicFramePr>
        <p:xfrm>
          <a:off x="7227888" y="4572000"/>
          <a:ext cx="1096962" cy="344488"/>
        </p:xfrm>
        <a:graphic>
          <a:graphicData uri="http://schemas.openxmlformats.org/presentationml/2006/ole">
            <p:oleObj spid="_x0000_s169990" name="Ecuación" r:id="rId9" imgW="647640" imgH="203040" progId="">
              <p:embed/>
            </p:oleObj>
          </a:graphicData>
        </a:graphic>
      </p:graphicFrame>
      <p:graphicFrame>
        <p:nvGraphicFramePr>
          <p:cNvPr id="169991" name="Object 1031"/>
          <p:cNvGraphicFramePr>
            <a:graphicFrameLocks noChangeAspect="1"/>
          </p:cNvGraphicFramePr>
          <p:nvPr/>
        </p:nvGraphicFramePr>
        <p:xfrm>
          <a:off x="8091488" y="2667000"/>
          <a:ext cx="422275" cy="685800"/>
        </p:xfrm>
        <a:graphic>
          <a:graphicData uri="http://schemas.openxmlformats.org/presentationml/2006/ole">
            <p:oleObj spid="_x0000_s169991" name="Ecuación" r:id="rId10" imgW="266400" imgH="431640" progId="">
              <p:embed/>
            </p:oleObj>
          </a:graphicData>
        </a:graphic>
      </p:graphicFrame>
      <p:graphicFrame>
        <p:nvGraphicFramePr>
          <p:cNvPr id="169992" name="Object 1032"/>
          <p:cNvGraphicFramePr>
            <a:graphicFrameLocks noChangeAspect="1"/>
          </p:cNvGraphicFramePr>
          <p:nvPr/>
        </p:nvGraphicFramePr>
        <p:xfrm>
          <a:off x="8216900" y="3322638"/>
          <a:ext cx="603250" cy="687387"/>
        </p:xfrm>
        <a:graphic>
          <a:graphicData uri="http://schemas.openxmlformats.org/presentationml/2006/ole">
            <p:oleObj spid="_x0000_s169992" name="Ecuación" r:id="rId11" imgW="380880" imgH="431640" progId="">
              <p:embed/>
            </p:oleObj>
          </a:graphicData>
        </a:graphic>
      </p:graphicFrame>
      <p:graphicFrame>
        <p:nvGraphicFramePr>
          <p:cNvPr id="169993" name="Object 1033"/>
          <p:cNvGraphicFramePr>
            <a:graphicFrameLocks noChangeAspect="1"/>
          </p:cNvGraphicFramePr>
          <p:nvPr/>
        </p:nvGraphicFramePr>
        <p:xfrm>
          <a:off x="8423275" y="4548188"/>
          <a:ext cx="365125" cy="280987"/>
        </p:xfrm>
        <a:graphic>
          <a:graphicData uri="http://schemas.openxmlformats.org/presentationml/2006/ole">
            <p:oleObj spid="_x0000_s169993" name="Ecuación" r:id="rId12" imgW="215640" imgH="164880" progId="">
              <p:embed/>
            </p:oleObj>
          </a:graphicData>
        </a:graphic>
      </p:graphicFrame>
      <p:grpSp>
        <p:nvGrpSpPr>
          <p:cNvPr id="91207" name="Group 71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69994" name="Object 1034"/>
            <p:cNvGraphicFramePr>
              <a:graphicFrameLocks noChangeAspect="1"/>
            </p:cNvGraphicFramePr>
            <p:nvPr/>
          </p:nvGraphicFramePr>
          <p:xfrm>
            <a:off x="900" y="3780"/>
            <a:ext cx="973" cy="226"/>
          </p:xfrm>
          <a:graphic>
            <a:graphicData uri="http://schemas.openxmlformats.org/presentationml/2006/ole">
              <p:oleObj spid="_x0000_s169994" name="Ecuación" r:id="rId13" imgW="1041120" imgH="241200" progId="">
                <p:embed/>
              </p:oleObj>
            </a:graphicData>
          </a:graphic>
        </p:graphicFrame>
        <p:graphicFrame>
          <p:nvGraphicFramePr>
            <p:cNvPr id="169995" name="Object 1035"/>
            <p:cNvGraphicFramePr>
              <a:graphicFrameLocks noChangeAspect="1"/>
            </p:cNvGraphicFramePr>
            <p:nvPr/>
          </p:nvGraphicFramePr>
          <p:xfrm>
            <a:off x="2501" y="3737"/>
            <a:ext cx="1058" cy="225"/>
          </p:xfrm>
          <a:graphic>
            <a:graphicData uri="http://schemas.openxmlformats.org/presentationml/2006/ole">
              <p:oleObj spid="_x0000_s169995" name="Ecuación" r:id="rId14" imgW="1130040" imgH="241200" progId="">
                <p:embed/>
              </p:oleObj>
            </a:graphicData>
          </a:graphic>
        </p:graphicFrame>
        <p:graphicFrame>
          <p:nvGraphicFramePr>
            <p:cNvPr id="169996" name="Object 1036"/>
            <p:cNvGraphicFramePr>
              <a:graphicFrameLocks noChangeAspect="1"/>
            </p:cNvGraphicFramePr>
            <p:nvPr/>
          </p:nvGraphicFramePr>
          <p:xfrm>
            <a:off x="4168" y="3798"/>
            <a:ext cx="902" cy="190"/>
          </p:xfrm>
          <a:graphic>
            <a:graphicData uri="http://schemas.openxmlformats.org/presentationml/2006/ole">
              <p:oleObj spid="_x0000_s169996" name="Ecuación" r:id="rId15" imgW="965160" imgH="203040" progId="">
                <p:embed/>
              </p:oleObj>
            </a:graphicData>
          </a:graphic>
        </p:graphicFrame>
        <p:sp>
          <p:nvSpPr>
            <p:cNvPr id="91195" name="Rectangle 59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1196" name="Text Box 60"/>
          <p:cNvSpPr txBox="1">
            <a:spLocks noChangeArrowheads="1"/>
          </p:cNvSpPr>
          <p:nvPr/>
        </p:nvSpPr>
        <p:spPr bwMode="auto">
          <a:xfrm>
            <a:off x="5105400" y="2057400"/>
            <a:ext cx="3429000" cy="739775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Dibujamos el ángulo de 45º y las líneas que representan sus razones trigonométricas.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utoUpdateAnimBg="0"/>
      <p:bldP spid="91161" grpId="0" animBg="1" autoUpdateAnimBg="0"/>
      <p:bldP spid="91162" grpId="0" animBg="1"/>
      <p:bldP spid="91163" grpId="0" autoUpdateAnimBg="0"/>
      <p:bldP spid="9119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D051-6FF3-492B-A584-F5CD3DF4CDC5}" type="slidenum">
              <a:rPr lang="es-ES"/>
              <a:pPr/>
              <a:t>31</a:t>
            </a:fld>
            <a:endParaRPr lang="es-E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2484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150º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2226" name="Group 66"/>
          <p:cNvGrpSpPr>
            <a:grpSpLocks/>
          </p:cNvGrpSpPr>
          <p:nvPr/>
        </p:nvGrpSpPr>
        <p:grpSpPr bwMode="auto">
          <a:xfrm>
            <a:off x="2781300" y="2971800"/>
            <a:ext cx="952500" cy="781050"/>
            <a:chOff x="1752" y="1872"/>
            <a:chExt cx="600" cy="492"/>
          </a:xfrm>
        </p:grpSpPr>
        <p:sp>
          <p:nvSpPr>
            <p:cNvPr id="92169" name="Freeform 9"/>
            <p:cNvSpPr>
              <a:spLocks/>
            </p:cNvSpPr>
            <p:nvPr/>
          </p:nvSpPr>
          <p:spPr bwMode="auto">
            <a:xfrm>
              <a:off x="1752" y="2060"/>
              <a:ext cx="557" cy="304"/>
            </a:xfrm>
            <a:custGeom>
              <a:avLst/>
              <a:gdLst/>
              <a:ahLst/>
              <a:cxnLst>
                <a:cxn ang="0">
                  <a:pos x="554" y="304"/>
                </a:cxn>
                <a:cxn ang="0">
                  <a:pos x="536" y="194"/>
                </a:cxn>
                <a:cxn ang="0">
                  <a:pos x="426" y="54"/>
                </a:cxn>
                <a:cxn ang="0">
                  <a:pos x="278" y="6"/>
                </a:cxn>
                <a:cxn ang="0">
                  <a:pos x="172" y="16"/>
                </a:cxn>
                <a:cxn ang="0">
                  <a:pos x="87" y="58"/>
                </a:cxn>
                <a:cxn ang="0">
                  <a:pos x="87" y="64"/>
                </a:cxn>
                <a:cxn ang="0">
                  <a:pos x="0" y="145"/>
                </a:cxn>
              </a:cxnLst>
              <a:rect l="0" t="0" r="r" b="b"/>
              <a:pathLst>
                <a:path w="557" h="304">
                  <a:moveTo>
                    <a:pt x="554" y="304"/>
                  </a:moveTo>
                  <a:cubicBezTo>
                    <a:pt x="551" y="286"/>
                    <a:pt x="557" y="236"/>
                    <a:pt x="536" y="194"/>
                  </a:cubicBezTo>
                  <a:cubicBezTo>
                    <a:pt x="515" y="152"/>
                    <a:pt x="469" y="85"/>
                    <a:pt x="426" y="54"/>
                  </a:cubicBezTo>
                  <a:cubicBezTo>
                    <a:pt x="383" y="23"/>
                    <a:pt x="320" y="12"/>
                    <a:pt x="278" y="6"/>
                  </a:cubicBezTo>
                  <a:cubicBezTo>
                    <a:pt x="236" y="0"/>
                    <a:pt x="204" y="7"/>
                    <a:pt x="172" y="16"/>
                  </a:cubicBezTo>
                  <a:cubicBezTo>
                    <a:pt x="140" y="25"/>
                    <a:pt x="101" y="50"/>
                    <a:pt x="87" y="58"/>
                  </a:cubicBezTo>
                  <a:cubicBezTo>
                    <a:pt x="73" y="66"/>
                    <a:pt x="101" y="50"/>
                    <a:pt x="87" y="64"/>
                  </a:cubicBezTo>
                  <a:cubicBezTo>
                    <a:pt x="73" y="78"/>
                    <a:pt x="18" y="128"/>
                    <a:pt x="0" y="14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1872" y="187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150º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2173" name="Group 13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2174" name="Text Box 14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2175" name="Text Box 15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2176" name="Text Box 16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2177" name="Group 17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2178" name="Text Box 18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2179" name="Group 19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2180" name="Line 20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218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218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218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218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572000" y="1371600"/>
            <a:ext cx="41148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150º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(quitamos 30º a 180º)</a:t>
            </a:r>
            <a:endParaRPr lang="es-ES" sz="14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2232" name="Group 72"/>
          <p:cNvGrpSpPr>
            <a:grpSpLocks/>
          </p:cNvGrpSpPr>
          <p:nvPr/>
        </p:nvGrpSpPr>
        <p:grpSpPr bwMode="auto">
          <a:xfrm>
            <a:off x="3200400" y="2514600"/>
            <a:ext cx="2133600" cy="1447800"/>
            <a:chOff x="2016" y="1584"/>
            <a:chExt cx="1344" cy="912"/>
          </a:xfrm>
        </p:grpSpPr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3120" y="15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2016" y="1728"/>
              <a:ext cx="1140" cy="62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1140" y="0"/>
                </a:cxn>
              </a:cxnLst>
              <a:rect l="0" t="0" r="r" b="b"/>
              <a:pathLst>
                <a:path w="1140" h="624">
                  <a:moveTo>
                    <a:pt x="0" y="624"/>
                  </a:moveTo>
                  <a:lnTo>
                    <a:pt x="114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2256" y="211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30º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auto">
            <a:xfrm>
              <a:off x="2238" y="2232"/>
              <a:ext cx="18" cy="122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15" y="75"/>
                </a:cxn>
                <a:cxn ang="0">
                  <a:pos x="2" y="25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18" h="122">
                  <a:moveTo>
                    <a:pt x="18" y="122"/>
                  </a:moveTo>
                  <a:cubicBezTo>
                    <a:pt x="18" y="114"/>
                    <a:pt x="18" y="91"/>
                    <a:pt x="15" y="75"/>
                  </a:cubicBezTo>
                  <a:cubicBezTo>
                    <a:pt x="12" y="59"/>
                    <a:pt x="4" y="37"/>
                    <a:pt x="2" y="25"/>
                  </a:cubicBezTo>
                  <a:cubicBezTo>
                    <a:pt x="0" y="13"/>
                    <a:pt x="0" y="6"/>
                    <a:pt x="0" y="3"/>
                  </a:cubicBezTo>
                  <a:cubicBezTo>
                    <a:pt x="0" y="0"/>
                    <a:pt x="0" y="6"/>
                    <a:pt x="0" y="6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2231" name="Group 71"/>
            <p:cNvGrpSpPr>
              <a:grpSpLocks/>
            </p:cNvGrpSpPr>
            <p:nvPr/>
          </p:nvGrpSpPr>
          <p:grpSpPr bwMode="auto">
            <a:xfrm>
              <a:off x="2592" y="1731"/>
              <a:ext cx="768" cy="765"/>
              <a:chOff x="2592" y="1731"/>
              <a:chExt cx="768" cy="765"/>
            </a:xfrm>
          </p:grpSpPr>
          <p:grpSp>
            <p:nvGrpSpPr>
              <p:cNvPr id="92225" name="Group 65"/>
              <p:cNvGrpSpPr>
                <a:grpSpLocks/>
              </p:cNvGrpSpPr>
              <p:nvPr/>
            </p:nvGrpSpPr>
            <p:grpSpPr bwMode="auto">
              <a:xfrm>
                <a:off x="3008" y="1731"/>
                <a:ext cx="160" cy="621"/>
                <a:chOff x="3008" y="1731"/>
                <a:chExt cx="160" cy="621"/>
              </a:xfrm>
            </p:grpSpPr>
            <p:sp>
              <p:nvSpPr>
                <p:cNvPr id="92192" name="Freeform 32"/>
                <p:cNvSpPr>
                  <a:spLocks/>
                </p:cNvSpPr>
                <p:nvPr/>
              </p:nvSpPr>
              <p:spPr bwMode="auto">
                <a:xfrm>
                  <a:off x="3152" y="1731"/>
                  <a:ext cx="4" cy="62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4" h="621">
                      <a:moveTo>
                        <a:pt x="4" y="0"/>
                      </a:moveTo>
                      <a:lnTo>
                        <a:pt x="0" y="621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92193" name="Group 33"/>
                <p:cNvGrpSpPr>
                  <a:grpSpLocks/>
                </p:cNvGrpSpPr>
                <p:nvPr/>
              </p:nvGrpSpPr>
              <p:grpSpPr bwMode="auto">
                <a:xfrm>
                  <a:off x="3008" y="2200"/>
                  <a:ext cx="160" cy="150"/>
                  <a:chOff x="3092" y="2211"/>
                  <a:chExt cx="160" cy="150"/>
                </a:xfrm>
              </p:grpSpPr>
              <p:sp>
                <p:nvSpPr>
                  <p:cNvPr id="92194" name="Freeform 34"/>
                  <p:cNvSpPr>
                    <a:spLocks/>
                  </p:cNvSpPr>
                  <p:nvPr/>
                </p:nvSpPr>
                <p:spPr bwMode="auto">
                  <a:xfrm>
                    <a:off x="3092" y="2211"/>
                    <a:ext cx="160" cy="150"/>
                  </a:xfrm>
                  <a:custGeom>
                    <a:avLst/>
                    <a:gdLst/>
                    <a:ahLst/>
                    <a:cxnLst>
                      <a:cxn ang="0">
                        <a:pos x="160" y="0"/>
                      </a:cxn>
                      <a:cxn ang="0">
                        <a:pos x="94" y="6"/>
                      </a:cxn>
                      <a:cxn ang="0">
                        <a:pos x="37" y="35"/>
                      </a:cxn>
                      <a:cxn ang="0">
                        <a:pos x="7" y="95"/>
                      </a:cxn>
                      <a:cxn ang="0">
                        <a:pos x="0" y="150"/>
                      </a:cxn>
                    </a:cxnLst>
                    <a:rect l="0" t="0" r="r" b="b"/>
                    <a:pathLst>
                      <a:path w="160" h="150">
                        <a:moveTo>
                          <a:pt x="160" y="0"/>
                        </a:moveTo>
                        <a:cubicBezTo>
                          <a:pt x="149" y="1"/>
                          <a:pt x="114" y="0"/>
                          <a:pt x="94" y="6"/>
                        </a:cubicBezTo>
                        <a:cubicBezTo>
                          <a:pt x="74" y="12"/>
                          <a:pt x="52" y="20"/>
                          <a:pt x="37" y="35"/>
                        </a:cubicBezTo>
                        <a:cubicBezTo>
                          <a:pt x="22" y="50"/>
                          <a:pt x="13" y="76"/>
                          <a:pt x="7" y="95"/>
                        </a:cubicBezTo>
                        <a:cubicBezTo>
                          <a:pt x="1" y="114"/>
                          <a:pt x="2" y="139"/>
                          <a:pt x="0" y="1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  <p:sp>
                <p:nvSpPr>
                  <p:cNvPr id="9219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25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92201" name="Group 41"/>
              <p:cNvGrpSpPr>
                <a:grpSpLocks/>
              </p:cNvGrpSpPr>
              <p:nvPr/>
            </p:nvGrpSpPr>
            <p:grpSpPr bwMode="auto">
              <a:xfrm>
                <a:off x="2592" y="1873"/>
                <a:ext cx="768" cy="623"/>
                <a:chOff x="2448" y="1776"/>
                <a:chExt cx="768" cy="800"/>
              </a:xfrm>
            </p:grpSpPr>
            <p:sp>
              <p:nvSpPr>
                <p:cNvPr id="922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448" y="2304"/>
                  <a:ext cx="240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3333CC"/>
                      </a:solidFill>
                      <a:latin typeface="Arial" charset="0"/>
                    </a:rPr>
                    <a:t>x</a:t>
                  </a:r>
                  <a:endParaRPr lang="es-ES" sz="1600" b="1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9220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76" y="1776"/>
                  <a:ext cx="240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336600"/>
                      </a:solidFill>
                      <a:latin typeface="Arial" charset="0"/>
                    </a:rPr>
                    <a:t>y</a:t>
                  </a:r>
                  <a:endParaRPr lang="es-ES" sz="1600" b="1">
                    <a:solidFill>
                      <a:srgbClr val="3366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2233" name="Group 73"/>
          <p:cNvGrpSpPr>
            <a:grpSpLocks/>
          </p:cNvGrpSpPr>
          <p:nvPr/>
        </p:nvGrpSpPr>
        <p:grpSpPr bwMode="auto">
          <a:xfrm>
            <a:off x="1066800" y="2438400"/>
            <a:ext cx="2133600" cy="1555750"/>
            <a:chOff x="672" y="1536"/>
            <a:chExt cx="1344" cy="980"/>
          </a:xfrm>
        </p:grpSpPr>
        <p:grpSp>
          <p:nvGrpSpPr>
            <p:cNvPr id="92228" name="Group 68"/>
            <p:cNvGrpSpPr>
              <a:grpSpLocks/>
            </p:cNvGrpSpPr>
            <p:nvPr/>
          </p:nvGrpSpPr>
          <p:grpSpPr bwMode="auto">
            <a:xfrm>
              <a:off x="672" y="1536"/>
              <a:ext cx="1344" cy="836"/>
              <a:chOff x="672" y="1536"/>
              <a:chExt cx="1344" cy="836"/>
            </a:xfrm>
          </p:grpSpPr>
          <p:sp>
            <p:nvSpPr>
              <p:cNvPr id="92186" name="Freeform 26"/>
              <p:cNvSpPr>
                <a:spLocks/>
              </p:cNvSpPr>
              <p:nvPr/>
            </p:nvSpPr>
            <p:spPr bwMode="auto">
              <a:xfrm>
                <a:off x="882" y="1728"/>
                <a:ext cx="1134" cy="632"/>
              </a:xfrm>
              <a:custGeom>
                <a:avLst/>
                <a:gdLst/>
                <a:ahLst/>
                <a:cxnLst>
                  <a:cxn ang="0">
                    <a:pos x="1134" y="632"/>
                  </a:cxn>
                  <a:cxn ang="0">
                    <a:pos x="0" y="0"/>
                  </a:cxn>
                </a:cxnLst>
                <a:rect l="0" t="0" r="r" b="b"/>
                <a:pathLst>
                  <a:path w="1134" h="632">
                    <a:moveTo>
                      <a:pt x="1134" y="63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2187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672" y="1536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990033"/>
                    </a:solidFill>
                    <a:latin typeface="Arial" charset="0"/>
                  </a:rPr>
                  <a:t>A’</a:t>
                </a:r>
                <a:endParaRPr lang="es-ES" sz="1600" b="1">
                  <a:solidFill>
                    <a:srgbClr val="990033"/>
                  </a:solidFill>
                  <a:latin typeface="Arial" charset="0"/>
                </a:endParaRPr>
              </a:p>
            </p:txBody>
          </p:sp>
          <p:grpSp>
            <p:nvGrpSpPr>
              <p:cNvPr id="92227" name="Group 67"/>
              <p:cNvGrpSpPr>
                <a:grpSpLocks/>
              </p:cNvGrpSpPr>
              <p:nvPr/>
            </p:nvGrpSpPr>
            <p:grpSpPr bwMode="auto">
              <a:xfrm>
                <a:off x="1488" y="2160"/>
                <a:ext cx="384" cy="212"/>
                <a:chOff x="1488" y="2160"/>
                <a:chExt cx="384" cy="212"/>
              </a:xfrm>
            </p:grpSpPr>
            <p:sp>
              <p:nvSpPr>
                <p:cNvPr id="92189" name="Text Box 29"/>
                <p:cNvSpPr txBox="1">
                  <a:spLocks noChangeArrowheads="1"/>
                </p:cNvSpPr>
                <p:nvPr/>
              </p:nvSpPr>
              <p:spPr bwMode="auto">
                <a:xfrm flipH="1">
                  <a:off x="1488" y="2160"/>
                  <a:ext cx="38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990033"/>
                      </a:solidFill>
                      <a:latin typeface="Arial" charset="0"/>
                    </a:rPr>
                    <a:t>30º</a:t>
                  </a:r>
                  <a:endParaRPr lang="es-ES" sz="1600" b="1">
                    <a:solidFill>
                      <a:srgbClr val="990033"/>
                    </a:solidFill>
                    <a:latin typeface="Arial" charset="0"/>
                  </a:endParaRPr>
                </a:p>
              </p:txBody>
            </p:sp>
            <p:sp>
              <p:nvSpPr>
                <p:cNvPr id="92190" name="Freeform 30"/>
                <p:cNvSpPr>
                  <a:spLocks/>
                </p:cNvSpPr>
                <p:nvPr/>
              </p:nvSpPr>
              <p:spPr bwMode="auto">
                <a:xfrm>
                  <a:off x="1725" y="2226"/>
                  <a:ext cx="30" cy="135"/>
                </a:xfrm>
                <a:custGeom>
                  <a:avLst/>
                  <a:gdLst/>
                  <a:ahLst/>
                  <a:cxnLst>
                    <a:cxn ang="0">
                      <a:pos x="0" y="135"/>
                    </a:cxn>
                    <a:cxn ang="0">
                      <a:pos x="2" y="93"/>
                    </a:cxn>
                    <a:cxn ang="0">
                      <a:pos x="11" y="2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135">
                      <a:moveTo>
                        <a:pt x="0" y="135"/>
                      </a:moveTo>
                      <a:cubicBezTo>
                        <a:pt x="0" y="129"/>
                        <a:pt x="1" y="111"/>
                        <a:pt x="2" y="93"/>
                      </a:cubicBezTo>
                      <a:cubicBezTo>
                        <a:pt x="4" y="75"/>
                        <a:pt x="6" y="42"/>
                        <a:pt x="11" y="27"/>
                      </a:cubicBezTo>
                      <a:cubicBezTo>
                        <a:pt x="16" y="12"/>
                        <a:pt x="26" y="6"/>
                        <a:pt x="30" y="0"/>
                      </a:cubicBezTo>
                    </a:path>
                  </a:pathLst>
                </a:custGeom>
                <a:noFill/>
                <a:ln w="9525">
                  <a:solidFill>
                    <a:srgbClr val="990033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</p:grpSp>
        <p:grpSp>
          <p:nvGrpSpPr>
            <p:cNvPr id="92229" name="Group 69"/>
            <p:cNvGrpSpPr>
              <a:grpSpLocks/>
            </p:cNvGrpSpPr>
            <p:nvPr/>
          </p:nvGrpSpPr>
          <p:grpSpPr bwMode="auto">
            <a:xfrm>
              <a:off x="720" y="1728"/>
              <a:ext cx="720" cy="788"/>
              <a:chOff x="720" y="1728"/>
              <a:chExt cx="720" cy="788"/>
            </a:xfrm>
          </p:grpSpPr>
          <p:sp>
            <p:nvSpPr>
              <p:cNvPr id="92197" name="Freeform 37"/>
              <p:cNvSpPr>
                <a:spLocks/>
              </p:cNvSpPr>
              <p:nvPr/>
            </p:nvSpPr>
            <p:spPr bwMode="auto">
              <a:xfrm>
                <a:off x="888" y="1728"/>
                <a:ext cx="1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36"/>
                  </a:cxn>
                </a:cxnLst>
                <a:rect l="0" t="0" r="r" b="b"/>
                <a:pathLst>
                  <a:path w="1" h="636">
                    <a:moveTo>
                      <a:pt x="0" y="0"/>
                    </a:moveTo>
                    <a:lnTo>
                      <a:pt x="0" y="63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grpSp>
            <p:nvGrpSpPr>
              <p:cNvPr id="92198" name="Group 38"/>
              <p:cNvGrpSpPr>
                <a:grpSpLocks/>
              </p:cNvGrpSpPr>
              <p:nvPr/>
            </p:nvGrpSpPr>
            <p:grpSpPr bwMode="auto">
              <a:xfrm flipH="1">
                <a:off x="896" y="2208"/>
                <a:ext cx="160" cy="150"/>
                <a:chOff x="3092" y="2211"/>
                <a:chExt cx="160" cy="150"/>
              </a:xfrm>
            </p:grpSpPr>
            <p:sp>
              <p:nvSpPr>
                <p:cNvPr id="92199" name="Freeform 39"/>
                <p:cNvSpPr>
                  <a:spLocks/>
                </p:cNvSpPr>
                <p:nvPr/>
              </p:nvSpPr>
              <p:spPr bwMode="auto">
                <a:xfrm>
                  <a:off x="3092" y="2211"/>
                  <a:ext cx="160" cy="150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94" y="6"/>
                    </a:cxn>
                    <a:cxn ang="0">
                      <a:pos x="37" y="35"/>
                    </a:cxn>
                    <a:cxn ang="0">
                      <a:pos x="7" y="95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160" h="150">
                      <a:moveTo>
                        <a:pt x="160" y="0"/>
                      </a:moveTo>
                      <a:cubicBezTo>
                        <a:pt x="149" y="1"/>
                        <a:pt x="114" y="0"/>
                        <a:pt x="94" y="6"/>
                      </a:cubicBezTo>
                      <a:cubicBezTo>
                        <a:pt x="74" y="12"/>
                        <a:pt x="52" y="20"/>
                        <a:pt x="37" y="35"/>
                      </a:cubicBezTo>
                      <a:cubicBezTo>
                        <a:pt x="22" y="50"/>
                        <a:pt x="13" y="76"/>
                        <a:pt x="7" y="95"/>
                      </a:cubicBezTo>
                      <a:cubicBezTo>
                        <a:pt x="1" y="114"/>
                        <a:pt x="2" y="139"/>
                        <a:pt x="0" y="1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2200" name="Oval 40"/>
                <p:cNvSpPr>
                  <a:spLocks noChangeArrowheads="1"/>
                </p:cNvSpPr>
                <p:nvPr/>
              </p:nvSpPr>
              <p:spPr bwMode="auto">
                <a:xfrm>
                  <a:off x="3168" y="22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92204" name="Group 44"/>
              <p:cNvGrpSpPr>
                <a:grpSpLocks/>
              </p:cNvGrpSpPr>
              <p:nvPr/>
            </p:nvGrpSpPr>
            <p:grpSpPr bwMode="auto">
              <a:xfrm>
                <a:off x="720" y="1872"/>
                <a:ext cx="720" cy="644"/>
                <a:chOff x="912" y="1872"/>
                <a:chExt cx="720" cy="644"/>
              </a:xfrm>
            </p:grpSpPr>
            <p:sp>
              <p:nvSpPr>
                <p:cNvPr id="9220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92" y="2304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3333CC"/>
                      </a:solidFill>
                      <a:latin typeface="Arial" charset="0"/>
                    </a:rPr>
                    <a:t>-x</a:t>
                  </a:r>
                  <a:endParaRPr lang="es-ES" sz="1600" b="1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9220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912" y="1872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336600"/>
                      </a:solidFill>
                      <a:latin typeface="Arial" charset="0"/>
                    </a:rPr>
                    <a:t>y</a:t>
                  </a:r>
                  <a:endParaRPr lang="es-ES" sz="1600" b="1">
                    <a:solidFill>
                      <a:srgbClr val="336600"/>
                    </a:solidFill>
                    <a:latin typeface="Arial" charset="0"/>
                  </a:endParaRPr>
                </a:p>
              </p:txBody>
            </p:sp>
          </p:grpSp>
        </p:grpSp>
      </p:grpSp>
      <p:graphicFrame>
        <p:nvGraphicFramePr>
          <p:cNvPr id="171008" name="Object 1024"/>
          <p:cNvGraphicFramePr>
            <a:graphicFrameLocks noChangeAspect="1"/>
          </p:cNvGraphicFramePr>
          <p:nvPr/>
        </p:nvGraphicFramePr>
        <p:xfrm>
          <a:off x="5553075" y="2905125"/>
          <a:ext cx="1431925" cy="301625"/>
        </p:xfrm>
        <a:graphic>
          <a:graphicData uri="http://schemas.openxmlformats.org/presentationml/2006/ole">
            <p:oleObj spid="_x0000_s171008" name="Ecuación" r:id="rId3" imgW="965160" imgH="203040" progId="">
              <p:embed/>
            </p:oleObj>
          </a:graphicData>
        </a:graphic>
      </p:graphicFrame>
      <p:graphicFrame>
        <p:nvGraphicFramePr>
          <p:cNvPr id="171009" name="Object 1025"/>
          <p:cNvGraphicFramePr>
            <a:graphicFrameLocks noChangeAspect="1"/>
          </p:cNvGraphicFramePr>
          <p:nvPr/>
        </p:nvGraphicFramePr>
        <p:xfrm>
          <a:off x="7019925" y="2895600"/>
          <a:ext cx="962025" cy="300038"/>
        </p:xfrm>
        <a:graphic>
          <a:graphicData uri="http://schemas.openxmlformats.org/presentationml/2006/ole">
            <p:oleObj spid="_x0000_s171009" name="Ecuación" r:id="rId4" imgW="647640" imgH="203040" progId="">
              <p:embed/>
            </p:oleObj>
          </a:graphicData>
        </a:graphic>
      </p:graphicFrame>
      <p:graphicFrame>
        <p:nvGraphicFramePr>
          <p:cNvPr id="171010" name="Object 1026"/>
          <p:cNvGraphicFramePr>
            <a:graphicFrameLocks noChangeAspect="1"/>
          </p:cNvGraphicFramePr>
          <p:nvPr/>
        </p:nvGraphicFramePr>
        <p:xfrm>
          <a:off x="5562600" y="3514725"/>
          <a:ext cx="1544638" cy="301625"/>
        </p:xfrm>
        <a:graphic>
          <a:graphicData uri="http://schemas.openxmlformats.org/presentationml/2006/ole">
            <p:oleObj spid="_x0000_s171010" name="Ecuación" r:id="rId5" imgW="1041120" imgH="203040" progId="">
              <p:embed/>
            </p:oleObj>
          </a:graphicData>
        </a:graphic>
      </p:graphicFrame>
      <p:graphicFrame>
        <p:nvGraphicFramePr>
          <p:cNvPr id="171011" name="Object 1027"/>
          <p:cNvGraphicFramePr>
            <a:graphicFrameLocks noChangeAspect="1"/>
          </p:cNvGraphicFramePr>
          <p:nvPr/>
        </p:nvGraphicFramePr>
        <p:xfrm>
          <a:off x="7086600" y="3505200"/>
          <a:ext cx="1219200" cy="330200"/>
        </p:xfrm>
        <a:graphic>
          <a:graphicData uri="http://schemas.openxmlformats.org/presentationml/2006/ole">
            <p:oleObj spid="_x0000_s171011" name="Ecuación" r:id="rId6" imgW="749160" imgH="203040" progId="">
              <p:embed/>
            </p:oleObj>
          </a:graphicData>
        </a:graphic>
      </p:graphicFrame>
      <p:graphicFrame>
        <p:nvGraphicFramePr>
          <p:cNvPr id="171012" name="Object 1028"/>
          <p:cNvGraphicFramePr>
            <a:graphicFrameLocks noChangeAspect="1"/>
          </p:cNvGraphicFramePr>
          <p:nvPr/>
        </p:nvGraphicFramePr>
        <p:xfrm>
          <a:off x="5181600" y="4419600"/>
          <a:ext cx="1470025" cy="584200"/>
        </p:xfrm>
        <a:graphic>
          <a:graphicData uri="http://schemas.openxmlformats.org/presentationml/2006/ole">
            <p:oleObj spid="_x0000_s171012" name="Ecuación" r:id="rId7" imgW="990360" imgH="393480" progId="">
              <p:embed/>
            </p:oleObj>
          </a:graphicData>
        </a:graphic>
      </p:graphicFrame>
      <p:graphicFrame>
        <p:nvGraphicFramePr>
          <p:cNvPr id="171013" name="Object 1029"/>
          <p:cNvGraphicFramePr>
            <a:graphicFrameLocks noChangeAspect="1"/>
          </p:cNvGraphicFramePr>
          <p:nvPr/>
        </p:nvGraphicFramePr>
        <p:xfrm>
          <a:off x="6629400" y="4406900"/>
          <a:ext cx="620713" cy="622300"/>
        </p:xfrm>
        <a:graphic>
          <a:graphicData uri="http://schemas.openxmlformats.org/presentationml/2006/ole">
            <p:oleObj spid="_x0000_s171013" name="Ecuación" r:id="rId8" imgW="393480" imgH="393480" progId="">
              <p:embed/>
            </p:oleObj>
          </a:graphicData>
        </a:graphic>
      </p:graphicFrame>
      <p:graphicFrame>
        <p:nvGraphicFramePr>
          <p:cNvPr id="171014" name="Object 1030"/>
          <p:cNvGraphicFramePr>
            <a:graphicFrameLocks noChangeAspect="1"/>
          </p:cNvGraphicFramePr>
          <p:nvPr/>
        </p:nvGraphicFramePr>
        <p:xfrm>
          <a:off x="7239000" y="4572000"/>
          <a:ext cx="1074738" cy="344488"/>
        </p:xfrm>
        <a:graphic>
          <a:graphicData uri="http://schemas.openxmlformats.org/presentationml/2006/ole">
            <p:oleObj spid="_x0000_s171014" name="Ecuación" r:id="rId9" imgW="634680" imgH="203040" progId="">
              <p:embed/>
            </p:oleObj>
          </a:graphicData>
        </a:graphic>
      </p:graphicFrame>
      <p:graphicFrame>
        <p:nvGraphicFramePr>
          <p:cNvPr id="171015" name="Object 1031"/>
          <p:cNvGraphicFramePr>
            <a:graphicFrameLocks noChangeAspect="1"/>
          </p:cNvGraphicFramePr>
          <p:nvPr/>
        </p:nvGraphicFramePr>
        <p:xfrm>
          <a:off x="8181975" y="2697163"/>
          <a:ext cx="241300" cy="625475"/>
        </p:xfrm>
        <a:graphic>
          <a:graphicData uri="http://schemas.openxmlformats.org/presentationml/2006/ole">
            <p:oleObj spid="_x0000_s171015" name="Ecuación" r:id="rId10" imgW="152280" imgH="393480" progId="">
              <p:embed/>
            </p:oleObj>
          </a:graphicData>
        </a:graphic>
      </p:graphicFrame>
      <p:graphicFrame>
        <p:nvGraphicFramePr>
          <p:cNvPr id="171016" name="Object 1032"/>
          <p:cNvGraphicFramePr>
            <a:graphicFrameLocks noChangeAspect="1"/>
          </p:cNvGraphicFramePr>
          <p:nvPr/>
        </p:nvGraphicFramePr>
        <p:xfrm>
          <a:off x="8216900" y="3322638"/>
          <a:ext cx="603250" cy="687387"/>
        </p:xfrm>
        <a:graphic>
          <a:graphicData uri="http://schemas.openxmlformats.org/presentationml/2006/ole">
            <p:oleObj spid="_x0000_s171016" name="Ecuación" r:id="rId11" imgW="380880" imgH="431640" progId="">
              <p:embed/>
            </p:oleObj>
          </a:graphicData>
        </a:graphic>
      </p:graphicFrame>
      <p:graphicFrame>
        <p:nvGraphicFramePr>
          <p:cNvPr id="171017" name="Object 1033"/>
          <p:cNvGraphicFramePr>
            <a:graphicFrameLocks noChangeAspect="1"/>
          </p:cNvGraphicFramePr>
          <p:nvPr/>
        </p:nvGraphicFramePr>
        <p:xfrm>
          <a:off x="8285163" y="4419600"/>
          <a:ext cx="557212" cy="636588"/>
        </p:xfrm>
        <a:graphic>
          <a:graphicData uri="http://schemas.openxmlformats.org/presentationml/2006/ole">
            <p:oleObj spid="_x0000_s171017" name="Ecuación" r:id="rId12" imgW="380880" imgH="431640" progId="">
              <p:embed/>
            </p:oleObj>
          </a:graphicData>
        </a:graphic>
      </p:graphicFrame>
      <p:grpSp>
        <p:nvGrpSpPr>
          <p:cNvPr id="92234" name="Group 74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71018" name="Object 1034"/>
            <p:cNvGraphicFramePr>
              <a:graphicFrameLocks noChangeAspect="1"/>
            </p:cNvGraphicFramePr>
            <p:nvPr/>
          </p:nvGraphicFramePr>
          <p:xfrm>
            <a:off x="841" y="3691"/>
            <a:ext cx="1091" cy="405"/>
          </p:xfrm>
          <a:graphic>
            <a:graphicData uri="http://schemas.openxmlformats.org/presentationml/2006/ole">
              <p:oleObj spid="_x0000_s171018" name="Ecuación" r:id="rId13" imgW="1168200" imgH="431640" progId="">
                <p:embed/>
              </p:oleObj>
            </a:graphicData>
          </a:graphic>
        </p:graphicFrame>
        <p:graphicFrame>
          <p:nvGraphicFramePr>
            <p:cNvPr id="171019" name="Object 1035"/>
            <p:cNvGraphicFramePr>
              <a:graphicFrameLocks noChangeAspect="1"/>
            </p:cNvGraphicFramePr>
            <p:nvPr/>
          </p:nvGraphicFramePr>
          <p:xfrm>
            <a:off x="2400" y="3744"/>
            <a:ext cx="1057" cy="210"/>
          </p:xfrm>
          <a:graphic>
            <a:graphicData uri="http://schemas.openxmlformats.org/presentationml/2006/ole">
              <p:oleObj spid="_x0000_s171019" name="Ecuación" r:id="rId14" imgW="1015920" imgH="203040" progId="">
                <p:embed/>
              </p:oleObj>
            </a:graphicData>
          </a:graphic>
        </p:graphicFrame>
        <p:graphicFrame>
          <p:nvGraphicFramePr>
            <p:cNvPr id="171020" name="Object 1036"/>
            <p:cNvGraphicFramePr>
              <a:graphicFrameLocks noChangeAspect="1"/>
            </p:cNvGraphicFramePr>
            <p:nvPr/>
          </p:nvGraphicFramePr>
          <p:xfrm>
            <a:off x="3984" y="3754"/>
            <a:ext cx="1152" cy="252"/>
          </p:xfrm>
          <a:graphic>
            <a:graphicData uri="http://schemas.openxmlformats.org/presentationml/2006/ole">
              <p:oleObj spid="_x0000_s171020" name="Ecuación" r:id="rId15" imgW="1104840" imgH="241200" progId="">
                <p:embed/>
              </p:oleObj>
            </a:graphicData>
          </a:graphic>
        </p:graphicFrame>
        <p:sp>
          <p:nvSpPr>
            <p:cNvPr id="92221" name="Rectangle 61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222" name="Text Box 62"/>
          <p:cNvSpPr txBox="1">
            <a:spLocks noChangeArrowheads="1"/>
          </p:cNvSpPr>
          <p:nvPr/>
        </p:nvSpPr>
        <p:spPr bwMode="auto">
          <a:xfrm>
            <a:off x="5410200" y="2063750"/>
            <a:ext cx="3276600" cy="739775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Dibujamos el ángulo de 30º y las líneas que representan sus razones trigonométricas.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5" grpId="0" animBg="1" autoUpdateAnimBg="0"/>
      <p:bldP spid="9222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219-CB66-428F-A514-634DECD0701D}" type="slidenum">
              <a:rPr lang="es-ES"/>
              <a:pPr/>
              <a:t>32</a:t>
            </a:fld>
            <a:endParaRPr lang="es-E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51816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RELACIÓN ENTRE LAS RAZONES TRIGONOMÉTRICAS DE ÁNGULOS SUPLEMENTARIOS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4420" name="Group 84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552825" y="3579813"/>
            <a:ext cx="28575" cy="157162"/>
          </a:xfrm>
          <a:custGeom>
            <a:avLst/>
            <a:gdLst/>
            <a:ahLst/>
            <a:cxnLst>
              <a:cxn ang="0">
                <a:pos x="18" y="99"/>
              </a:cxn>
              <a:cxn ang="0">
                <a:pos x="14" y="51"/>
              </a:cxn>
              <a:cxn ang="0">
                <a:pos x="0" y="0"/>
              </a:cxn>
            </a:cxnLst>
            <a:rect l="0" t="0" r="r" b="b"/>
            <a:pathLst>
              <a:path w="18" h="99">
                <a:moveTo>
                  <a:pt x="18" y="99"/>
                </a:moveTo>
                <a:cubicBezTo>
                  <a:pt x="17" y="91"/>
                  <a:pt x="17" y="67"/>
                  <a:pt x="14" y="51"/>
                </a:cubicBezTo>
                <a:cubicBezTo>
                  <a:pt x="11" y="35"/>
                  <a:pt x="3" y="11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4422" name="Group 86"/>
          <p:cNvGrpSpPr>
            <a:grpSpLocks/>
          </p:cNvGrpSpPr>
          <p:nvPr/>
        </p:nvGrpSpPr>
        <p:grpSpPr bwMode="auto">
          <a:xfrm>
            <a:off x="2743200" y="3048000"/>
            <a:ext cx="1066800" cy="704850"/>
            <a:chOff x="1728" y="1920"/>
            <a:chExt cx="672" cy="444"/>
          </a:xfrm>
        </p:grpSpPr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1742" y="2060"/>
              <a:ext cx="567" cy="304"/>
            </a:xfrm>
            <a:custGeom>
              <a:avLst/>
              <a:gdLst/>
              <a:ahLst/>
              <a:cxnLst>
                <a:cxn ang="0">
                  <a:pos x="564" y="304"/>
                </a:cxn>
                <a:cxn ang="0">
                  <a:pos x="546" y="194"/>
                </a:cxn>
                <a:cxn ang="0">
                  <a:pos x="436" y="54"/>
                </a:cxn>
                <a:cxn ang="0">
                  <a:pos x="288" y="6"/>
                </a:cxn>
                <a:cxn ang="0">
                  <a:pos x="182" y="16"/>
                </a:cxn>
                <a:cxn ang="0">
                  <a:pos x="74" y="86"/>
                </a:cxn>
                <a:cxn ang="0">
                  <a:pos x="0" y="200"/>
                </a:cxn>
              </a:cxnLst>
              <a:rect l="0" t="0" r="r" b="b"/>
              <a:pathLst>
                <a:path w="567" h="304">
                  <a:moveTo>
                    <a:pt x="564" y="304"/>
                  </a:moveTo>
                  <a:cubicBezTo>
                    <a:pt x="561" y="286"/>
                    <a:pt x="567" y="236"/>
                    <a:pt x="546" y="194"/>
                  </a:cubicBezTo>
                  <a:cubicBezTo>
                    <a:pt x="525" y="152"/>
                    <a:pt x="479" y="85"/>
                    <a:pt x="436" y="54"/>
                  </a:cubicBezTo>
                  <a:cubicBezTo>
                    <a:pt x="393" y="23"/>
                    <a:pt x="330" y="12"/>
                    <a:pt x="288" y="6"/>
                  </a:cubicBezTo>
                  <a:cubicBezTo>
                    <a:pt x="246" y="0"/>
                    <a:pt x="218" y="3"/>
                    <a:pt x="182" y="16"/>
                  </a:cubicBezTo>
                  <a:cubicBezTo>
                    <a:pt x="146" y="29"/>
                    <a:pt x="104" y="55"/>
                    <a:pt x="74" y="86"/>
                  </a:cubicBezTo>
                  <a:cubicBezTo>
                    <a:pt x="44" y="117"/>
                    <a:pt x="15" y="176"/>
                    <a:pt x="0" y="200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1728" y="192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180º-</a:t>
              </a: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14419" name="Group 83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4356" name="Group 20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14358" name="Text Box 22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14359" name="Text Box 23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360" name="Group 24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14361" name="Text Box 25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14362" name="Group 26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14363" name="Line 27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436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1436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1436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6629400" y="381000"/>
            <a:ext cx="16002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180º-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6629400" y="1066800"/>
            <a:ext cx="16002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p-a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410200" y="1828800"/>
            <a:ext cx="32004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a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   180º- 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a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1260475" y="3067050"/>
            <a:ext cx="1588" cy="688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4"/>
              </a:cxn>
            </a:cxnLst>
            <a:rect l="0" t="0" r="r" b="b"/>
            <a:pathLst>
              <a:path w="1" h="434">
                <a:moveTo>
                  <a:pt x="0" y="0"/>
                </a:moveTo>
                <a:lnTo>
                  <a:pt x="0" y="43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1270000" y="3073400"/>
            <a:ext cx="1930400" cy="673100"/>
          </a:xfrm>
          <a:custGeom>
            <a:avLst/>
            <a:gdLst/>
            <a:ahLst/>
            <a:cxnLst>
              <a:cxn ang="0">
                <a:pos x="1216" y="424"/>
              </a:cxn>
              <a:cxn ang="0">
                <a:pos x="0" y="0"/>
              </a:cxn>
            </a:cxnLst>
            <a:rect l="0" t="0" r="r" b="b"/>
            <a:pathLst>
              <a:path w="1216" h="424">
                <a:moveTo>
                  <a:pt x="1216" y="424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 flipH="1">
            <a:off x="990600" y="28194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2438400" y="3505200"/>
            <a:ext cx="457200" cy="336550"/>
            <a:chOff x="1536" y="2208"/>
            <a:chExt cx="288" cy="212"/>
          </a:xfrm>
        </p:grpSpPr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 flipH="1">
              <a:off x="1536" y="220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 flipH="1">
              <a:off x="1728" y="2256"/>
              <a:ext cx="18" cy="99"/>
            </a:xfrm>
            <a:custGeom>
              <a:avLst/>
              <a:gdLst/>
              <a:ahLst/>
              <a:cxnLst>
                <a:cxn ang="0">
                  <a:pos x="18" y="99"/>
                </a:cxn>
                <a:cxn ang="0">
                  <a:pos x="14" y="51"/>
                </a:cxn>
                <a:cxn ang="0">
                  <a:pos x="0" y="0"/>
                </a:cxn>
              </a:cxnLst>
              <a:rect l="0" t="0" r="r" b="b"/>
              <a:pathLst>
                <a:path w="18" h="99">
                  <a:moveTo>
                    <a:pt x="18" y="99"/>
                  </a:moveTo>
                  <a:cubicBezTo>
                    <a:pt x="17" y="91"/>
                    <a:pt x="17" y="67"/>
                    <a:pt x="14" y="51"/>
                  </a:cubicBezTo>
                  <a:cubicBezTo>
                    <a:pt x="11" y="35"/>
                    <a:pt x="3" y="11"/>
                    <a:pt x="0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14394" name="Group 58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393" name="Oval 57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4395" name="Group 59"/>
          <p:cNvGrpSpPr>
            <a:grpSpLocks/>
          </p:cNvGrpSpPr>
          <p:nvPr/>
        </p:nvGrpSpPr>
        <p:grpSpPr bwMode="auto">
          <a:xfrm flipH="1">
            <a:off x="1295400" y="3505200"/>
            <a:ext cx="254000" cy="238125"/>
            <a:chOff x="3092" y="2211"/>
            <a:chExt cx="160" cy="150"/>
          </a:xfrm>
        </p:grpSpPr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397" name="Oval 61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4114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19050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-x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990600" y="3276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72032" name="Object 2048"/>
          <p:cNvGraphicFramePr>
            <a:graphicFrameLocks noChangeAspect="1"/>
          </p:cNvGraphicFramePr>
          <p:nvPr/>
        </p:nvGraphicFramePr>
        <p:xfrm>
          <a:off x="5913438" y="2819400"/>
          <a:ext cx="1676400" cy="320675"/>
        </p:xfrm>
        <a:graphic>
          <a:graphicData uri="http://schemas.openxmlformats.org/presentationml/2006/ole">
            <p:oleObj spid="_x0000_s172032" name="Ecuación" r:id="rId3" imgW="1130040" imgH="215640" progId="">
              <p:embed/>
            </p:oleObj>
          </a:graphicData>
        </a:graphic>
      </p:graphicFrame>
      <p:graphicFrame>
        <p:nvGraphicFramePr>
          <p:cNvPr id="172033" name="Object 2049"/>
          <p:cNvGraphicFramePr>
            <a:graphicFrameLocks noChangeAspect="1"/>
          </p:cNvGraphicFramePr>
          <p:nvPr/>
        </p:nvGraphicFramePr>
        <p:xfrm>
          <a:off x="7666038" y="2860675"/>
          <a:ext cx="792162" cy="263525"/>
        </p:xfrm>
        <a:graphic>
          <a:graphicData uri="http://schemas.openxmlformats.org/presentationml/2006/ole">
            <p:oleObj spid="_x0000_s172033" name="Ecuación" r:id="rId4" imgW="533160" imgH="177480" progId="">
              <p:embed/>
            </p:oleObj>
          </a:graphicData>
        </a:graphic>
      </p:graphicFrame>
      <p:graphicFrame>
        <p:nvGraphicFramePr>
          <p:cNvPr id="172034" name="Object 2050"/>
          <p:cNvGraphicFramePr>
            <a:graphicFrameLocks noChangeAspect="1"/>
          </p:cNvGraphicFramePr>
          <p:nvPr/>
        </p:nvGraphicFramePr>
        <p:xfrm>
          <a:off x="5876925" y="3505200"/>
          <a:ext cx="1809750" cy="320675"/>
        </p:xfrm>
        <a:graphic>
          <a:graphicData uri="http://schemas.openxmlformats.org/presentationml/2006/ole">
            <p:oleObj spid="_x0000_s172034" name="Ecuación" r:id="rId5" imgW="1218960" imgH="215640" progId="">
              <p:embed/>
            </p:oleObj>
          </a:graphicData>
        </a:graphic>
      </p:graphicFrame>
      <p:graphicFrame>
        <p:nvGraphicFramePr>
          <p:cNvPr id="172035" name="Object 2051"/>
          <p:cNvGraphicFramePr>
            <a:graphicFrameLocks noChangeAspect="1"/>
          </p:cNvGraphicFramePr>
          <p:nvPr/>
        </p:nvGraphicFramePr>
        <p:xfrm>
          <a:off x="7631113" y="3546475"/>
          <a:ext cx="923925" cy="263525"/>
        </p:xfrm>
        <a:graphic>
          <a:graphicData uri="http://schemas.openxmlformats.org/presentationml/2006/ole">
            <p:oleObj spid="_x0000_s172035" name="Ecuación" r:id="rId6" imgW="622080" imgH="177480" progId="">
              <p:embed/>
            </p:oleObj>
          </a:graphicData>
        </a:graphic>
      </p:graphicFrame>
      <p:graphicFrame>
        <p:nvGraphicFramePr>
          <p:cNvPr id="172036" name="Object 2052"/>
          <p:cNvGraphicFramePr>
            <a:graphicFrameLocks noChangeAspect="1"/>
          </p:cNvGraphicFramePr>
          <p:nvPr/>
        </p:nvGraphicFramePr>
        <p:xfrm>
          <a:off x="5562600" y="4419600"/>
          <a:ext cx="1714500" cy="584200"/>
        </p:xfrm>
        <a:graphic>
          <a:graphicData uri="http://schemas.openxmlformats.org/presentationml/2006/ole">
            <p:oleObj spid="_x0000_s172036" name="Ecuación" r:id="rId7" imgW="1155600" imgH="393480" progId="">
              <p:embed/>
            </p:oleObj>
          </a:graphicData>
        </a:graphic>
      </p:graphicFrame>
      <p:graphicFrame>
        <p:nvGraphicFramePr>
          <p:cNvPr id="172037" name="Object 2053"/>
          <p:cNvGraphicFramePr>
            <a:graphicFrameLocks noChangeAspect="1"/>
          </p:cNvGraphicFramePr>
          <p:nvPr/>
        </p:nvGraphicFramePr>
        <p:xfrm>
          <a:off x="7315200" y="4406900"/>
          <a:ext cx="601663" cy="622300"/>
        </p:xfrm>
        <a:graphic>
          <a:graphicData uri="http://schemas.openxmlformats.org/presentationml/2006/ole">
            <p:oleObj spid="_x0000_s172037" name="Ecuación" r:id="rId8" imgW="380880" imgH="393480" progId="">
              <p:embed/>
            </p:oleObj>
          </a:graphicData>
        </a:graphic>
      </p:graphicFrame>
      <p:graphicFrame>
        <p:nvGraphicFramePr>
          <p:cNvPr id="172038" name="Object 2054"/>
          <p:cNvGraphicFramePr>
            <a:graphicFrameLocks noChangeAspect="1"/>
          </p:cNvGraphicFramePr>
          <p:nvPr/>
        </p:nvGraphicFramePr>
        <p:xfrm>
          <a:off x="7924800" y="4532313"/>
          <a:ext cx="838200" cy="344487"/>
        </p:xfrm>
        <a:graphic>
          <a:graphicData uri="http://schemas.openxmlformats.org/presentationml/2006/ole">
            <p:oleObj spid="_x0000_s172038" name="Ecuación" r:id="rId9" imgW="495000" imgH="203040" progId="">
              <p:embed/>
            </p:oleObj>
          </a:graphicData>
        </a:graphic>
      </p:graphicFrame>
      <p:graphicFrame>
        <p:nvGraphicFramePr>
          <p:cNvPr id="172039" name="Object 2055"/>
          <p:cNvGraphicFramePr>
            <a:graphicFrameLocks noChangeAspect="1"/>
          </p:cNvGraphicFramePr>
          <p:nvPr/>
        </p:nvGraphicFramePr>
        <p:xfrm>
          <a:off x="2978150" y="6143625"/>
          <a:ext cx="169863" cy="320675"/>
        </p:xfrm>
        <a:graphic>
          <a:graphicData uri="http://schemas.openxmlformats.org/presentationml/2006/ole">
            <p:oleObj spid="_x0000_s172039" name="Ecuación" r:id="rId10" imgW="114120" imgH="215640" progId="">
              <p:embed/>
            </p:oleObj>
          </a:graphicData>
        </a:graphic>
      </p:graphicFrame>
      <p:grpSp>
        <p:nvGrpSpPr>
          <p:cNvPr id="14430" name="Group 94"/>
          <p:cNvGrpSpPr>
            <a:grpSpLocks/>
          </p:cNvGrpSpPr>
          <p:nvPr/>
        </p:nvGrpSpPr>
        <p:grpSpPr bwMode="auto">
          <a:xfrm>
            <a:off x="990600" y="5943600"/>
            <a:ext cx="7391400" cy="495300"/>
            <a:chOff x="624" y="3744"/>
            <a:chExt cx="4656" cy="312"/>
          </a:xfrm>
        </p:grpSpPr>
        <p:graphicFrame>
          <p:nvGraphicFramePr>
            <p:cNvPr id="172040" name="Object 2056"/>
            <p:cNvGraphicFramePr>
              <a:graphicFrameLocks noChangeAspect="1"/>
            </p:cNvGraphicFramePr>
            <p:nvPr/>
          </p:nvGraphicFramePr>
          <p:xfrm>
            <a:off x="805" y="3792"/>
            <a:ext cx="1163" cy="202"/>
          </p:xfrm>
          <a:graphic>
            <a:graphicData uri="http://schemas.openxmlformats.org/presentationml/2006/ole">
              <p:oleObj spid="_x0000_s172040" name="Ecuación" r:id="rId11" imgW="1244520" imgH="215640" progId="">
                <p:embed/>
              </p:oleObj>
            </a:graphicData>
          </a:graphic>
        </p:graphicFrame>
        <p:graphicFrame>
          <p:nvGraphicFramePr>
            <p:cNvPr id="172041" name="Object 2057"/>
            <p:cNvGraphicFramePr>
              <a:graphicFrameLocks noChangeAspect="1"/>
            </p:cNvGraphicFramePr>
            <p:nvPr/>
          </p:nvGraphicFramePr>
          <p:xfrm>
            <a:off x="2459" y="3792"/>
            <a:ext cx="1141" cy="202"/>
          </p:xfrm>
          <a:graphic>
            <a:graphicData uri="http://schemas.openxmlformats.org/presentationml/2006/ole">
              <p:oleObj spid="_x0000_s172041" name="Ecuación" r:id="rId12" imgW="1218960" imgH="215640" progId="">
                <p:embed/>
              </p:oleObj>
            </a:graphicData>
          </a:graphic>
        </p:graphicFrame>
        <p:graphicFrame>
          <p:nvGraphicFramePr>
            <p:cNvPr id="172042" name="Object 2058"/>
            <p:cNvGraphicFramePr>
              <a:graphicFrameLocks noChangeAspect="1"/>
            </p:cNvGraphicFramePr>
            <p:nvPr/>
          </p:nvGraphicFramePr>
          <p:xfrm>
            <a:off x="4032" y="3792"/>
            <a:ext cx="1175" cy="202"/>
          </p:xfrm>
          <a:graphic>
            <a:graphicData uri="http://schemas.openxmlformats.org/presentationml/2006/ole">
              <p:oleObj spid="_x0000_s172042" name="Ecuación" r:id="rId13" imgW="1257120" imgH="215640" progId="">
                <p:embed/>
              </p:oleObj>
            </a:graphicData>
          </a:graphic>
        </p:graphicFrame>
        <p:sp>
          <p:nvSpPr>
            <p:cNvPr id="14429" name="Text Box 93"/>
            <p:cNvSpPr txBox="1">
              <a:spLocks noChangeArrowheads="1"/>
            </p:cNvSpPr>
            <p:nvPr/>
          </p:nvSpPr>
          <p:spPr bwMode="auto">
            <a:xfrm>
              <a:off x="624" y="3744"/>
              <a:ext cx="4656" cy="312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6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5" grpId="0" autoUpdateAnimBg="0"/>
      <p:bldP spid="14346" grpId="0" animBg="1"/>
      <p:bldP spid="14372" grpId="0" animBg="1" autoUpdateAnimBg="0"/>
      <p:bldP spid="14373" grpId="0" animBg="1" autoUpdateAnimBg="0"/>
      <p:bldP spid="14374" grpId="0" animBg="1" autoUpdateAnimBg="0"/>
      <p:bldP spid="14376" grpId="0" animBg="1"/>
      <p:bldP spid="14377" grpId="0" animBg="1"/>
      <p:bldP spid="14379" grpId="0" autoUpdateAnimBg="0"/>
      <p:bldP spid="14398" grpId="0" autoUpdateAnimBg="0"/>
      <p:bldP spid="14399" grpId="0" autoUpdateAnimBg="0"/>
      <p:bldP spid="14400" grpId="0" autoUpdateAnimBg="0"/>
      <p:bldP spid="1441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16FA-7164-4845-AAC7-75E999CED556}" type="slidenum">
              <a:rPr lang="es-ES"/>
              <a:pPr/>
              <a:t>33</a:t>
            </a:fld>
            <a:endParaRPr lang="es-E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1722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210º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3193" name="Group 9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3195" name="Group 11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3196" name="Text Box 12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3197" name="Text Box 13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3198" name="Text Box 14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3199" name="Group 15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3200" name="Text Box 16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3201" name="Group 17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3202" name="Line 18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320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32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320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32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2730500" y="2971800"/>
            <a:ext cx="1079500" cy="939800"/>
            <a:chOff x="1720" y="1872"/>
            <a:chExt cx="680" cy="592"/>
          </a:xfrm>
        </p:grpSpPr>
        <p:sp>
          <p:nvSpPr>
            <p:cNvPr id="93214" name="Freeform 30"/>
            <p:cNvSpPr>
              <a:spLocks/>
            </p:cNvSpPr>
            <p:nvPr/>
          </p:nvSpPr>
          <p:spPr bwMode="auto">
            <a:xfrm>
              <a:off x="1720" y="2060"/>
              <a:ext cx="589" cy="404"/>
            </a:xfrm>
            <a:custGeom>
              <a:avLst/>
              <a:gdLst/>
              <a:ahLst/>
              <a:cxnLst>
                <a:cxn ang="0">
                  <a:pos x="586" y="304"/>
                </a:cxn>
                <a:cxn ang="0">
                  <a:pos x="568" y="194"/>
                </a:cxn>
                <a:cxn ang="0">
                  <a:pos x="458" y="54"/>
                </a:cxn>
                <a:cxn ang="0">
                  <a:pos x="310" y="6"/>
                </a:cxn>
                <a:cxn ang="0">
                  <a:pos x="204" y="16"/>
                </a:cxn>
                <a:cxn ang="0">
                  <a:pos x="108" y="60"/>
                </a:cxn>
                <a:cxn ang="0">
                  <a:pos x="34" y="146"/>
                </a:cxn>
                <a:cxn ang="0">
                  <a:pos x="4" y="260"/>
                </a:cxn>
                <a:cxn ang="0">
                  <a:pos x="8" y="404"/>
                </a:cxn>
              </a:cxnLst>
              <a:rect l="0" t="0" r="r" b="b"/>
              <a:pathLst>
                <a:path w="589" h="404">
                  <a:moveTo>
                    <a:pt x="586" y="304"/>
                  </a:moveTo>
                  <a:cubicBezTo>
                    <a:pt x="583" y="286"/>
                    <a:pt x="589" y="236"/>
                    <a:pt x="568" y="194"/>
                  </a:cubicBezTo>
                  <a:cubicBezTo>
                    <a:pt x="547" y="152"/>
                    <a:pt x="501" y="85"/>
                    <a:pt x="458" y="54"/>
                  </a:cubicBezTo>
                  <a:cubicBezTo>
                    <a:pt x="415" y="23"/>
                    <a:pt x="352" y="12"/>
                    <a:pt x="310" y="6"/>
                  </a:cubicBezTo>
                  <a:cubicBezTo>
                    <a:pt x="268" y="0"/>
                    <a:pt x="238" y="7"/>
                    <a:pt x="204" y="16"/>
                  </a:cubicBezTo>
                  <a:cubicBezTo>
                    <a:pt x="170" y="25"/>
                    <a:pt x="136" y="38"/>
                    <a:pt x="108" y="60"/>
                  </a:cubicBezTo>
                  <a:cubicBezTo>
                    <a:pt x="80" y="82"/>
                    <a:pt x="51" y="113"/>
                    <a:pt x="34" y="146"/>
                  </a:cubicBezTo>
                  <a:cubicBezTo>
                    <a:pt x="17" y="179"/>
                    <a:pt x="8" y="217"/>
                    <a:pt x="4" y="260"/>
                  </a:cubicBezTo>
                  <a:cubicBezTo>
                    <a:pt x="0" y="303"/>
                    <a:pt x="7" y="374"/>
                    <a:pt x="8" y="404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3215" name="Text Box 31"/>
            <p:cNvSpPr txBox="1">
              <a:spLocks noChangeArrowheads="1"/>
            </p:cNvSpPr>
            <p:nvPr/>
          </p:nvSpPr>
          <p:spPr bwMode="auto">
            <a:xfrm>
              <a:off x="1728" y="187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210º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93254" name="Group 70"/>
          <p:cNvGrpSpPr>
            <a:grpSpLocks/>
          </p:cNvGrpSpPr>
          <p:nvPr/>
        </p:nvGrpSpPr>
        <p:grpSpPr bwMode="auto">
          <a:xfrm>
            <a:off x="3175000" y="2667000"/>
            <a:ext cx="2387600" cy="1327150"/>
            <a:chOff x="2000" y="1680"/>
            <a:chExt cx="1504" cy="836"/>
          </a:xfrm>
        </p:grpSpPr>
        <p:sp>
          <p:nvSpPr>
            <p:cNvPr id="93187" name="Freeform 3"/>
            <p:cNvSpPr>
              <a:spLocks/>
            </p:cNvSpPr>
            <p:nvPr/>
          </p:nvSpPr>
          <p:spPr bwMode="auto">
            <a:xfrm>
              <a:off x="3252" y="1929"/>
              <a:ext cx="1" cy="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7"/>
                </a:cxn>
              </a:cxnLst>
              <a:rect l="0" t="0" r="r" b="b"/>
              <a:pathLst>
                <a:path w="1" h="437">
                  <a:moveTo>
                    <a:pt x="0" y="0"/>
                  </a:moveTo>
                  <a:lnTo>
                    <a:pt x="0" y="437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3253" name="Group 69"/>
            <p:cNvGrpSpPr>
              <a:grpSpLocks/>
            </p:cNvGrpSpPr>
            <p:nvPr/>
          </p:nvGrpSpPr>
          <p:grpSpPr bwMode="auto">
            <a:xfrm>
              <a:off x="2000" y="1680"/>
              <a:ext cx="1504" cy="836"/>
              <a:chOff x="2000" y="1680"/>
              <a:chExt cx="1504" cy="836"/>
            </a:xfrm>
          </p:grpSpPr>
          <p:grpSp>
            <p:nvGrpSpPr>
              <p:cNvPr id="93188" name="Group 4"/>
              <p:cNvGrpSpPr>
                <a:grpSpLocks/>
              </p:cNvGrpSpPr>
              <p:nvPr/>
            </p:nvGrpSpPr>
            <p:grpSpPr bwMode="auto">
              <a:xfrm>
                <a:off x="2000" y="1928"/>
                <a:ext cx="1256" cy="452"/>
                <a:chOff x="2000" y="1928"/>
                <a:chExt cx="1256" cy="452"/>
              </a:xfrm>
            </p:grpSpPr>
            <p:sp>
              <p:nvSpPr>
                <p:cNvPr id="93189" name="Freeform 5"/>
                <p:cNvSpPr>
                  <a:spLocks/>
                </p:cNvSpPr>
                <p:nvPr/>
              </p:nvSpPr>
              <p:spPr bwMode="auto">
                <a:xfrm>
                  <a:off x="2000" y="1928"/>
                  <a:ext cx="1256" cy="432"/>
                </a:xfrm>
                <a:custGeom>
                  <a:avLst/>
                  <a:gdLst/>
                  <a:ahLst/>
                  <a:cxnLst>
                    <a:cxn ang="0">
                      <a:pos x="0" y="432"/>
                    </a:cxn>
                    <a:cxn ang="0">
                      <a:pos x="1256" y="0"/>
                    </a:cxn>
                  </a:cxnLst>
                  <a:rect l="0" t="0" r="r" b="b"/>
                  <a:pathLst>
                    <a:path w="1256" h="432">
                      <a:moveTo>
                        <a:pt x="0" y="432"/>
                      </a:moveTo>
                      <a:lnTo>
                        <a:pt x="1256" y="0"/>
                      </a:lnTo>
                    </a:path>
                  </a:pathLst>
                </a:custGeom>
                <a:noFill/>
                <a:ln w="3175" cmpd="sng">
                  <a:solidFill>
                    <a:srgbClr val="3366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31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12" y="2188"/>
                  <a:ext cx="2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400" b="1">
                      <a:solidFill>
                        <a:srgbClr val="336600"/>
                      </a:solidFill>
                      <a:latin typeface="Arial" charset="0"/>
                    </a:rPr>
                    <a:t>30º</a:t>
                  </a:r>
                  <a:endParaRPr lang="es-ES" sz="1400" b="1">
                    <a:solidFill>
                      <a:srgbClr val="3366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93191" name="Text Box 7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990033"/>
                    </a:solidFill>
                    <a:latin typeface="Arial" charset="0"/>
                  </a:rPr>
                  <a:t>A</a:t>
                </a:r>
                <a:endParaRPr lang="es-ES" sz="1600" b="1">
                  <a:solidFill>
                    <a:srgbClr val="990033"/>
                  </a:solidFill>
                  <a:latin typeface="Arial" charset="0"/>
                </a:endParaRPr>
              </a:p>
            </p:txBody>
          </p:sp>
          <p:sp>
            <p:nvSpPr>
              <p:cNvPr id="93192" name="Freeform 8"/>
              <p:cNvSpPr>
                <a:spLocks/>
              </p:cNvSpPr>
              <p:nvPr/>
            </p:nvSpPr>
            <p:spPr bwMode="auto">
              <a:xfrm>
                <a:off x="2238" y="2255"/>
                <a:ext cx="18" cy="99"/>
              </a:xfrm>
              <a:custGeom>
                <a:avLst/>
                <a:gdLst/>
                <a:ahLst/>
                <a:cxnLst>
                  <a:cxn ang="0">
                    <a:pos x="18" y="99"/>
                  </a:cxn>
                  <a:cxn ang="0">
                    <a:pos x="14" y="51"/>
                  </a:cxn>
                  <a:cxn ang="0">
                    <a:pos x="0" y="0"/>
                  </a:cxn>
                </a:cxnLst>
                <a:rect l="0" t="0" r="r" b="b"/>
                <a:pathLst>
                  <a:path w="18" h="99">
                    <a:moveTo>
                      <a:pt x="18" y="99"/>
                    </a:moveTo>
                    <a:cubicBezTo>
                      <a:pt x="17" y="91"/>
                      <a:pt x="17" y="67"/>
                      <a:pt x="14" y="51"/>
                    </a:cubicBezTo>
                    <a:cubicBezTo>
                      <a:pt x="11" y="35"/>
                      <a:pt x="3" y="11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3366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grpSp>
            <p:nvGrpSpPr>
              <p:cNvPr id="93219" name="Group 35"/>
              <p:cNvGrpSpPr>
                <a:grpSpLocks/>
              </p:cNvGrpSpPr>
              <p:nvPr/>
            </p:nvGrpSpPr>
            <p:grpSpPr bwMode="auto">
              <a:xfrm>
                <a:off x="3092" y="2211"/>
                <a:ext cx="160" cy="150"/>
                <a:chOff x="3092" y="2211"/>
                <a:chExt cx="160" cy="150"/>
              </a:xfrm>
            </p:grpSpPr>
            <p:sp>
              <p:nvSpPr>
                <p:cNvPr id="93220" name="Freeform 36"/>
                <p:cNvSpPr>
                  <a:spLocks/>
                </p:cNvSpPr>
                <p:nvPr/>
              </p:nvSpPr>
              <p:spPr bwMode="auto">
                <a:xfrm>
                  <a:off x="3092" y="2211"/>
                  <a:ext cx="160" cy="150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94" y="6"/>
                    </a:cxn>
                    <a:cxn ang="0">
                      <a:pos x="37" y="35"/>
                    </a:cxn>
                    <a:cxn ang="0">
                      <a:pos x="7" y="95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160" h="150">
                      <a:moveTo>
                        <a:pt x="160" y="0"/>
                      </a:moveTo>
                      <a:cubicBezTo>
                        <a:pt x="149" y="1"/>
                        <a:pt x="114" y="0"/>
                        <a:pt x="94" y="6"/>
                      </a:cubicBezTo>
                      <a:cubicBezTo>
                        <a:pt x="74" y="12"/>
                        <a:pt x="52" y="20"/>
                        <a:pt x="37" y="35"/>
                      </a:cubicBezTo>
                      <a:cubicBezTo>
                        <a:pt x="22" y="50"/>
                        <a:pt x="13" y="76"/>
                        <a:pt x="7" y="95"/>
                      </a:cubicBezTo>
                      <a:cubicBezTo>
                        <a:pt x="1" y="114"/>
                        <a:pt x="2" y="139"/>
                        <a:pt x="0" y="1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3221" name="Oval 37"/>
                <p:cNvSpPr>
                  <a:spLocks noChangeArrowheads="1"/>
                </p:cNvSpPr>
                <p:nvPr/>
              </p:nvSpPr>
              <p:spPr bwMode="auto">
                <a:xfrm>
                  <a:off x="3168" y="22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93225" name="Text Box 41"/>
              <p:cNvSpPr txBox="1">
                <a:spLocks noChangeArrowheads="1"/>
              </p:cNvSpPr>
              <p:nvPr/>
            </p:nvSpPr>
            <p:spPr bwMode="auto">
              <a:xfrm>
                <a:off x="2592" y="2304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3333CC"/>
                    </a:solidFill>
                    <a:latin typeface="Arial" charset="0"/>
                  </a:rPr>
                  <a:t>x</a:t>
                </a:r>
                <a:endParaRPr lang="es-ES" sz="1600" b="1">
                  <a:solidFill>
                    <a:srgbClr val="3333CC"/>
                  </a:solidFill>
                  <a:latin typeface="Arial" charset="0"/>
                </a:endParaRPr>
              </a:p>
            </p:txBody>
          </p:sp>
          <p:sp>
            <p:nvSpPr>
              <p:cNvPr id="93226" name="Text Box 42"/>
              <p:cNvSpPr txBox="1">
                <a:spLocks noChangeArrowheads="1"/>
              </p:cNvSpPr>
              <p:nvPr/>
            </p:nvSpPr>
            <p:spPr bwMode="auto">
              <a:xfrm>
                <a:off x="3264" y="201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336600"/>
                    </a:solidFill>
                    <a:latin typeface="Arial" charset="0"/>
                  </a:rPr>
                  <a:t>y</a:t>
                </a:r>
                <a:endParaRPr lang="es-ES" sz="1600" b="1">
                  <a:solidFill>
                    <a:srgbClr val="3366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3255" name="Group 71"/>
          <p:cNvGrpSpPr>
            <a:grpSpLocks/>
          </p:cNvGrpSpPr>
          <p:nvPr/>
        </p:nvGrpSpPr>
        <p:grpSpPr bwMode="auto">
          <a:xfrm>
            <a:off x="990600" y="3657600"/>
            <a:ext cx="2209800" cy="990600"/>
            <a:chOff x="624" y="2304"/>
            <a:chExt cx="1392" cy="624"/>
          </a:xfrm>
        </p:grpSpPr>
        <p:sp>
          <p:nvSpPr>
            <p:cNvPr id="93210" name="Freeform 26"/>
            <p:cNvSpPr>
              <a:spLocks/>
            </p:cNvSpPr>
            <p:nvPr/>
          </p:nvSpPr>
          <p:spPr bwMode="auto">
            <a:xfrm>
              <a:off x="794" y="2350"/>
              <a:ext cx="1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4"/>
                </a:cxn>
              </a:cxnLst>
              <a:rect l="0" t="0" r="r" b="b"/>
              <a:pathLst>
                <a:path w="1" h="434">
                  <a:moveTo>
                    <a:pt x="0" y="0"/>
                  </a:moveTo>
                  <a:lnTo>
                    <a:pt x="0" y="43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3252" name="Group 68"/>
            <p:cNvGrpSpPr>
              <a:grpSpLocks/>
            </p:cNvGrpSpPr>
            <p:nvPr/>
          </p:nvGrpSpPr>
          <p:grpSpPr bwMode="auto">
            <a:xfrm>
              <a:off x="624" y="2304"/>
              <a:ext cx="1392" cy="624"/>
              <a:chOff x="624" y="2304"/>
              <a:chExt cx="1392" cy="624"/>
            </a:xfrm>
          </p:grpSpPr>
          <p:sp>
            <p:nvSpPr>
              <p:cNvPr id="93211" name="Freeform 27"/>
              <p:cNvSpPr>
                <a:spLocks/>
              </p:cNvSpPr>
              <p:nvPr/>
            </p:nvSpPr>
            <p:spPr bwMode="auto">
              <a:xfrm flipV="1">
                <a:off x="800" y="2360"/>
                <a:ext cx="1216" cy="424"/>
              </a:xfrm>
              <a:custGeom>
                <a:avLst/>
                <a:gdLst/>
                <a:ahLst/>
                <a:cxnLst>
                  <a:cxn ang="0">
                    <a:pos x="1216" y="424"/>
                  </a:cxn>
                  <a:cxn ang="0">
                    <a:pos x="0" y="0"/>
                  </a:cxn>
                </a:cxnLst>
                <a:rect l="0" t="0" r="r" b="b"/>
                <a:pathLst>
                  <a:path w="1216" h="424">
                    <a:moveTo>
                      <a:pt x="1216" y="424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3212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624" y="2716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990033"/>
                    </a:solidFill>
                    <a:latin typeface="Arial" charset="0"/>
                  </a:rPr>
                  <a:t>A’</a:t>
                </a:r>
                <a:endParaRPr lang="es-ES" sz="1600" b="1">
                  <a:solidFill>
                    <a:srgbClr val="990033"/>
                  </a:solidFill>
                  <a:latin typeface="Arial" charset="0"/>
                </a:endParaRPr>
              </a:p>
            </p:txBody>
          </p:sp>
          <p:grpSp>
            <p:nvGrpSpPr>
              <p:cNvPr id="93216" name="Group 32"/>
              <p:cNvGrpSpPr>
                <a:grpSpLocks/>
              </p:cNvGrpSpPr>
              <p:nvPr/>
            </p:nvGrpSpPr>
            <p:grpSpPr bwMode="auto">
              <a:xfrm>
                <a:off x="1392" y="2304"/>
                <a:ext cx="384" cy="192"/>
                <a:chOff x="1488" y="2304"/>
                <a:chExt cx="288" cy="192"/>
              </a:xfrm>
            </p:grpSpPr>
            <p:sp>
              <p:nvSpPr>
                <p:cNvPr id="93217" name="Text Box 33"/>
                <p:cNvSpPr txBox="1">
                  <a:spLocks noChangeArrowheads="1"/>
                </p:cNvSpPr>
                <p:nvPr/>
              </p:nvSpPr>
              <p:spPr bwMode="auto">
                <a:xfrm flipH="1">
                  <a:off x="1488" y="2304"/>
                  <a:ext cx="2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400" b="1">
                      <a:solidFill>
                        <a:srgbClr val="990033"/>
                      </a:solidFill>
                      <a:latin typeface="Arial" charset="0"/>
                    </a:rPr>
                    <a:t>30º</a:t>
                  </a:r>
                  <a:endParaRPr lang="es-ES" sz="1400" b="1">
                    <a:solidFill>
                      <a:srgbClr val="990033"/>
                    </a:solidFill>
                    <a:latin typeface="Arial" charset="0"/>
                  </a:endParaRPr>
                </a:p>
              </p:txBody>
            </p:sp>
            <p:sp>
              <p:nvSpPr>
                <p:cNvPr id="93218" name="Freeform 34"/>
                <p:cNvSpPr>
                  <a:spLocks/>
                </p:cNvSpPr>
                <p:nvPr/>
              </p:nvSpPr>
              <p:spPr bwMode="auto">
                <a:xfrm>
                  <a:off x="1644" y="2352"/>
                  <a:ext cx="36" cy="124"/>
                </a:xfrm>
                <a:custGeom>
                  <a:avLst/>
                  <a:gdLst/>
                  <a:ahLst/>
                  <a:cxnLst>
                    <a:cxn ang="0">
                      <a:pos x="36" y="124"/>
                    </a:cxn>
                    <a:cxn ang="0">
                      <a:pos x="4" y="72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6" h="124">
                      <a:moveTo>
                        <a:pt x="36" y="124"/>
                      </a:moveTo>
                      <a:cubicBezTo>
                        <a:pt x="31" y="115"/>
                        <a:pt x="8" y="93"/>
                        <a:pt x="4" y="72"/>
                      </a:cubicBezTo>
                      <a:cubicBezTo>
                        <a:pt x="0" y="51"/>
                        <a:pt x="8" y="15"/>
                        <a:pt x="9" y="0"/>
                      </a:cubicBezTo>
                    </a:path>
                  </a:pathLst>
                </a:custGeom>
                <a:noFill/>
                <a:ln w="9525">
                  <a:solidFill>
                    <a:srgbClr val="990033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93222" name="Group 38"/>
              <p:cNvGrpSpPr>
                <a:grpSpLocks/>
              </p:cNvGrpSpPr>
              <p:nvPr/>
            </p:nvGrpSpPr>
            <p:grpSpPr bwMode="auto">
              <a:xfrm flipH="1" flipV="1">
                <a:off x="816" y="2346"/>
                <a:ext cx="160" cy="150"/>
                <a:chOff x="3092" y="2211"/>
                <a:chExt cx="160" cy="150"/>
              </a:xfrm>
            </p:grpSpPr>
            <p:sp>
              <p:nvSpPr>
                <p:cNvPr id="93223" name="Freeform 39"/>
                <p:cNvSpPr>
                  <a:spLocks/>
                </p:cNvSpPr>
                <p:nvPr/>
              </p:nvSpPr>
              <p:spPr bwMode="auto">
                <a:xfrm>
                  <a:off x="3092" y="2211"/>
                  <a:ext cx="160" cy="150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94" y="6"/>
                    </a:cxn>
                    <a:cxn ang="0">
                      <a:pos x="37" y="35"/>
                    </a:cxn>
                    <a:cxn ang="0">
                      <a:pos x="7" y="95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160" h="150">
                      <a:moveTo>
                        <a:pt x="160" y="0"/>
                      </a:moveTo>
                      <a:cubicBezTo>
                        <a:pt x="149" y="1"/>
                        <a:pt x="114" y="0"/>
                        <a:pt x="94" y="6"/>
                      </a:cubicBezTo>
                      <a:cubicBezTo>
                        <a:pt x="74" y="12"/>
                        <a:pt x="52" y="20"/>
                        <a:pt x="37" y="35"/>
                      </a:cubicBezTo>
                      <a:cubicBezTo>
                        <a:pt x="22" y="50"/>
                        <a:pt x="13" y="76"/>
                        <a:pt x="7" y="95"/>
                      </a:cubicBezTo>
                      <a:cubicBezTo>
                        <a:pt x="1" y="114"/>
                        <a:pt x="2" y="139"/>
                        <a:pt x="0" y="1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3224" name="Oval 40"/>
                <p:cNvSpPr>
                  <a:spLocks noChangeArrowheads="1"/>
                </p:cNvSpPr>
                <p:nvPr/>
              </p:nvSpPr>
              <p:spPr bwMode="auto">
                <a:xfrm>
                  <a:off x="3168" y="22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93227" name="Text Box 43"/>
              <p:cNvSpPr txBox="1">
                <a:spLocks noChangeArrowheads="1"/>
              </p:cNvSpPr>
              <p:nvPr/>
            </p:nvSpPr>
            <p:spPr bwMode="auto">
              <a:xfrm>
                <a:off x="1200" y="2304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3333CC"/>
                    </a:solidFill>
                    <a:latin typeface="Arial" charset="0"/>
                  </a:rPr>
                  <a:t>-x</a:t>
                </a:r>
                <a:endParaRPr lang="es-ES" sz="1600" b="1">
                  <a:solidFill>
                    <a:srgbClr val="3333CC"/>
                  </a:solidFill>
                  <a:latin typeface="Arial" charset="0"/>
                </a:endParaRPr>
              </a:p>
            </p:txBody>
          </p:sp>
          <p:sp>
            <p:nvSpPr>
              <p:cNvPr id="93228" name="Text Box 44"/>
              <p:cNvSpPr txBox="1">
                <a:spLocks noChangeArrowheads="1"/>
              </p:cNvSpPr>
              <p:nvPr/>
            </p:nvSpPr>
            <p:spPr bwMode="auto">
              <a:xfrm>
                <a:off x="624" y="24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336600"/>
                    </a:solidFill>
                    <a:latin typeface="Arial" charset="0"/>
                  </a:rPr>
                  <a:t>-y</a:t>
                </a:r>
                <a:endParaRPr lang="es-ES" sz="1600" b="1">
                  <a:solidFill>
                    <a:srgbClr val="336600"/>
                  </a:solidFill>
                  <a:latin typeface="Arial" charset="0"/>
                </a:endParaRPr>
              </a:p>
            </p:txBody>
          </p:sp>
        </p:grpSp>
      </p:grpSp>
      <p:graphicFrame>
        <p:nvGraphicFramePr>
          <p:cNvPr id="173056" name="Object 0"/>
          <p:cNvGraphicFramePr>
            <a:graphicFrameLocks noChangeAspect="1"/>
          </p:cNvGraphicFramePr>
          <p:nvPr/>
        </p:nvGraphicFramePr>
        <p:xfrm>
          <a:off x="5638800" y="2828925"/>
          <a:ext cx="1393825" cy="301625"/>
        </p:xfrm>
        <a:graphic>
          <a:graphicData uri="http://schemas.openxmlformats.org/presentationml/2006/ole">
            <p:oleObj spid="_x0000_s173056" name="Ecuación" r:id="rId3" imgW="939600" imgH="203040" progId="">
              <p:embed/>
            </p:oleObj>
          </a:graphicData>
        </a:graphic>
      </p:graphicFrame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7016750" y="2841625"/>
          <a:ext cx="1263650" cy="301625"/>
        </p:xfrm>
        <a:graphic>
          <a:graphicData uri="http://schemas.openxmlformats.org/presentationml/2006/ole">
            <p:oleObj spid="_x0000_s173057" name="Ecuación" r:id="rId4" imgW="850680" imgH="203040" progId="">
              <p:embed/>
            </p:oleObj>
          </a:graphicData>
        </a:graphic>
      </p:graphicFrame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5715000" y="3514725"/>
          <a:ext cx="1376363" cy="301625"/>
        </p:xfrm>
        <a:graphic>
          <a:graphicData uri="http://schemas.openxmlformats.org/presentationml/2006/ole">
            <p:oleObj spid="_x0000_s173058" name="Ecuación" r:id="rId5" imgW="927000" imgH="203040" progId="">
              <p:embed/>
            </p:oleObj>
          </a:graphicData>
        </a:graphic>
      </p:graphicFrame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6985000" y="3527425"/>
          <a:ext cx="1282700" cy="301625"/>
        </p:xfrm>
        <a:graphic>
          <a:graphicData uri="http://schemas.openxmlformats.org/presentationml/2006/ole">
            <p:oleObj spid="_x0000_s173059" name="Ecuación" r:id="rId6" imgW="863280" imgH="203040" progId="">
              <p:embed/>
            </p:oleObj>
          </a:graphicData>
        </a:graphic>
      </p:graphicFrame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5486400" y="4419600"/>
          <a:ext cx="1300163" cy="584200"/>
        </p:xfrm>
        <a:graphic>
          <a:graphicData uri="http://schemas.openxmlformats.org/presentationml/2006/ole">
            <p:oleObj spid="_x0000_s173060" name="Ecuación" r:id="rId7" imgW="876240" imgH="393480" progId="">
              <p:embed/>
            </p:oleObj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6880225" y="4406900"/>
          <a:ext cx="441325" cy="622300"/>
        </p:xfrm>
        <a:graphic>
          <a:graphicData uri="http://schemas.openxmlformats.org/presentationml/2006/ole">
            <p:oleObj spid="_x0000_s173061" name="Ecuación" r:id="rId8" imgW="279360" imgH="393480" progId="">
              <p:embed/>
            </p:oleObj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7315200" y="4572000"/>
          <a:ext cx="1093788" cy="344488"/>
        </p:xfrm>
        <a:graphic>
          <a:graphicData uri="http://schemas.openxmlformats.org/presentationml/2006/ole">
            <p:oleObj spid="_x0000_s173062" name="Ecuación" r:id="rId9" imgW="647640" imgH="203040" progId="">
              <p:embed/>
            </p:oleObj>
          </a:graphicData>
        </a:graphic>
      </p:graphicFrame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4724400" y="1219200"/>
            <a:ext cx="4038600" cy="1058863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210º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(añadimos 30º a 180º).</a:t>
            </a:r>
          </a:p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Dibujamos el ángulo de 30º y las líneas que representan sus razones trigonométricas.</a:t>
            </a:r>
            <a:endParaRPr lang="es-ES" sz="1400" b="1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8202613" y="2651125"/>
          <a:ext cx="422275" cy="625475"/>
        </p:xfrm>
        <a:graphic>
          <a:graphicData uri="http://schemas.openxmlformats.org/presentationml/2006/ole">
            <p:oleObj spid="_x0000_s173063" name="Ecuación" r:id="rId10" imgW="266400" imgH="393480" progId="">
              <p:embed/>
            </p:oleObj>
          </a:graphicData>
        </a:graphic>
      </p:graphicFrame>
      <p:graphicFrame>
        <p:nvGraphicFramePr>
          <p:cNvPr id="173064" name="Object 8"/>
          <p:cNvGraphicFramePr>
            <a:graphicFrameLocks noChangeAspect="1"/>
          </p:cNvGraphicFramePr>
          <p:nvPr/>
        </p:nvGraphicFramePr>
        <p:xfrm>
          <a:off x="8153400" y="3276600"/>
          <a:ext cx="603250" cy="687388"/>
        </p:xfrm>
        <a:graphic>
          <a:graphicData uri="http://schemas.openxmlformats.org/presentationml/2006/ole">
            <p:oleObj spid="_x0000_s173064" name="Ecuación" r:id="rId11" imgW="380880" imgH="431640" progId="">
              <p:embed/>
            </p:oleObj>
          </a:graphicData>
        </a:graphic>
      </p:graphicFrame>
      <p:graphicFrame>
        <p:nvGraphicFramePr>
          <p:cNvPr id="173065" name="Object 9"/>
          <p:cNvGraphicFramePr>
            <a:graphicFrameLocks noChangeAspect="1"/>
          </p:cNvGraphicFramePr>
          <p:nvPr/>
        </p:nvGraphicFramePr>
        <p:xfrm>
          <a:off x="8367713" y="4392613"/>
          <a:ext cx="390525" cy="636587"/>
        </p:xfrm>
        <a:graphic>
          <a:graphicData uri="http://schemas.openxmlformats.org/presentationml/2006/ole">
            <p:oleObj spid="_x0000_s173065" name="Ecuación" r:id="rId12" imgW="266400" imgH="431640" progId="">
              <p:embed/>
            </p:oleObj>
          </a:graphicData>
        </a:graphic>
      </p:graphicFrame>
      <p:grpSp>
        <p:nvGrpSpPr>
          <p:cNvPr id="93256" name="Group 72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73066" name="Object 10"/>
            <p:cNvGraphicFramePr>
              <a:graphicFrameLocks noChangeAspect="1"/>
            </p:cNvGraphicFramePr>
            <p:nvPr/>
          </p:nvGraphicFramePr>
          <p:xfrm>
            <a:off x="835" y="3691"/>
            <a:ext cx="1103" cy="405"/>
          </p:xfrm>
          <a:graphic>
            <a:graphicData uri="http://schemas.openxmlformats.org/presentationml/2006/ole">
              <p:oleObj spid="_x0000_s173066" name="Ecuación" r:id="rId13" imgW="1180800" imgH="431640" progId="">
                <p:embed/>
              </p:oleObj>
            </a:graphicData>
          </a:graphic>
        </p:graphicFrame>
        <p:graphicFrame>
          <p:nvGraphicFramePr>
            <p:cNvPr id="173067" name="Object 11"/>
            <p:cNvGraphicFramePr>
              <a:graphicFrameLocks noChangeAspect="1"/>
            </p:cNvGraphicFramePr>
            <p:nvPr/>
          </p:nvGraphicFramePr>
          <p:xfrm>
            <a:off x="2268" y="3750"/>
            <a:ext cx="1296" cy="234"/>
          </p:xfrm>
          <a:graphic>
            <a:graphicData uri="http://schemas.openxmlformats.org/presentationml/2006/ole">
              <p:oleObj spid="_x0000_s173067" name="Ecuación" r:id="rId14" imgW="1117440" imgH="203040" progId="">
                <p:embed/>
              </p:oleObj>
            </a:graphicData>
          </a:graphic>
        </p:graphicFrame>
        <p:graphicFrame>
          <p:nvGraphicFramePr>
            <p:cNvPr id="173068" name="Object 12"/>
            <p:cNvGraphicFramePr>
              <a:graphicFrameLocks noChangeAspect="1"/>
            </p:cNvGraphicFramePr>
            <p:nvPr/>
          </p:nvGraphicFramePr>
          <p:xfrm>
            <a:off x="4023" y="3754"/>
            <a:ext cx="1073" cy="252"/>
          </p:xfrm>
          <a:graphic>
            <a:graphicData uri="http://schemas.openxmlformats.org/presentationml/2006/ole">
              <p:oleObj spid="_x0000_s173068" name="Ecuación" r:id="rId15" imgW="1028520" imgH="241200" progId="">
                <p:embed/>
              </p:oleObj>
            </a:graphicData>
          </a:graphic>
        </p:graphicFrame>
        <p:sp>
          <p:nvSpPr>
            <p:cNvPr id="93250" name="Rectangle 66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EB9-8C41-4D0B-AC1A-2B8E3B4DA7AB}" type="slidenum">
              <a:rPr lang="es-ES"/>
              <a:pPr/>
              <a:t>34</a:t>
            </a:fld>
            <a:endParaRPr lang="es-E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1722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225º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4212" name="Oval 4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4213" name="Group 5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4214" name="Text Box 6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4215" name="Text Box 7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4216" name="Text Box 8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4217" name="Group 9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4218" name="Text Box 10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4219" name="Group 11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4220" name="Line 12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4221" name="Line 13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42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42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42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4271" name="Group 63"/>
          <p:cNvGrpSpPr>
            <a:grpSpLocks/>
          </p:cNvGrpSpPr>
          <p:nvPr/>
        </p:nvGrpSpPr>
        <p:grpSpPr bwMode="auto">
          <a:xfrm>
            <a:off x="2733675" y="2971800"/>
            <a:ext cx="1076325" cy="1100138"/>
            <a:chOff x="1722" y="1872"/>
            <a:chExt cx="678" cy="693"/>
          </a:xfrm>
        </p:grpSpPr>
        <p:sp>
          <p:nvSpPr>
            <p:cNvPr id="94226" name="Freeform 18"/>
            <p:cNvSpPr>
              <a:spLocks/>
            </p:cNvSpPr>
            <p:nvPr/>
          </p:nvSpPr>
          <p:spPr bwMode="auto">
            <a:xfrm>
              <a:off x="1722" y="2060"/>
              <a:ext cx="587" cy="505"/>
            </a:xfrm>
            <a:custGeom>
              <a:avLst/>
              <a:gdLst/>
              <a:ahLst/>
              <a:cxnLst>
                <a:cxn ang="0">
                  <a:pos x="584" y="304"/>
                </a:cxn>
                <a:cxn ang="0">
                  <a:pos x="566" y="194"/>
                </a:cxn>
                <a:cxn ang="0">
                  <a:pos x="456" y="54"/>
                </a:cxn>
                <a:cxn ang="0">
                  <a:pos x="308" y="6"/>
                </a:cxn>
                <a:cxn ang="0">
                  <a:pos x="202" y="16"/>
                </a:cxn>
                <a:cxn ang="0">
                  <a:pos x="106" y="60"/>
                </a:cxn>
                <a:cxn ang="0">
                  <a:pos x="32" y="146"/>
                </a:cxn>
                <a:cxn ang="0">
                  <a:pos x="2" y="260"/>
                </a:cxn>
                <a:cxn ang="0">
                  <a:pos x="21" y="400"/>
                </a:cxn>
                <a:cxn ang="0">
                  <a:pos x="90" y="505"/>
                </a:cxn>
              </a:cxnLst>
              <a:rect l="0" t="0" r="r" b="b"/>
              <a:pathLst>
                <a:path w="587" h="505">
                  <a:moveTo>
                    <a:pt x="584" y="304"/>
                  </a:moveTo>
                  <a:cubicBezTo>
                    <a:pt x="581" y="286"/>
                    <a:pt x="587" y="236"/>
                    <a:pt x="566" y="194"/>
                  </a:cubicBezTo>
                  <a:cubicBezTo>
                    <a:pt x="545" y="152"/>
                    <a:pt x="499" y="85"/>
                    <a:pt x="456" y="54"/>
                  </a:cubicBezTo>
                  <a:cubicBezTo>
                    <a:pt x="413" y="23"/>
                    <a:pt x="350" y="12"/>
                    <a:pt x="308" y="6"/>
                  </a:cubicBezTo>
                  <a:cubicBezTo>
                    <a:pt x="266" y="0"/>
                    <a:pt x="236" y="7"/>
                    <a:pt x="202" y="16"/>
                  </a:cubicBezTo>
                  <a:cubicBezTo>
                    <a:pt x="168" y="25"/>
                    <a:pt x="134" y="38"/>
                    <a:pt x="106" y="60"/>
                  </a:cubicBezTo>
                  <a:cubicBezTo>
                    <a:pt x="78" y="82"/>
                    <a:pt x="49" y="113"/>
                    <a:pt x="32" y="146"/>
                  </a:cubicBezTo>
                  <a:cubicBezTo>
                    <a:pt x="15" y="179"/>
                    <a:pt x="4" y="218"/>
                    <a:pt x="2" y="260"/>
                  </a:cubicBezTo>
                  <a:cubicBezTo>
                    <a:pt x="0" y="302"/>
                    <a:pt x="6" y="359"/>
                    <a:pt x="21" y="400"/>
                  </a:cubicBezTo>
                  <a:cubicBezTo>
                    <a:pt x="36" y="441"/>
                    <a:pt x="76" y="483"/>
                    <a:pt x="90" y="50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1728" y="187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225º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94272" name="Group 64"/>
          <p:cNvGrpSpPr>
            <a:grpSpLocks/>
          </p:cNvGrpSpPr>
          <p:nvPr/>
        </p:nvGrpSpPr>
        <p:grpSpPr bwMode="auto">
          <a:xfrm>
            <a:off x="2919413" y="2300288"/>
            <a:ext cx="1766887" cy="1724025"/>
            <a:chOff x="1839" y="1449"/>
            <a:chExt cx="1113" cy="1086"/>
          </a:xfrm>
        </p:grpSpPr>
        <p:sp>
          <p:nvSpPr>
            <p:cNvPr id="94229" name="Freeform 21"/>
            <p:cNvSpPr>
              <a:spLocks/>
            </p:cNvSpPr>
            <p:nvPr/>
          </p:nvSpPr>
          <p:spPr bwMode="auto">
            <a:xfrm>
              <a:off x="2949" y="1452"/>
              <a:ext cx="3" cy="9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15"/>
                </a:cxn>
              </a:cxnLst>
              <a:rect l="0" t="0" r="r" b="b"/>
              <a:pathLst>
                <a:path w="3" h="915">
                  <a:moveTo>
                    <a:pt x="0" y="0"/>
                  </a:moveTo>
                  <a:lnTo>
                    <a:pt x="3" y="915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auto">
            <a:xfrm>
              <a:off x="1839" y="1449"/>
              <a:ext cx="1110" cy="1086"/>
            </a:xfrm>
            <a:custGeom>
              <a:avLst/>
              <a:gdLst/>
              <a:ahLst/>
              <a:cxnLst>
                <a:cxn ang="0">
                  <a:pos x="0" y="1086"/>
                </a:cxn>
                <a:cxn ang="0">
                  <a:pos x="1110" y="0"/>
                </a:cxn>
              </a:cxnLst>
              <a:rect l="0" t="0" r="r" b="b"/>
              <a:pathLst>
                <a:path w="1110" h="1086">
                  <a:moveTo>
                    <a:pt x="0" y="1086"/>
                  </a:moveTo>
                  <a:lnTo>
                    <a:pt x="111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b="1">
                  <a:solidFill>
                    <a:srgbClr val="336600"/>
                  </a:solidFill>
                  <a:latin typeface="Arial" charset="0"/>
                </a:rPr>
                <a:t>45º</a:t>
              </a:r>
              <a:endParaRPr lang="es-ES" sz="14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auto">
            <a:xfrm>
              <a:off x="2196" y="2193"/>
              <a:ext cx="65" cy="161"/>
            </a:xfrm>
            <a:custGeom>
              <a:avLst/>
              <a:gdLst/>
              <a:ahLst/>
              <a:cxnLst>
                <a:cxn ang="0">
                  <a:pos x="60" y="161"/>
                </a:cxn>
                <a:cxn ang="0">
                  <a:pos x="63" y="111"/>
                </a:cxn>
                <a:cxn ang="0">
                  <a:pos x="48" y="63"/>
                </a:cxn>
                <a:cxn ang="0">
                  <a:pos x="0" y="0"/>
                </a:cxn>
              </a:cxnLst>
              <a:rect l="0" t="0" r="r" b="b"/>
              <a:pathLst>
                <a:path w="65" h="161">
                  <a:moveTo>
                    <a:pt x="60" y="161"/>
                  </a:moveTo>
                  <a:cubicBezTo>
                    <a:pt x="60" y="153"/>
                    <a:pt x="65" y="127"/>
                    <a:pt x="63" y="111"/>
                  </a:cubicBezTo>
                  <a:cubicBezTo>
                    <a:pt x="61" y="95"/>
                    <a:pt x="58" y="81"/>
                    <a:pt x="48" y="63"/>
                  </a:cubicBezTo>
                  <a:cubicBezTo>
                    <a:pt x="38" y="45"/>
                    <a:pt x="10" y="13"/>
                    <a:pt x="0" y="0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4236" name="Group 28"/>
            <p:cNvGrpSpPr>
              <a:grpSpLocks/>
            </p:cNvGrpSpPr>
            <p:nvPr/>
          </p:nvGrpSpPr>
          <p:grpSpPr bwMode="auto">
            <a:xfrm>
              <a:off x="2784" y="2208"/>
              <a:ext cx="160" cy="150"/>
              <a:chOff x="3092" y="2211"/>
              <a:chExt cx="160" cy="150"/>
            </a:xfrm>
          </p:grpSpPr>
          <p:sp>
            <p:nvSpPr>
              <p:cNvPr id="94237" name="Freeform 29"/>
              <p:cNvSpPr>
                <a:spLocks/>
              </p:cNvSpPr>
              <p:nvPr/>
            </p:nvSpPr>
            <p:spPr bwMode="auto">
              <a:xfrm>
                <a:off x="3092" y="2211"/>
                <a:ext cx="160" cy="15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94" y="6"/>
                  </a:cxn>
                  <a:cxn ang="0">
                    <a:pos x="37" y="35"/>
                  </a:cxn>
                  <a:cxn ang="0">
                    <a:pos x="7" y="95"/>
                  </a:cxn>
                  <a:cxn ang="0">
                    <a:pos x="0" y="150"/>
                  </a:cxn>
                </a:cxnLst>
                <a:rect l="0" t="0" r="r" b="b"/>
                <a:pathLst>
                  <a:path w="160" h="150">
                    <a:moveTo>
                      <a:pt x="160" y="0"/>
                    </a:moveTo>
                    <a:cubicBezTo>
                      <a:pt x="149" y="1"/>
                      <a:pt x="114" y="0"/>
                      <a:pt x="94" y="6"/>
                    </a:cubicBezTo>
                    <a:cubicBezTo>
                      <a:pt x="74" y="12"/>
                      <a:pt x="52" y="20"/>
                      <a:pt x="37" y="35"/>
                    </a:cubicBezTo>
                    <a:cubicBezTo>
                      <a:pt x="22" y="50"/>
                      <a:pt x="13" y="76"/>
                      <a:pt x="7" y="95"/>
                    </a:cubicBezTo>
                    <a:cubicBezTo>
                      <a:pt x="1" y="114"/>
                      <a:pt x="2" y="139"/>
                      <a:pt x="0" y="1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4238" name="Oval 3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94270" name="Group 62"/>
          <p:cNvGrpSpPr>
            <a:grpSpLocks/>
          </p:cNvGrpSpPr>
          <p:nvPr/>
        </p:nvGrpSpPr>
        <p:grpSpPr bwMode="auto">
          <a:xfrm>
            <a:off x="1371600" y="3657600"/>
            <a:ext cx="1828800" cy="1524000"/>
            <a:chOff x="864" y="2304"/>
            <a:chExt cx="1152" cy="960"/>
          </a:xfrm>
        </p:grpSpPr>
        <p:sp>
          <p:nvSpPr>
            <p:cNvPr id="94242" name="Freeform 34"/>
            <p:cNvSpPr>
              <a:spLocks/>
            </p:cNvSpPr>
            <p:nvPr/>
          </p:nvSpPr>
          <p:spPr bwMode="auto">
            <a:xfrm>
              <a:off x="1086" y="2355"/>
              <a:ext cx="6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06"/>
                </a:cxn>
              </a:cxnLst>
              <a:rect l="0" t="0" r="r" b="b"/>
              <a:pathLst>
                <a:path w="6" h="906">
                  <a:moveTo>
                    <a:pt x="0" y="0"/>
                  </a:moveTo>
                  <a:lnTo>
                    <a:pt x="6" y="90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auto">
            <a:xfrm>
              <a:off x="1092" y="2360"/>
              <a:ext cx="924" cy="904"/>
            </a:xfrm>
            <a:custGeom>
              <a:avLst/>
              <a:gdLst/>
              <a:ahLst/>
              <a:cxnLst>
                <a:cxn ang="0">
                  <a:pos x="924" y="0"/>
                </a:cxn>
                <a:cxn ang="0">
                  <a:pos x="0" y="904"/>
                </a:cxn>
              </a:cxnLst>
              <a:rect l="0" t="0" r="r" b="b"/>
              <a:pathLst>
                <a:path w="924" h="904">
                  <a:moveTo>
                    <a:pt x="924" y="0"/>
                  </a:moveTo>
                  <a:lnTo>
                    <a:pt x="0" y="904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4247" name="Text Box 39"/>
            <p:cNvSpPr txBox="1">
              <a:spLocks noChangeArrowheads="1"/>
            </p:cNvSpPr>
            <p:nvPr/>
          </p:nvSpPr>
          <p:spPr bwMode="auto">
            <a:xfrm flipH="1">
              <a:off x="1392" y="2448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b="1">
                  <a:solidFill>
                    <a:srgbClr val="990033"/>
                  </a:solidFill>
                  <a:latin typeface="Arial" charset="0"/>
                </a:rPr>
                <a:t>45º</a:t>
              </a:r>
              <a:endParaRPr lang="es-ES" sz="1400" b="1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94248" name="Freeform 40"/>
            <p:cNvSpPr>
              <a:spLocks/>
            </p:cNvSpPr>
            <p:nvPr/>
          </p:nvSpPr>
          <p:spPr bwMode="auto">
            <a:xfrm>
              <a:off x="1625" y="2352"/>
              <a:ext cx="103" cy="268"/>
            </a:xfrm>
            <a:custGeom>
              <a:avLst/>
              <a:gdLst/>
              <a:ahLst/>
              <a:cxnLst>
                <a:cxn ang="0">
                  <a:pos x="103" y="268"/>
                </a:cxn>
                <a:cxn ang="0">
                  <a:pos x="49" y="216"/>
                </a:cxn>
                <a:cxn ang="0">
                  <a:pos x="13" y="132"/>
                </a:cxn>
                <a:cxn ang="0">
                  <a:pos x="1" y="72"/>
                </a:cxn>
                <a:cxn ang="0">
                  <a:pos x="19" y="0"/>
                </a:cxn>
              </a:cxnLst>
              <a:rect l="0" t="0" r="r" b="b"/>
              <a:pathLst>
                <a:path w="103" h="268">
                  <a:moveTo>
                    <a:pt x="103" y="268"/>
                  </a:moveTo>
                  <a:cubicBezTo>
                    <a:pt x="94" y="259"/>
                    <a:pt x="64" y="239"/>
                    <a:pt x="49" y="216"/>
                  </a:cubicBezTo>
                  <a:cubicBezTo>
                    <a:pt x="34" y="193"/>
                    <a:pt x="21" y="156"/>
                    <a:pt x="13" y="132"/>
                  </a:cubicBezTo>
                  <a:cubicBezTo>
                    <a:pt x="5" y="108"/>
                    <a:pt x="0" y="94"/>
                    <a:pt x="1" y="72"/>
                  </a:cubicBezTo>
                  <a:cubicBezTo>
                    <a:pt x="2" y="50"/>
                    <a:pt x="15" y="15"/>
                    <a:pt x="19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94249" name="Group 41"/>
            <p:cNvGrpSpPr>
              <a:grpSpLocks/>
            </p:cNvGrpSpPr>
            <p:nvPr/>
          </p:nvGrpSpPr>
          <p:grpSpPr bwMode="auto">
            <a:xfrm flipH="1" flipV="1">
              <a:off x="1104" y="2352"/>
              <a:ext cx="160" cy="150"/>
              <a:chOff x="3092" y="2211"/>
              <a:chExt cx="160" cy="150"/>
            </a:xfrm>
          </p:grpSpPr>
          <p:sp>
            <p:nvSpPr>
              <p:cNvPr id="94250" name="Freeform 42"/>
              <p:cNvSpPr>
                <a:spLocks/>
              </p:cNvSpPr>
              <p:nvPr/>
            </p:nvSpPr>
            <p:spPr bwMode="auto">
              <a:xfrm>
                <a:off x="3092" y="2211"/>
                <a:ext cx="160" cy="15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94" y="6"/>
                  </a:cxn>
                  <a:cxn ang="0">
                    <a:pos x="37" y="35"/>
                  </a:cxn>
                  <a:cxn ang="0">
                    <a:pos x="7" y="95"/>
                  </a:cxn>
                  <a:cxn ang="0">
                    <a:pos x="0" y="150"/>
                  </a:cxn>
                </a:cxnLst>
                <a:rect l="0" t="0" r="r" b="b"/>
                <a:pathLst>
                  <a:path w="160" h="150">
                    <a:moveTo>
                      <a:pt x="160" y="0"/>
                    </a:moveTo>
                    <a:cubicBezTo>
                      <a:pt x="149" y="1"/>
                      <a:pt x="114" y="0"/>
                      <a:pt x="94" y="6"/>
                    </a:cubicBezTo>
                    <a:cubicBezTo>
                      <a:pt x="74" y="12"/>
                      <a:pt x="52" y="20"/>
                      <a:pt x="37" y="35"/>
                    </a:cubicBezTo>
                    <a:cubicBezTo>
                      <a:pt x="22" y="50"/>
                      <a:pt x="13" y="76"/>
                      <a:pt x="7" y="95"/>
                    </a:cubicBezTo>
                    <a:cubicBezTo>
                      <a:pt x="1" y="114"/>
                      <a:pt x="2" y="139"/>
                      <a:pt x="0" y="1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4251" name="Oval 43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94252" name="Text Box 44"/>
            <p:cNvSpPr txBox="1">
              <a:spLocks noChangeArrowheads="1"/>
            </p:cNvSpPr>
            <p:nvPr/>
          </p:nvSpPr>
          <p:spPr bwMode="auto">
            <a:xfrm>
              <a:off x="1296" y="230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33CC"/>
                  </a:solidFill>
                  <a:latin typeface="Arial" charset="0"/>
                </a:rPr>
                <a:t>-x</a:t>
              </a:r>
              <a:endParaRPr lang="es-ES" sz="1600" b="1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94253" name="Text Box 45"/>
            <p:cNvSpPr txBox="1">
              <a:spLocks noChangeArrowheads="1"/>
            </p:cNvSpPr>
            <p:nvPr/>
          </p:nvSpPr>
          <p:spPr bwMode="auto">
            <a:xfrm>
              <a:off x="864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-y</a:t>
              </a:r>
              <a:endParaRPr lang="es-ES" sz="1600" b="1">
                <a:solidFill>
                  <a:srgbClr val="336600"/>
                </a:solidFill>
                <a:latin typeface="Arial" charset="0"/>
              </a:endParaRPr>
            </a:p>
          </p:txBody>
        </p:sp>
      </p:grpSp>
      <p:sp>
        <p:nvSpPr>
          <p:cNvPr id="94261" name="Text Box 53"/>
          <p:cNvSpPr txBox="1">
            <a:spLocks noChangeArrowheads="1"/>
          </p:cNvSpPr>
          <p:nvPr/>
        </p:nvSpPr>
        <p:spPr bwMode="auto">
          <a:xfrm>
            <a:off x="4724400" y="1219200"/>
            <a:ext cx="4038600" cy="1058863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225º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(añadimos 45º a 180º).</a:t>
            </a:r>
          </a:p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Dibujamos el ángulo de 45º y las líneas que representan sus razones trigonométricas.</a:t>
            </a:r>
            <a:endParaRPr lang="es-ES" sz="1400" b="1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74080" name="Object 1024"/>
          <p:cNvGraphicFramePr>
            <a:graphicFrameLocks noChangeAspect="1"/>
          </p:cNvGraphicFramePr>
          <p:nvPr/>
        </p:nvGraphicFramePr>
        <p:xfrm>
          <a:off x="5478463" y="2905125"/>
          <a:ext cx="1582737" cy="301625"/>
        </p:xfrm>
        <a:graphic>
          <a:graphicData uri="http://schemas.openxmlformats.org/presentationml/2006/ole">
            <p:oleObj spid="_x0000_s174080" name="Ecuación" r:id="rId3" imgW="1066680" imgH="203040" progId="">
              <p:embed/>
            </p:oleObj>
          </a:graphicData>
        </a:graphic>
      </p:graphicFrame>
      <p:graphicFrame>
        <p:nvGraphicFramePr>
          <p:cNvPr id="174081" name="Object 1025"/>
          <p:cNvGraphicFramePr>
            <a:graphicFrameLocks noChangeAspect="1"/>
          </p:cNvGraphicFramePr>
          <p:nvPr/>
        </p:nvGraphicFramePr>
        <p:xfrm>
          <a:off x="6935788" y="2895600"/>
          <a:ext cx="1131887" cy="300038"/>
        </p:xfrm>
        <a:graphic>
          <a:graphicData uri="http://schemas.openxmlformats.org/presentationml/2006/ole">
            <p:oleObj spid="_x0000_s174081" name="Ecuación" r:id="rId4" imgW="761760" imgH="203040" progId="">
              <p:embed/>
            </p:oleObj>
          </a:graphicData>
        </a:graphic>
      </p:graphicFrame>
      <p:graphicFrame>
        <p:nvGraphicFramePr>
          <p:cNvPr id="174082" name="Object 1026"/>
          <p:cNvGraphicFramePr>
            <a:graphicFrameLocks noChangeAspect="1"/>
          </p:cNvGraphicFramePr>
          <p:nvPr/>
        </p:nvGraphicFramePr>
        <p:xfrm>
          <a:off x="5553075" y="3514725"/>
          <a:ext cx="1563688" cy="301625"/>
        </p:xfrm>
        <a:graphic>
          <a:graphicData uri="http://schemas.openxmlformats.org/presentationml/2006/ole">
            <p:oleObj spid="_x0000_s174082" name="Ecuación" r:id="rId5" imgW="1054080" imgH="203040" progId="">
              <p:embed/>
            </p:oleObj>
          </a:graphicData>
        </a:graphic>
      </p:graphicFrame>
      <p:graphicFrame>
        <p:nvGraphicFramePr>
          <p:cNvPr id="174083" name="Object 1027"/>
          <p:cNvGraphicFramePr>
            <a:graphicFrameLocks noChangeAspect="1"/>
          </p:cNvGraphicFramePr>
          <p:nvPr/>
        </p:nvGraphicFramePr>
        <p:xfrm>
          <a:off x="7086600" y="3505200"/>
          <a:ext cx="1219200" cy="330200"/>
        </p:xfrm>
        <a:graphic>
          <a:graphicData uri="http://schemas.openxmlformats.org/presentationml/2006/ole">
            <p:oleObj spid="_x0000_s174083" name="Ecuación" r:id="rId6" imgW="749160" imgH="203040" progId="">
              <p:embed/>
            </p:oleObj>
          </a:graphicData>
        </a:graphic>
      </p:graphicFrame>
      <p:graphicFrame>
        <p:nvGraphicFramePr>
          <p:cNvPr id="174084" name="Object 1028"/>
          <p:cNvGraphicFramePr>
            <a:graphicFrameLocks noChangeAspect="1"/>
          </p:cNvGraphicFramePr>
          <p:nvPr/>
        </p:nvGraphicFramePr>
        <p:xfrm>
          <a:off x="5181600" y="4419600"/>
          <a:ext cx="1470025" cy="584200"/>
        </p:xfrm>
        <a:graphic>
          <a:graphicData uri="http://schemas.openxmlformats.org/presentationml/2006/ole">
            <p:oleObj spid="_x0000_s174084" name="Ecuación" r:id="rId7" imgW="990360" imgH="393480" progId="">
              <p:embed/>
            </p:oleObj>
          </a:graphicData>
        </a:graphic>
      </p:graphicFrame>
      <p:graphicFrame>
        <p:nvGraphicFramePr>
          <p:cNvPr id="174085" name="Object 1029"/>
          <p:cNvGraphicFramePr>
            <a:graphicFrameLocks noChangeAspect="1"/>
          </p:cNvGraphicFramePr>
          <p:nvPr/>
        </p:nvGraphicFramePr>
        <p:xfrm>
          <a:off x="6719888" y="4406900"/>
          <a:ext cx="439737" cy="622300"/>
        </p:xfrm>
        <a:graphic>
          <a:graphicData uri="http://schemas.openxmlformats.org/presentationml/2006/ole">
            <p:oleObj spid="_x0000_s174085" name="Ecuación" r:id="rId8" imgW="279360" imgH="393480" progId="">
              <p:embed/>
            </p:oleObj>
          </a:graphicData>
        </a:graphic>
      </p:graphicFrame>
      <p:graphicFrame>
        <p:nvGraphicFramePr>
          <p:cNvPr id="174086" name="Object 1030"/>
          <p:cNvGraphicFramePr>
            <a:graphicFrameLocks noChangeAspect="1"/>
          </p:cNvGraphicFramePr>
          <p:nvPr/>
        </p:nvGraphicFramePr>
        <p:xfrm>
          <a:off x="7324725" y="4572000"/>
          <a:ext cx="903288" cy="344488"/>
        </p:xfrm>
        <a:graphic>
          <a:graphicData uri="http://schemas.openxmlformats.org/presentationml/2006/ole">
            <p:oleObj spid="_x0000_s174086" name="Ecuación" r:id="rId9" imgW="533160" imgH="203040" progId="">
              <p:embed/>
            </p:oleObj>
          </a:graphicData>
        </a:graphic>
      </p:graphicFrame>
      <p:graphicFrame>
        <p:nvGraphicFramePr>
          <p:cNvPr id="174087" name="Object 1031"/>
          <p:cNvGraphicFramePr>
            <a:graphicFrameLocks noChangeAspect="1"/>
          </p:cNvGraphicFramePr>
          <p:nvPr/>
        </p:nvGraphicFramePr>
        <p:xfrm>
          <a:off x="8083550" y="2667000"/>
          <a:ext cx="603250" cy="685800"/>
        </p:xfrm>
        <a:graphic>
          <a:graphicData uri="http://schemas.openxmlformats.org/presentationml/2006/ole">
            <p:oleObj spid="_x0000_s174087" name="Ecuación" r:id="rId10" imgW="380880" imgH="431640" progId="">
              <p:embed/>
            </p:oleObj>
          </a:graphicData>
        </a:graphic>
      </p:graphicFrame>
      <p:graphicFrame>
        <p:nvGraphicFramePr>
          <p:cNvPr id="174088" name="Object 1032"/>
          <p:cNvGraphicFramePr>
            <a:graphicFrameLocks noChangeAspect="1"/>
          </p:cNvGraphicFramePr>
          <p:nvPr/>
        </p:nvGraphicFramePr>
        <p:xfrm>
          <a:off x="8216900" y="3322638"/>
          <a:ext cx="603250" cy="687387"/>
        </p:xfrm>
        <a:graphic>
          <a:graphicData uri="http://schemas.openxmlformats.org/presentationml/2006/ole">
            <p:oleObj spid="_x0000_s174088" name="Ecuación" r:id="rId11" imgW="380880" imgH="431640" progId="">
              <p:embed/>
            </p:oleObj>
          </a:graphicData>
        </a:graphic>
      </p:graphicFrame>
      <p:graphicFrame>
        <p:nvGraphicFramePr>
          <p:cNvPr id="174089" name="Object 1033"/>
          <p:cNvGraphicFramePr>
            <a:graphicFrameLocks noChangeAspect="1"/>
          </p:cNvGraphicFramePr>
          <p:nvPr/>
        </p:nvGraphicFramePr>
        <p:xfrm>
          <a:off x="8520113" y="4548188"/>
          <a:ext cx="171450" cy="280987"/>
        </p:xfrm>
        <a:graphic>
          <a:graphicData uri="http://schemas.openxmlformats.org/presentationml/2006/ole">
            <p:oleObj spid="_x0000_s174089" name="Ecuación" r:id="rId12" imgW="101520" imgH="164880" progId="">
              <p:embed/>
            </p:oleObj>
          </a:graphicData>
        </a:graphic>
      </p:graphicFrame>
      <p:grpSp>
        <p:nvGrpSpPr>
          <p:cNvPr id="94288" name="Group 80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74090" name="Object 1034"/>
            <p:cNvGraphicFramePr>
              <a:graphicFrameLocks noChangeAspect="1"/>
            </p:cNvGraphicFramePr>
            <p:nvPr/>
          </p:nvGraphicFramePr>
          <p:xfrm>
            <a:off x="894" y="3780"/>
            <a:ext cx="985" cy="226"/>
          </p:xfrm>
          <a:graphic>
            <a:graphicData uri="http://schemas.openxmlformats.org/presentationml/2006/ole">
              <p:oleObj spid="_x0000_s174090" name="Ecuación" r:id="rId13" imgW="1054080" imgH="241200" progId="">
                <p:embed/>
              </p:oleObj>
            </a:graphicData>
          </a:graphic>
        </p:graphicFrame>
        <p:graphicFrame>
          <p:nvGraphicFramePr>
            <p:cNvPr id="174091" name="Object 1035"/>
            <p:cNvGraphicFramePr>
              <a:graphicFrameLocks noChangeAspect="1"/>
            </p:cNvGraphicFramePr>
            <p:nvPr/>
          </p:nvGraphicFramePr>
          <p:xfrm>
            <a:off x="2454" y="3737"/>
            <a:ext cx="1153" cy="225"/>
          </p:xfrm>
          <a:graphic>
            <a:graphicData uri="http://schemas.openxmlformats.org/presentationml/2006/ole">
              <p:oleObj spid="_x0000_s174091" name="Ecuación" r:id="rId14" imgW="1231560" imgH="241200" progId="">
                <p:embed/>
              </p:oleObj>
            </a:graphicData>
          </a:graphic>
        </p:graphicFrame>
        <p:graphicFrame>
          <p:nvGraphicFramePr>
            <p:cNvPr id="174092" name="Object 1036"/>
            <p:cNvGraphicFramePr>
              <a:graphicFrameLocks noChangeAspect="1"/>
            </p:cNvGraphicFramePr>
            <p:nvPr/>
          </p:nvGraphicFramePr>
          <p:xfrm>
            <a:off x="4209" y="3798"/>
            <a:ext cx="819" cy="190"/>
          </p:xfrm>
          <a:graphic>
            <a:graphicData uri="http://schemas.openxmlformats.org/presentationml/2006/ole">
              <p:oleObj spid="_x0000_s174092" name="Ecuación" r:id="rId15" imgW="876240" imgH="203040" progId="">
                <p:embed/>
              </p:oleObj>
            </a:graphicData>
          </a:graphic>
        </p:graphicFrame>
        <p:sp>
          <p:nvSpPr>
            <p:cNvPr id="94287" name="Rectangle 79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6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0C4A-BF8E-454D-8BC3-5BF01569AB5E}" type="slidenum">
              <a:rPr lang="es-ES"/>
              <a:pPr/>
              <a:t>35</a:t>
            </a:fld>
            <a:endParaRPr lang="es-E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172200" cy="762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240º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609600" y="1219200"/>
            <a:ext cx="5562600" cy="5057775"/>
            <a:chOff x="480" y="768"/>
            <a:chExt cx="3504" cy="3186"/>
          </a:xfrm>
        </p:grpSpPr>
        <p:sp>
          <p:nvSpPr>
            <p:cNvPr id="95236" name="Oval 4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5238" name="Text Box 6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5239" name="Text Box 7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5240" name="Text Box 8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5241" name="Group 9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5242" name="Text Box 10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5243" name="Group 11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5244" name="Line 12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5245" name="Line 13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52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52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52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5288" name="Group 56"/>
          <p:cNvGrpSpPr>
            <a:grpSpLocks/>
          </p:cNvGrpSpPr>
          <p:nvPr/>
        </p:nvGrpSpPr>
        <p:grpSpPr bwMode="auto">
          <a:xfrm>
            <a:off x="2559050" y="2971800"/>
            <a:ext cx="1098550" cy="1228725"/>
            <a:chOff x="1708" y="1872"/>
            <a:chExt cx="692" cy="774"/>
          </a:xfrm>
        </p:grpSpPr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1708" y="2060"/>
              <a:ext cx="601" cy="586"/>
            </a:xfrm>
            <a:custGeom>
              <a:avLst/>
              <a:gdLst/>
              <a:ahLst/>
              <a:cxnLst>
                <a:cxn ang="0">
                  <a:pos x="598" y="304"/>
                </a:cxn>
                <a:cxn ang="0">
                  <a:pos x="580" y="194"/>
                </a:cxn>
                <a:cxn ang="0">
                  <a:pos x="470" y="54"/>
                </a:cxn>
                <a:cxn ang="0">
                  <a:pos x="322" y="6"/>
                </a:cxn>
                <a:cxn ang="0">
                  <a:pos x="216" y="16"/>
                </a:cxn>
                <a:cxn ang="0">
                  <a:pos x="120" y="60"/>
                </a:cxn>
                <a:cxn ang="0">
                  <a:pos x="46" y="146"/>
                </a:cxn>
                <a:cxn ang="0">
                  <a:pos x="5" y="250"/>
                </a:cxn>
                <a:cxn ang="0">
                  <a:pos x="17" y="382"/>
                </a:cxn>
                <a:cxn ang="0">
                  <a:pos x="74" y="487"/>
                </a:cxn>
                <a:cxn ang="0">
                  <a:pos x="179" y="586"/>
                </a:cxn>
              </a:cxnLst>
              <a:rect l="0" t="0" r="r" b="b"/>
              <a:pathLst>
                <a:path w="601" h="586">
                  <a:moveTo>
                    <a:pt x="598" y="304"/>
                  </a:moveTo>
                  <a:cubicBezTo>
                    <a:pt x="595" y="286"/>
                    <a:pt x="601" y="236"/>
                    <a:pt x="580" y="194"/>
                  </a:cubicBezTo>
                  <a:cubicBezTo>
                    <a:pt x="559" y="152"/>
                    <a:pt x="513" y="85"/>
                    <a:pt x="470" y="54"/>
                  </a:cubicBezTo>
                  <a:cubicBezTo>
                    <a:pt x="427" y="23"/>
                    <a:pt x="364" y="12"/>
                    <a:pt x="322" y="6"/>
                  </a:cubicBezTo>
                  <a:cubicBezTo>
                    <a:pt x="280" y="0"/>
                    <a:pt x="250" y="7"/>
                    <a:pt x="216" y="16"/>
                  </a:cubicBezTo>
                  <a:cubicBezTo>
                    <a:pt x="182" y="25"/>
                    <a:pt x="148" y="38"/>
                    <a:pt x="120" y="60"/>
                  </a:cubicBezTo>
                  <a:cubicBezTo>
                    <a:pt x="92" y="82"/>
                    <a:pt x="65" y="114"/>
                    <a:pt x="46" y="146"/>
                  </a:cubicBezTo>
                  <a:cubicBezTo>
                    <a:pt x="27" y="178"/>
                    <a:pt x="10" y="211"/>
                    <a:pt x="5" y="250"/>
                  </a:cubicBezTo>
                  <a:cubicBezTo>
                    <a:pt x="0" y="289"/>
                    <a:pt x="6" y="343"/>
                    <a:pt x="17" y="382"/>
                  </a:cubicBezTo>
                  <a:cubicBezTo>
                    <a:pt x="28" y="421"/>
                    <a:pt x="47" y="453"/>
                    <a:pt x="74" y="487"/>
                  </a:cubicBezTo>
                  <a:cubicBezTo>
                    <a:pt x="101" y="521"/>
                    <a:pt x="157" y="566"/>
                    <a:pt x="179" y="586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5251" name="Text Box 19"/>
            <p:cNvSpPr txBox="1">
              <a:spLocks noChangeArrowheads="1"/>
            </p:cNvSpPr>
            <p:nvPr/>
          </p:nvSpPr>
          <p:spPr bwMode="auto">
            <a:xfrm>
              <a:off x="1728" y="187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240º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95286" name="Group 54"/>
          <p:cNvGrpSpPr>
            <a:grpSpLocks/>
          </p:cNvGrpSpPr>
          <p:nvPr/>
        </p:nvGrpSpPr>
        <p:grpSpPr bwMode="auto">
          <a:xfrm>
            <a:off x="2886075" y="1852613"/>
            <a:ext cx="1016000" cy="2262187"/>
            <a:chOff x="1914" y="1167"/>
            <a:chExt cx="640" cy="1425"/>
          </a:xfrm>
        </p:grpSpPr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2553" y="1167"/>
              <a:ext cx="1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1" h="1200">
                  <a:moveTo>
                    <a:pt x="0" y="0"/>
                  </a:moveTo>
                  <a:lnTo>
                    <a:pt x="0" y="120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1914" y="1167"/>
              <a:ext cx="636" cy="1425"/>
            </a:xfrm>
            <a:custGeom>
              <a:avLst/>
              <a:gdLst/>
              <a:ahLst/>
              <a:cxnLst>
                <a:cxn ang="0">
                  <a:pos x="0" y="1425"/>
                </a:cxn>
                <a:cxn ang="0">
                  <a:pos x="636" y="0"/>
                </a:cxn>
              </a:cxnLst>
              <a:rect l="0" t="0" r="r" b="b"/>
              <a:pathLst>
                <a:path w="636" h="1425">
                  <a:moveTo>
                    <a:pt x="0" y="1425"/>
                  </a:moveTo>
                  <a:lnTo>
                    <a:pt x="63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2112" y="2160"/>
              <a:ext cx="117" cy="204"/>
            </a:xfrm>
            <a:custGeom>
              <a:avLst/>
              <a:gdLst/>
              <a:ahLst/>
              <a:cxnLst>
                <a:cxn ang="0">
                  <a:pos x="117" y="204"/>
                </a:cxn>
                <a:cxn ang="0">
                  <a:pos x="102" y="129"/>
                </a:cxn>
                <a:cxn ang="0">
                  <a:pos x="71" y="76"/>
                </a:cxn>
                <a:cxn ang="0">
                  <a:pos x="0" y="0"/>
                </a:cxn>
              </a:cxnLst>
              <a:rect l="0" t="0" r="r" b="b"/>
              <a:pathLst>
                <a:path w="117" h="204">
                  <a:moveTo>
                    <a:pt x="117" y="204"/>
                  </a:moveTo>
                  <a:cubicBezTo>
                    <a:pt x="115" y="192"/>
                    <a:pt x="110" y="150"/>
                    <a:pt x="102" y="129"/>
                  </a:cubicBezTo>
                  <a:cubicBezTo>
                    <a:pt x="94" y="108"/>
                    <a:pt x="88" y="98"/>
                    <a:pt x="71" y="76"/>
                  </a:cubicBezTo>
                  <a:cubicBezTo>
                    <a:pt x="54" y="54"/>
                    <a:pt x="15" y="16"/>
                    <a:pt x="0" y="0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95287" name="Group 55"/>
          <p:cNvGrpSpPr>
            <a:grpSpLocks/>
          </p:cNvGrpSpPr>
          <p:nvPr/>
        </p:nvGrpSpPr>
        <p:grpSpPr bwMode="auto">
          <a:xfrm>
            <a:off x="2247900" y="3721100"/>
            <a:ext cx="800100" cy="1955800"/>
            <a:chOff x="1512" y="2344"/>
            <a:chExt cx="504" cy="1232"/>
          </a:xfrm>
        </p:grpSpPr>
        <p:sp>
          <p:nvSpPr>
            <p:cNvPr id="95261" name="Freeform 29"/>
            <p:cNvSpPr>
              <a:spLocks/>
            </p:cNvSpPr>
            <p:nvPr/>
          </p:nvSpPr>
          <p:spPr bwMode="auto">
            <a:xfrm>
              <a:off x="1520" y="2344"/>
              <a:ext cx="1" cy="1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32"/>
                </a:cxn>
              </a:cxnLst>
              <a:rect l="0" t="0" r="r" b="b"/>
              <a:pathLst>
                <a:path w="1" h="1232">
                  <a:moveTo>
                    <a:pt x="0" y="0"/>
                  </a:moveTo>
                  <a:lnTo>
                    <a:pt x="0" y="123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5262" name="Freeform 30"/>
            <p:cNvSpPr>
              <a:spLocks/>
            </p:cNvSpPr>
            <p:nvPr/>
          </p:nvSpPr>
          <p:spPr bwMode="auto">
            <a:xfrm>
              <a:off x="1512" y="2360"/>
              <a:ext cx="504" cy="1192"/>
            </a:xfrm>
            <a:custGeom>
              <a:avLst/>
              <a:gdLst/>
              <a:ahLst/>
              <a:cxnLst>
                <a:cxn ang="0">
                  <a:pos x="504" y="0"/>
                </a:cxn>
                <a:cxn ang="0">
                  <a:pos x="0" y="1192"/>
                </a:cxn>
              </a:cxnLst>
              <a:rect l="0" t="0" r="r" b="b"/>
              <a:pathLst>
                <a:path w="504" h="1192">
                  <a:moveTo>
                    <a:pt x="504" y="0"/>
                  </a:moveTo>
                  <a:lnTo>
                    <a:pt x="0" y="1192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5264" name="Freeform 32"/>
            <p:cNvSpPr>
              <a:spLocks/>
            </p:cNvSpPr>
            <p:nvPr/>
          </p:nvSpPr>
          <p:spPr bwMode="auto">
            <a:xfrm>
              <a:off x="1782" y="2364"/>
              <a:ext cx="135" cy="228"/>
            </a:xfrm>
            <a:custGeom>
              <a:avLst/>
              <a:gdLst/>
              <a:ahLst/>
              <a:cxnLst>
                <a:cxn ang="0">
                  <a:pos x="135" y="228"/>
                </a:cxn>
                <a:cxn ang="0">
                  <a:pos x="91" y="204"/>
                </a:cxn>
                <a:cxn ang="0">
                  <a:pos x="45" y="150"/>
                </a:cxn>
                <a:cxn ang="0">
                  <a:pos x="15" y="78"/>
                </a:cxn>
                <a:cxn ang="0">
                  <a:pos x="0" y="0"/>
                </a:cxn>
              </a:cxnLst>
              <a:rect l="0" t="0" r="r" b="b"/>
              <a:pathLst>
                <a:path w="135" h="228">
                  <a:moveTo>
                    <a:pt x="135" y="228"/>
                  </a:moveTo>
                  <a:cubicBezTo>
                    <a:pt x="128" y="224"/>
                    <a:pt x="106" y="217"/>
                    <a:pt x="91" y="204"/>
                  </a:cubicBezTo>
                  <a:cubicBezTo>
                    <a:pt x="76" y="191"/>
                    <a:pt x="58" y="171"/>
                    <a:pt x="45" y="150"/>
                  </a:cubicBezTo>
                  <a:cubicBezTo>
                    <a:pt x="32" y="129"/>
                    <a:pt x="22" y="103"/>
                    <a:pt x="15" y="78"/>
                  </a:cubicBezTo>
                  <a:cubicBezTo>
                    <a:pt x="8" y="53"/>
                    <a:pt x="3" y="16"/>
                    <a:pt x="0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95270" name="Text Box 38"/>
          <p:cNvSpPr txBox="1">
            <a:spLocks noChangeArrowheads="1"/>
          </p:cNvSpPr>
          <p:nvPr/>
        </p:nvSpPr>
        <p:spPr bwMode="auto">
          <a:xfrm>
            <a:off x="4724400" y="1219200"/>
            <a:ext cx="4038600" cy="1058863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240º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(añadimos 60º a 180º).</a:t>
            </a:r>
          </a:p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Dibujamos el ángulo de 60º y las líneas que representan sus razones trigonométricas.</a:t>
            </a:r>
            <a:endParaRPr lang="es-ES" sz="1400" b="1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75104" name="Object 1024"/>
          <p:cNvGraphicFramePr>
            <a:graphicFrameLocks noChangeAspect="1"/>
          </p:cNvGraphicFramePr>
          <p:nvPr/>
        </p:nvGraphicFramePr>
        <p:xfrm>
          <a:off x="5722938" y="2905125"/>
          <a:ext cx="1092200" cy="301625"/>
        </p:xfrm>
        <a:graphic>
          <a:graphicData uri="http://schemas.openxmlformats.org/presentationml/2006/ole">
            <p:oleObj spid="_x0000_s175104" name="Ecuación" r:id="rId3" imgW="736560" imgH="203040" progId="">
              <p:embed/>
            </p:oleObj>
          </a:graphicData>
        </a:graphic>
      </p:graphicFrame>
      <p:graphicFrame>
        <p:nvGraphicFramePr>
          <p:cNvPr id="175105" name="Object 1025"/>
          <p:cNvGraphicFramePr>
            <a:graphicFrameLocks noChangeAspect="1"/>
          </p:cNvGraphicFramePr>
          <p:nvPr/>
        </p:nvGraphicFramePr>
        <p:xfrm>
          <a:off x="6858000" y="2895600"/>
          <a:ext cx="1131888" cy="300038"/>
        </p:xfrm>
        <a:graphic>
          <a:graphicData uri="http://schemas.openxmlformats.org/presentationml/2006/ole">
            <p:oleObj spid="_x0000_s175105" name="Ecuación" r:id="rId4" imgW="761760" imgH="203040" progId="">
              <p:embed/>
            </p:oleObj>
          </a:graphicData>
        </a:graphic>
      </p:graphicFrame>
      <p:graphicFrame>
        <p:nvGraphicFramePr>
          <p:cNvPr id="175106" name="Object 1026"/>
          <p:cNvGraphicFramePr>
            <a:graphicFrameLocks noChangeAspect="1"/>
          </p:cNvGraphicFramePr>
          <p:nvPr/>
        </p:nvGraphicFramePr>
        <p:xfrm>
          <a:off x="5715000" y="3732213"/>
          <a:ext cx="1289050" cy="361950"/>
        </p:xfrm>
        <a:graphic>
          <a:graphicData uri="http://schemas.openxmlformats.org/presentationml/2006/ole">
            <p:oleObj spid="_x0000_s175106" name="Ecuación" r:id="rId5" imgW="723600" imgH="203040" progId="">
              <p:embed/>
            </p:oleObj>
          </a:graphicData>
        </a:graphic>
      </p:graphicFrame>
      <p:graphicFrame>
        <p:nvGraphicFramePr>
          <p:cNvPr id="175107" name="Object 1027"/>
          <p:cNvGraphicFramePr>
            <a:graphicFrameLocks noChangeAspect="1"/>
          </p:cNvGraphicFramePr>
          <p:nvPr/>
        </p:nvGraphicFramePr>
        <p:xfrm>
          <a:off x="6934200" y="3717925"/>
          <a:ext cx="1219200" cy="330200"/>
        </p:xfrm>
        <a:graphic>
          <a:graphicData uri="http://schemas.openxmlformats.org/presentationml/2006/ole">
            <p:oleObj spid="_x0000_s175107" name="Ecuación" r:id="rId6" imgW="749160" imgH="203040" progId="">
              <p:embed/>
            </p:oleObj>
          </a:graphicData>
        </a:graphic>
      </p:graphicFrame>
      <p:graphicFrame>
        <p:nvGraphicFramePr>
          <p:cNvPr id="175108" name="Object 1028"/>
          <p:cNvGraphicFramePr>
            <a:graphicFrameLocks noChangeAspect="1"/>
          </p:cNvGraphicFramePr>
          <p:nvPr/>
        </p:nvGraphicFramePr>
        <p:xfrm>
          <a:off x="5867400" y="4572000"/>
          <a:ext cx="903288" cy="301625"/>
        </p:xfrm>
        <a:graphic>
          <a:graphicData uri="http://schemas.openxmlformats.org/presentationml/2006/ole">
            <p:oleObj spid="_x0000_s175108" name="Ecuación" r:id="rId7" imgW="609480" imgH="203040" progId="">
              <p:embed/>
            </p:oleObj>
          </a:graphicData>
        </a:graphic>
      </p:graphicFrame>
      <p:graphicFrame>
        <p:nvGraphicFramePr>
          <p:cNvPr id="175109" name="Object 1029"/>
          <p:cNvGraphicFramePr>
            <a:graphicFrameLocks noChangeAspect="1"/>
          </p:cNvGraphicFramePr>
          <p:nvPr/>
        </p:nvGraphicFramePr>
        <p:xfrm>
          <a:off x="6934200" y="4495800"/>
          <a:ext cx="881063" cy="344488"/>
        </p:xfrm>
        <a:graphic>
          <a:graphicData uri="http://schemas.openxmlformats.org/presentationml/2006/ole">
            <p:oleObj spid="_x0000_s175109" name="Ecuación" r:id="rId8" imgW="520560" imgH="203040" progId="">
              <p:embed/>
            </p:oleObj>
          </a:graphicData>
        </a:graphic>
      </p:graphicFrame>
      <p:graphicFrame>
        <p:nvGraphicFramePr>
          <p:cNvPr id="175110" name="Object 1030"/>
          <p:cNvGraphicFramePr>
            <a:graphicFrameLocks noChangeAspect="1"/>
          </p:cNvGraphicFramePr>
          <p:nvPr/>
        </p:nvGraphicFramePr>
        <p:xfrm>
          <a:off x="8001000" y="2667000"/>
          <a:ext cx="603250" cy="685800"/>
        </p:xfrm>
        <a:graphic>
          <a:graphicData uri="http://schemas.openxmlformats.org/presentationml/2006/ole">
            <p:oleObj spid="_x0000_s175110" name="Ecuación" r:id="rId9" imgW="380880" imgH="431640" progId="">
              <p:embed/>
            </p:oleObj>
          </a:graphicData>
        </a:graphic>
      </p:graphicFrame>
      <p:graphicFrame>
        <p:nvGraphicFramePr>
          <p:cNvPr id="175111" name="Object 1031"/>
          <p:cNvGraphicFramePr>
            <a:graphicFrameLocks noChangeAspect="1"/>
          </p:cNvGraphicFramePr>
          <p:nvPr/>
        </p:nvGraphicFramePr>
        <p:xfrm>
          <a:off x="8229600" y="3565525"/>
          <a:ext cx="422275" cy="625475"/>
        </p:xfrm>
        <a:graphic>
          <a:graphicData uri="http://schemas.openxmlformats.org/presentationml/2006/ole">
            <p:oleObj spid="_x0000_s175111" name="Ecuación" r:id="rId10" imgW="266400" imgH="393480" progId="">
              <p:embed/>
            </p:oleObj>
          </a:graphicData>
        </a:graphic>
      </p:graphicFrame>
      <p:graphicFrame>
        <p:nvGraphicFramePr>
          <p:cNvPr id="175112" name="Object 1032"/>
          <p:cNvGraphicFramePr>
            <a:graphicFrameLocks noChangeAspect="1"/>
          </p:cNvGraphicFramePr>
          <p:nvPr/>
        </p:nvGraphicFramePr>
        <p:xfrm>
          <a:off x="8001000" y="4419600"/>
          <a:ext cx="407988" cy="387350"/>
        </p:xfrm>
        <a:graphic>
          <a:graphicData uri="http://schemas.openxmlformats.org/presentationml/2006/ole">
            <p:oleObj spid="_x0000_s175112" name="Ecuación" r:id="rId11" imgW="241200" imgH="228600" progId="">
              <p:embed/>
            </p:oleObj>
          </a:graphicData>
        </a:graphic>
      </p:graphicFrame>
      <p:grpSp>
        <p:nvGrpSpPr>
          <p:cNvPr id="95305" name="Group 73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75113" name="Object 1033"/>
            <p:cNvGraphicFramePr>
              <a:graphicFrameLocks noChangeAspect="1"/>
            </p:cNvGraphicFramePr>
            <p:nvPr/>
          </p:nvGraphicFramePr>
          <p:xfrm>
            <a:off x="947" y="3798"/>
            <a:ext cx="878" cy="190"/>
          </p:xfrm>
          <a:graphic>
            <a:graphicData uri="http://schemas.openxmlformats.org/presentationml/2006/ole">
              <p:oleObj spid="_x0000_s175113" name="Ecuación" r:id="rId12" imgW="939600" imgH="203040" progId="">
                <p:embed/>
              </p:oleObj>
            </a:graphicData>
          </a:graphic>
        </p:graphicFrame>
        <p:graphicFrame>
          <p:nvGraphicFramePr>
            <p:cNvPr id="175114" name="Object 1034"/>
            <p:cNvGraphicFramePr>
              <a:graphicFrameLocks noChangeAspect="1"/>
            </p:cNvGraphicFramePr>
            <p:nvPr/>
          </p:nvGraphicFramePr>
          <p:xfrm>
            <a:off x="2395" y="3648"/>
            <a:ext cx="1272" cy="404"/>
          </p:xfrm>
          <a:graphic>
            <a:graphicData uri="http://schemas.openxmlformats.org/presentationml/2006/ole">
              <p:oleObj spid="_x0000_s175114" name="Ecuación" r:id="rId13" imgW="1358640" imgH="431640" progId="">
                <p:embed/>
              </p:oleObj>
            </a:graphicData>
          </a:graphic>
        </p:graphicFrame>
        <p:graphicFrame>
          <p:nvGraphicFramePr>
            <p:cNvPr id="175115" name="Object 1035"/>
            <p:cNvGraphicFramePr>
              <a:graphicFrameLocks noChangeAspect="1"/>
            </p:cNvGraphicFramePr>
            <p:nvPr/>
          </p:nvGraphicFramePr>
          <p:xfrm>
            <a:off x="4126" y="3691"/>
            <a:ext cx="986" cy="404"/>
          </p:xfrm>
          <a:graphic>
            <a:graphicData uri="http://schemas.openxmlformats.org/presentationml/2006/ole">
              <p:oleObj spid="_x0000_s175115" name="Ecuación" r:id="rId14" imgW="1054080" imgH="431640" progId="">
                <p:embed/>
              </p:oleObj>
            </a:graphicData>
          </a:graphic>
        </p:graphicFrame>
        <p:sp>
          <p:nvSpPr>
            <p:cNvPr id="95303" name="Rectangle 71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952-7499-4D75-8FB1-56AC199A9CDB}" type="slidenum">
              <a:rPr lang="es-ES"/>
              <a:pPr/>
              <a:t>36</a:t>
            </a:fld>
            <a:endParaRPr lang="es-E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51816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RELACIÓN ENTRE LAS RAZONES TRIGONOMÉTRICAS DE ÁNGULOS QUE DIFIEREN EN 180º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9635" name="Freeform 3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69637" name="Freeform 5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>
            <a:off x="3552825" y="3579813"/>
            <a:ext cx="28575" cy="157162"/>
          </a:xfrm>
          <a:custGeom>
            <a:avLst/>
            <a:gdLst/>
            <a:ahLst/>
            <a:cxnLst>
              <a:cxn ang="0">
                <a:pos x="18" y="99"/>
              </a:cxn>
              <a:cxn ang="0">
                <a:pos x="14" y="51"/>
              </a:cxn>
              <a:cxn ang="0">
                <a:pos x="0" y="0"/>
              </a:cxn>
            </a:cxnLst>
            <a:rect l="0" t="0" r="r" b="b"/>
            <a:pathLst>
              <a:path w="18" h="99">
                <a:moveTo>
                  <a:pt x="18" y="99"/>
                </a:moveTo>
                <a:cubicBezTo>
                  <a:pt x="17" y="91"/>
                  <a:pt x="17" y="67"/>
                  <a:pt x="14" y="51"/>
                </a:cubicBezTo>
                <a:cubicBezTo>
                  <a:pt x="11" y="35"/>
                  <a:pt x="3" y="11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69647" name="Text Box 15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69648" name="Text Box 16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69649" name="Text Box 17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9650" name="Group 18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69651" name="Text Box 19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69652" name="Group 20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69653" name="Line 21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6965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696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696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6965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6629400" y="457200"/>
            <a:ext cx="16764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180º+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6629400" y="1066800"/>
            <a:ext cx="16764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p+a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5181600" y="1828800"/>
            <a:ext cx="35052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 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180º+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69661" name="Freeform 29"/>
          <p:cNvSpPr>
            <a:spLocks/>
          </p:cNvSpPr>
          <p:nvPr/>
        </p:nvSpPr>
        <p:spPr bwMode="auto">
          <a:xfrm>
            <a:off x="1260475" y="3730625"/>
            <a:ext cx="1588" cy="688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4"/>
              </a:cxn>
            </a:cxnLst>
            <a:rect l="0" t="0" r="r" b="b"/>
            <a:pathLst>
              <a:path w="1" h="434">
                <a:moveTo>
                  <a:pt x="0" y="0"/>
                </a:moveTo>
                <a:lnTo>
                  <a:pt x="0" y="43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9662" name="Freeform 30"/>
          <p:cNvSpPr>
            <a:spLocks/>
          </p:cNvSpPr>
          <p:nvPr/>
        </p:nvSpPr>
        <p:spPr bwMode="auto">
          <a:xfrm flipV="1">
            <a:off x="1270000" y="3746500"/>
            <a:ext cx="1930400" cy="673100"/>
          </a:xfrm>
          <a:custGeom>
            <a:avLst/>
            <a:gdLst/>
            <a:ahLst/>
            <a:cxnLst>
              <a:cxn ang="0">
                <a:pos x="1216" y="424"/>
              </a:cxn>
              <a:cxn ang="0">
                <a:pos x="0" y="0"/>
              </a:cxn>
            </a:cxnLst>
            <a:rect l="0" t="0" r="r" b="b"/>
            <a:pathLst>
              <a:path w="1216" h="424">
                <a:moveTo>
                  <a:pt x="1216" y="424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 flipH="1">
            <a:off x="990600" y="43116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69690" name="Group 58"/>
          <p:cNvGrpSpPr>
            <a:grpSpLocks/>
          </p:cNvGrpSpPr>
          <p:nvPr/>
        </p:nvGrpSpPr>
        <p:grpSpPr bwMode="auto">
          <a:xfrm>
            <a:off x="2730500" y="2971800"/>
            <a:ext cx="1079500" cy="939800"/>
            <a:chOff x="1720" y="1872"/>
            <a:chExt cx="680" cy="592"/>
          </a:xfrm>
        </p:grpSpPr>
        <p:sp>
          <p:nvSpPr>
            <p:cNvPr id="69642" name="Freeform 10"/>
            <p:cNvSpPr>
              <a:spLocks/>
            </p:cNvSpPr>
            <p:nvPr/>
          </p:nvSpPr>
          <p:spPr bwMode="auto">
            <a:xfrm>
              <a:off x="1720" y="2060"/>
              <a:ext cx="589" cy="404"/>
            </a:xfrm>
            <a:custGeom>
              <a:avLst/>
              <a:gdLst/>
              <a:ahLst/>
              <a:cxnLst>
                <a:cxn ang="0">
                  <a:pos x="586" y="304"/>
                </a:cxn>
                <a:cxn ang="0">
                  <a:pos x="568" y="194"/>
                </a:cxn>
                <a:cxn ang="0">
                  <a:pos x="458" y="54"/>
                </a:cxn>
                <a:cxn ang="0">
                  <a:pos x="310" y="6"/>
                </a:cxn>
                <a:cxn ang="0">
                  <a:pos x="204" y="16"/>
                </a:cxn>
                <a:cxn ang="0">
                  <a:pos x="108" y="60"/>
                </a:cxn>
                <a:cxn ang="0">
                  <a:pos x="34" y="146"/>
                </a:cxn>
                <a:cxn ang="0">
                  <a:pos x="4" y="260"/>
                </a:cxn>
                <a:cxn ang="0">
                  <a:pos x="8" y="404"/>
                </a:cxn>
              </a:cxnLst>
              <a:rect l="0" t="0" r="r" b="b"/>
              <a:pathLst>
                <a:path w="589" h="404">
                  <a:moveTo>
                    <a:pt x="586" y="304"/>
                  </a:moveTo>
                  <a:cubicBezTo>
                    <a:pt x="583" y="286"/>
                    <a:pt x="589" y="236"/>
                    <a:pt x="568" y="194"/>
                  </a:cubicBezTo>
                  <a:cubicBezTo>
                    <a:pt x="547" y="152"/>
                    <a:pt x="501" y="85"/>
                    <a:pt x="458" y="54"/>
                  </a:cubicBezTo>
                  <a:cubicBezTo>
                    <a:pt x="415" y="23"/>
                    <a:pt x="352" y="12"/>
                    <a:pt x="310" y="6"/>
                  </a:cubicBezTo>
                  <a:cubicBezTo>
                    <a:pt x="268" y="0"/>
                    <a:pt x="238" y="7"/>
                    <a:pt x="204" y="16"/>
                  </a:cubicBezTo>
                  <a:cubicBezTo>
                    <a:pt x="170" y="25"/>
                    <a:pt x="136" y="38"/>
                    <a:pt x="108" y="60"/>
                  </a:cubicBezTo>
                  <a:cubicBezTo>
                    <a:pt x="80" y="82"/>
                    <a:pt x="51" y="113"/>
                    <a:pt x="34" y="146"/>
                  </a:cubicBezTo>
                  <a:cubicBezTo>
                    <a:pt x="17" y="179"/>
                    <a:pt x="8" y="217"/>
                    <a:pt x="4" y="260"/>
                  </a:cubicBezTo>
                  <a:cubicBezTo>
                    <a:pt x="0" y="303"/>
                    <a:pt x="7" y="374"/>
                    <a:pt x="8" y="404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1728" y="187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180º+</a:t>
              </a: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69691" name="Group 59"/>
          <p:cNvGrpSpPr>
            <a:grpSpLocks/>
          </p:cNvGrpSpPr>
          <p:nvPr/>
        </p:nvGrpSpPr>
        <p:grpSpPr bwMode="auto">
          <a:xfrm>
            <a:off x="2362200" y="3657600"/>
            <a:ext cx="457200" cy="336550"/>
            <a:chOff x="1488" y="2304"/>
            <a:chExt cx="288" cy="212"/>
          </a:xfrm>
        </p:grpSpPr>
        <p:sp>
          <p:nvSpPr>
            <p:cNvPr id="69665" name="Text Box 33"/>
            <p:cNvSpPr txBox="1">
              <a:spLocks noChangeArrowheads="1"/>
            </p:cNvSpPr>
            <p:nvPr/>
          </p:nvSpPr>
          <p:spPr bwMode="auto">
            <a:xfrm flipH="1">
              <a:off x="1488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auto">
            <a:xfrm>
              <a:off x="1644" y="2352"/>
              <a:ext cx="36" cy="124"/>
            </a:xfrm>
            <a:custGeom>
              <a:avLst/>
              <a:gdLst/>
              <a:ahLst/>
              <a:cxnLst>
                <a:cxn ang="0">
                  <a:pos x="36" y="124"/>
                </a:cxn>
                <a:cxn ang="0">
                  <a:pos x="4" y="72"/>
                </a:cxn>
                <a:cxn ang="0">
                  <a:pos x="9" y="0"/>
                </a:cxn>
              </a:cxnLst>
              <a:rect l="0" t="0" r="r" b="b"/>
              <a:pathLst>
                <a:path w="36" h="124">
                  <a:moveTo>
                    <a:pt x="36" y="124"/>
                  </a:moveTo>
                  <a:cubicBezTo>
                    <a:pt x="31" y="115"/>
                    <a:pt x="8" y="93"/>
                    <a:pt x="4" y="72"/>
                  </a:cubicBezTo>
                  <a:cubicBezTo>
                    <a:pt x="0" y="51"/>
                    <a:pt x="8" y="15"/>
                    <a:pt x="9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69667" name="Group 35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70" name="Group 38"/>
          <p:cNvGrpSpPr>
            <a:grpSpLocks/>
          </p:cNvGrpSpPr>
          <p:nvPr/>
        </p:nvGrpSpPr>
        <p:grpSpPr bwMode="auto">
          <a:xfrm flipH="1" flipV="1">
            <a:off x="1295400" y="3724275"/>
            <a:ext cx="254000" cy="238125"/>
            <a:chOff x="3092" y="2211"/>
            <a:chExt cx="160" cy="150"/>
          </a:xfrm>
        </p:grpSpPr>
        <p:sp>
          <p:nvSpPr>
            <p:cNvPr id="69671" name="Freeform 39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9672" name="Oval 40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4114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19050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-x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990600" y="39306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-y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76128" name="Object 0"/>
          <p:cNvGraphicFramePr>
            <a:graphicFrameLocks noChangeAspect="1"/>
          </p:cNvGraphicFramePr>
          <p:nvPr/>
        </p:nvGraphicFramePr>
        <p:xfrm>
          <a:off x="5848350" y="2819400"/>
          <a:ext cx="1808163" cy="320675"/>
        </p:xfrm>
        <a:graphic>
          <a:graphicData uri="http://schemas.openxmlformats.org/presentationml/2006/ole">
            <p:oleObj spid="_x0000_s176128" name="Ecuación" r:id="rId3" imgW="1218960" imgH="215640" progId="">
              <p:embed/>
            </p:oleObj>
          </a:graphicData>
        </a:graphic>
      </p:graphicFrame>
      <p:graphicFrame>
        <p:nvGraphicFramePr>
          <p:cNvPr id="176129" name="Object 1"/>
          <p:cNvGraphicFramePr>
            <a:graphicFrameLocks noChangeAspect="1"/>
          </p:cNvGraphicFramePr>
          <p:nvPr/>
        </p:nvGraphicFramePr>
        <p:xfrm>
          <a:off x="7600950" y="2860675"/>
          <a:ext cx="923925" cy="263525"/>
        </p:xfrm>
        <a:graphic>
          <a:graphicData uri="http://schemas.openxmlformats.org/presentationml/2006/ole">
            <p:oleObj spid="_x0000_s176129" name="Ecuación" r:id="rId4" imgW="622080" imgH="177480" progId="">
              <p:embed/>
            </p:oleObj>
          </a:graphicData>
        </a:graphic>
      </p:graphicFrame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5876925" y="3505200"/>
          <a:ext cx="1809750" cy="320675"/>
        </p:xfrm>
        <a:graphic>
          <a:graphicData uri="http://schemas.openxmlformats.org/presentationml/2006/ole">
            <p:oleObj spid="_x0000_s176130" name="Ecuación" r:id="rId5" imgW="1218960" imgH="215640" progId="">
              <p:embed/>
            </p:oleObj>
          </a:graphicData>
        </a:graphic>
      </p:graphicFrame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7631113" y="3546475"/>
          <a:ext cx="923925" cy="263525"/>
        </p:xfrm>
        <a:graphic>
          <a:graphicData uri="http://schemas.openxmlformats.org/presentationml/2006/ole">
            <p:oleObj spid="_x0000_s176131" name="Ecuación" r:id="rId6" imgW="622080" imgH="177480" progId="">
              <p:embed/>
            </p:oleObj>
          </a:graphicData>
        </a:graphic>
      </p:graphicFrame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5562600" y="4419600"/>
          <a:ext cx="1714500" cy="584200"/>
        </p:xfrm>
        <a:graphic>
          <a:graphicData uri="http://schemas.openxmlformats.org/presentationml/2006/ole">
            <p:oleObj spid="_x0000_s176132" name="Ecuación" r:id="rId7" imgW="1155600" imgH="393480" progId="">
              <p:embed/>
            </p:oleObj>
          </a:graphicData>
        </a:graphic>
      </p:graphicFrame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7394575" y="4406900"/>
          <a:ext cx="441325" cy="622300"/>
        </p:xfrm>
        <a:graphic>
          <a:graphicData uri="http://schemas.openxmlformats.org/presentationml/2006/ole">
            <p:oleObj spid="_x0000_s176133" name="Ecuación" r:id="rId8" imgW="279360" imgH="393480" progId="">
              <p:embed/>
            </p:oleObj>
          </a:graphicData>
        </a:graphic>
      </p:graphicFrame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7999413" y="4532313"/>
          <a:ext cx="687387" cy="344487"/>
        </p:xfrm>
        <a:graphic>
          <a:graphicData uri="http://schemas.openxmlformats.org/presentationml/2006/ole">
            <p:oleObj spid="_x0000_s176134" name="Ecuación" r:id="rId9" imgW="406080" imgH="203040" progId="">
              <p:embed/>
            </p:oleObj>
          </a:graphicData>
        </a:graphic>
      </p:graphicFrame>
      <p:grpSp>
        <p:nvGrpSpPr>
          <p:cNvPr id="69693" name="Group 61"/>
          <p:cNvGrpSpPr>
            <a:grpSpLocks/>
          </p:cNvGrpSpPr>
          <p:nvPr/>
        </p:nvGrpSpPr>
        <p:grpSpPr bwMode="auto">
          <a:xfrm>
            <a:off x="990600" y="5943600"/>
            <a:ext cx="7391400" cy="495300"/>
            <a:chOff x="624" y="3744"/>
            <a:chExt cx="4656" cy="312"/>
          </a:xfrm>
        </p:grpSpPr>
        <p:graphicFrame>
          <p:nvGraphicFramePr>
            <p:cNvPr id="176135" name="Object 7"/>
            <p:cNvGraphicFramePr>
              <a:graphicFrameLocks noChangeAspect="1"/>
            </p:cNvGraphicFramePr>
            <p:nvPr/>
          </p:nvGraphicFramePr>
          <p:xfrm>
            <a:off x="764" y="3792"/>
            <a:ext cx="1246" cy="202"/>
          </p:xfrm>
          <a:graphic>
            <a:graphicData uri="http://schemas.openxmlformats.org/presentationml/2006/ole">
              <p:oleObj spid="_x0000_s176135" name="Ecuación" r:id="rId10" imgW="1333440" imgH="215640" progId="">
                <p:embed/>
              </p:oleObj>
            </a:graphicData>
          </a:graphic>
        </p:graphicFrame>
        <p:graphicFrame>
          <p:nvGraphicFramePr>
            <p:cNvPr id="176136" name="Object 8"/>
            <p:cNvGraphicFramePr>
              <a:graphicFrameLocks noChangeAspect="1"/>
            </p:cNvGraphicFramePr>
            <p:nvPr/>
          </p:nvGraphicFramePr>
          <p:xfrm>
            <a:off x="2406" y="3792"/>
            <a:ext cx="1248" cy="202"/>
          </p:xfrm>
          <a:graphic>
            <a:graphicData uri="http://schemas.openxmlformats.org/presentationml/2006/ole">
              <p:oleObj spid="_x0000_s176136" name="Ecuación" r:id="rId11" imgW="1333440" imgH="215640" progId="">
                <p:embed/>
              </p:oleObj>
            </a:graphicData>
          </a:graphic>
        </p:graphicFrame>
        <p:graphicFrame>
          <p:nvGraphicFramePr>
            <p:cNvPr id="176137" name="Object 9"/>
            <p:cNvGraphicFramePr>
              <a:graphicFrameLocks noChangeAspect="1"/>
            </p:cNvGraphicFramePr>
            <p:nvPr/>
          </p:nvGraphicFramePr>
          <p:xfrm>
            <a:off x="4151" y="3792"/>
            <a:ext cx="937" cy="202"/>
          </p:xfrm>
          <a:graphic>
            <a:graphicData uri="http://schemas.openxmlformats.org/presentationml/2006/ole">
              <p:oleObj spid="_x0000_s176137" name="Ecuación" r:id="rId12" imgW="1002960" imgH="215640" progId="">
                <p:embed/>
              </p:oleObj>
            </a:graphicData>
          </a:graphic>
        </p:graphicFrame>
        <p:sp>
          <p:nvSpPr>
            <p:cNvPr id="69688" name="Text Box 56"/>
            <p:cNvSpPr txBox="1">
              <a:spLocks noChangeArrowheads="1"/>
            </p:cNvSpPr>
            <p:nvPr/>
          </p:nvSpPr>
          <p:spPr bwMode="auto">
            <a:xfrm>
              <a:off x="624" y="3744"/>
              <a:ext cx="4656" cy="312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9" grpId="0" autoUpdateAnimBg="0"/>
      <p:bldP spid="69640" grpId="0" animBg="1"/>
      <p:bldP spid="69658" grpId="0" animBg="1" autoUpdateAnimBg="0"/>
      <p:bldP spid="69659" grpId="0" animBg="1" autoUpdateAnimBg="0"/>
      <p:bldP spid="69660" grpId="0" animBg="1" autoUpdateAnimBg="0"/>
      <p:bldP spid="69661" grpId="0" animBg="1"/>
      <p:bldP spid="69662" grpId="0" animBg="1"/>
      <p:bldP spid="69663" grpId="0" autoUpdateAnimBg="0"/>
      <p:bldP spid="69673" grpId="0" autoUpdateAnimBg="0"/>
      <p:bldP spid="69674" grpId="0" autoUpdateAnimBg="0"/>
      <p:bldP spid="69675" grpId="0" autoUpdateAnimBg="0"/>
      <p:bldP spid="6967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D514-FE72-44B2-9F51-0C27BC2CEBB6}" type="slidenum">
              <a:rPr lang="es-ES"/>
              <a:pPr/>
              <a:t>37</a:t>
            </a:fld>
            <a:endParaRPr lang="es-ES"/>
          </a:p>
        </p:txBody>
      </p:sp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7818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300º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6332" name="Group 1100"/>
          <p:cNvGrpSpPr>
            <a:grpSpLocks/>
          </p:cNvGrpSpPr>
          <p:nvPr/>
        </p:nvGrpSpPr>
        <p:grpSpPr bwMode="auto">
          <a:xfrm>
            <a:off x="3175000" y="1879600"/>
            <a:ext cx="903288" cy="1905000"/>
            <a:chOff x="2000" y="1184"/>
            <a:chExt cx="569" cy="1200"/>
          </a:xfrm>
        </p:grpSpPr>
        <p:sp>
          <p:nvSpPr>
            <p:cNvPr id="96259" name="Freeform 1027"/>
            <p:cNvSpPr>
              <a:spLocks/>
            </p:cNvSpPr>
            <p:nvPr/>
          </p:nvSpPr>
          <p:spPr bwMode="auto">
            <a:xfrm>
              <a:off x="2568" y="1184"/>
              <a:ext cx="1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1" h="1200">
                  <a:moveTo>
                    <a:pt x="0" y="0"/>
                  </a:moveTo>
                  <a:lnTo>
                    <a:pt x="0" y="120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6261" name="Freeform 1029"/>
            <p:cNvSpPr>
              <a:spLocks/>
            </p:cNvSpPr>
            <p:nvPr/>
          </p:nvSpPr>
          <p:spPr bwMode="auto">
            <a:xfrm>
              <a:off x="2000" y="1184"/>
              <a:ext cx="552" cy="1176"/>
            </a:xfrm>
            <a:custGeom>
              <a:avLst/>
              <a:gdLst/>
              <a:ahLst/>
              <a:cxnLst>
                <a:cxn ang="0">
                  <a:pos x="0" y="1176"/>
                </a:cxn>
                <a:cxn ang="0">
                  <a:pos x="552" y="0"/>
                </a:cxn>
              </a:cxnLst>
              <a:rect l="0" t="0" r="r" b="b"/>
              <a:pathLst>
                <a:path w="552" h="1176">
                  <a:moveTo>
                    <a:pt x="0" y="1176"/>
                  </a:moveTo>
                  <a:lnTo>
                    <a:pt x="552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96265" name="Group 1033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6266" name="Oval 1034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6267" name="Group 1035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6268" name="Text Box 1036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6269" name="Text Box 1037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6270" name="Text Box 1038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6271" name="Group 1039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6272" name="Text Box 1040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6273" name="Group 1041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6274" name="Line 1042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6275" name="Line 1043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6276" name="Text Box 1044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6277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6278" name="Text Box 1046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6331" name="Group 1099"/>
          <p:cNvGrpSpPr>
            <a:grpSpLocks/>
          </p:cNvGrpSpPr>
          <p:nvPr/>
        </p:nvGrpSpPr>
        <p:grpSpPr bwMode="auto">
          <a:xfrm>
            <a:off x="2057400" y="3200400"/>
            <a:ext cx="2020888" cy="2387600"/>
            <a:chOff x="1296" y="2016"/>
            <a:chExt cx="1273" cy="1504"/>
          </a:xfrm>
        </p:grpSpPr>
        <p:sp>
          <p:nvSpPr>
            <p:cNvPr id="96282" name="Freeform 1050"/>
            <p:cNvSpPr>
              <a:spLocks/>
            </p:cNvSpPr>
            <p:nvPr/>
          </p:nvSpPr>
          <p:spPr bwMode="auto">
            <a:xfrm>
              <a:off x="2568" y="2360"/>
              <a:ext cx="1" cy="1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52"/>
                </a:cxn>
              </a:cxnLst>
              <a:rect l="0" t="0" r="r" b="b"/>
              <a:pathLst>
                <a:path w="1" h="1152">
                  <a:moveTo>
                    <a:pt x="0" y="0"/>
                  </a:moveTo>
                  <a:lnTo>
                    <a:pt x="0" y="115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6283" name="Freeform 1051"/>
            <p:cNvSpPr>
              <a:spLocks/>
            </p:cNvSpPr>
            <p:nvPr/>
          </p:nvSpPr>
          <p:spPr bwMode="auto">
            <a:xfrm>
              <a:off x="2000" y="2360"/>
              <a:ext cx="560" cy="1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1160"/>
                </a:cxn>
              </a:cxnLst>
              <a:rect l="0" t="0" r="r" b="b"/>
              <a:pathLst>
                <a:path w="560" h="1160">
                  <a:moveTo>
                    <a:pt x="0" y="0"/>
                  </a:moveTo>
                  <a:lnTo>
                    <a:pt x="560" y="116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6286" name="Freeform 1054"/>
            <p:cNvSpPr>
              <a:spLocks/>
            </p:cNvSpPr>
            <p:nvPr/>
          </p:nvSpPr>
          <p:spPr bwMode="auto">
            <a:xfrm>
              <a:off x="1728" y="2063"/>
              <a:ext cx="581" cy="575"/>
            </a:xfrm>
            <a:custGeom>
              <a:avLst/>
              <a:gdLst/>
              <a:ahLst/>
              <a:cxnLst>
                <a:cxn ang="0">
                  <a:pos x="578" y="301"/>
                </a:cxn>
                <a:cxn ang="0">
                  <a:pos x="560" y="191"/>
                </a:cxn>
                <a:cxn ang="0">
                  <a:pos x="450" y="51"/>
                </a:cxn>
                <a:cxn ang="0">
                  <a:pos x="302" y="3"/>
                </a:cxn>
                <a:cxn ang="0">
                  <a:pos x="154" y="31"/>
                </a:cxn>
                <a:cxn ang="0">
                  <a:pos x="64" y="107"/>
                </a:cxn>
                <a:cxn ang="0">
                  <a:pos x="16" y="199"/>
                </a:cxn>
                <a:cxn ang="0">
                  <a:pos x="4" y="339"/>
                </a:cxn>
                <a:cxn ang="0">
                  <a:pos x="40" y="425"/>
                </a:cxn>
                <a:cxn ang="0">
                  <a:pos x="86" y="491"/>
                </a:cxn>
                <a:cxn ang="0">
                  <a:pos x="194" y="559"/>
                </a:cxn>
                <a:cxn ang="0">
                  <a:pos x="324" y="575"/>
                </a:cxn>
                <a:cxn ang="0">
                  <a:pos x="400" y="561"/>
                </a:cxn>
              </a:cxnLst>
              <a:rect l="0" t="0" r="r" b="b"/>
              <a:pathLst>
                <a:path w="581" h="575">
                  <a:moveTo>
                    <a:pt x="578" y="301"/>
                  </a:moveTo>
                  <a:cubicBezTo>
                    <a:pt x="575" y="283"/>
                    <a:pt x="581" y="233"/>
                    <a:pt x="560" y="191"/>
                  </a:cubicBezTo>
                  <a:cubicBezTo>
                    <a:pt x="539" y="149"/>
                    <a:pt x="493" y="82"/>
                    <a:pt x="450" y="51"/>
                  </a:cubicBezTo>
                  <a:cubicBezTo>
                    <a:pt x="407" y="20"/>
                    <a:pt x="351" y="6"/>
                    <a:pt x="302" y="3"/>
                  </a:cubicBezTo>
                  <a:cubicBezTo>
                    <a:pt x="253" y="0"/>
                    <a:pt x="194" y="14"/>
                    <a:pt x="154" y="31"/>
                  </a:cubicBezTo>
                  <a:cubicBezTo>
                    <a:pt x="114" y="48"/>
                    <a:pt x="87" y="79"/>
                    <a:pt x="64" y="107"/>
                  </a:cubicBezTo>
                  <a:cubicBezTo>
                    <a:pt x="41" y="135"/>
                    <a:pt x="26" y="160"/>
                    <a:pt x="16" y="199"/>
                  </a:cubicBezTo>
                  <a:cubicBezTo>
                    <a:pt x="6" y="238"/>
                    <a:pt x="0" y="301"/>
                    <a:pt x="4" y="339"/>
                  </a:cubicBezTo>
                  <a:cubicBezTo>
                    <a:pt x="8" y="377"/>
                    <a:pt x="26" y="400"/>
                    <a:pt x="40" y="425"/>
                  </a:cubicBezTo>
                  <a:cubicBezTo>
                    <a:pt x="54" y="450"/>
                    <a:pt x="60" y="469"/>
                    <a:pt x="86" y="491"/>
                  </a:cubicBezTo>
                  <a:cubicBezTo>
                    <a:pt x="112" y="513"/>
                    <a:pt x="154" y="545"/>
                    <a:pt x="194" y="559"/>
                  </a:cubicBezTo>
                  <a:cubicBezTo>
                    <a:pt x="234" y="573"/>
                    <a:pt x="290" y="575"/>
                    <a:pt x="324" y="575"/>
                  </a:cubicBezTo>
                  <a:cubicBezTo>
                    <a:pt x="358" y="575"/>
                    <a:pt x="387" y="563"/>
                    <a:pt x="400" y="561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6287" name="Text Box 1055"/>
            <p:cNvSpPr txBox="1">
              <a:spLocks noChangeArrowheads="1"/>
            </p:cNvSpPr>
            <p:nvPr/>
          </p:nvSpPr>
          <p:spPr bwMode="auto">
            <a:xfrm>
              <a:off x="1296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300º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96312" name="Text Box 1080"/>
          <p:cNvSpPr txBox="1">
            <a:spLocks noChangeArrowheads="1"/>
          </p:cNvSpPr>
          <p:nvPr/>
        </p:nvSpPr>
        <p:spPr bwMode="auto">
          <a:xfrm>
            <a:off x="4724400" y="1676400"/>
            <a:ext cx="40386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300º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(quitamos 60º a 360º).</a:t>
            </a:r>
          </a:p>
        </p:txBody>
      </p:sp>
      <p:grpSp>
        <p:nvGrpSpPr>
          <p:cNvPr id="96327" name="Group 1095"/>
          <p:cNvGrpSpPr>
            <a:grpSpLocks/>
          </p:cNvGrpSpPr>
          <p:nvPr/>
        </p:nvGrpSpPr>
        <p:grpSpPr bwMode="auto">
          <a:xfrm>
            <a:off x="5791200" y="2895600"/>
            <a:ext cx="2871788" cy="685800"/>
            <a:chOff x="3611" y="1344"/>
            <a:chExt cx="1809" cy="432"/>
          </a:xfrm>
        </p:grpSpPr>
        <p:graphicFrame>
          <p:nvGraphicFramePr>
            <p:cNvPr id="177161" name="Object 1033"/>
            <p:cNvGraphicFramePr>
              <a:graphicFrameLocks noChangeAspect="1"/>
            </p:cNvGraphicFramePr>
            <p:nvPr/>
          </p:nvGraphicFramePr>
          <p:xfrm>
            <a:off x="3611" y="1494"/>
            <a:ext cx="676" cy="190"/>
          </p:xfrm>
          <a:graphic>
            <a:graphicData uri="http://schemas.openxmlformats.org/presentationml/2006/ole">
              <p:oleObj spid="_x0000_s177161" name="Ecuación" r:id="rId3" imgW="723600" imgH="203040" progId="">
                <p:embed/>
              </p:oleObj>
            </a:graphicData>
          </a:graphic>
        </p:graphicFrame>
        <p:graphicFrame>
          <p:nvGraphicFramePr>
            <p:cNvPr id="177162" name="Object 1034"/>
            <p:cNvGraphicFramePr>
              <a:graphicFrameLocks noChangeAspect="1"/>
            </p:cNvGraphicFramePr>
            <p:nvPr/>
          </p:nvGraphicFramePr>
          <p:xfrm>
            <a:off x="4320" y="1488"/>
            <a:ext cx="713" cy="189"/>
          </p:xfrm>
          <a:graphic>
            <a:graphicData uri="http://schemas.openxmlformats.org/presentationml/2006/ole">
              <p:oleObj spid="_x0000_s177162" name="Ecuación" r:id="rId4" imgW="761760" imgH="203040" progId="">
                <p:embed/>
              </p:oleObj>
            </a:graphicData>
          </a:graphic>
        </p:graphicFrame>
        <p:graphicFrame>
          <p:nvGraphicFramePr>
            <p:cNvPr id="177163" name="Object 1035"/>
            <p:cNvGraphicFramePr>
              <a:graphicFrameLocks noChangeAspect="1"/>
            </p:cNvGraphicFramePr>
            <p:nvPr/>
          </p:nvGraphicFramePr>
          <p:xfrm>
            <a:off x="5040" y="1344"/>
            <a:ext cx="380" cy="432"/>
          </p:xfrm>
          <a:graphic>
            <a:graphicData uri="http://schemas.openxmlformats.org/presentationml/2006/ole">
              <p:oleObj spid="_x0000_s177163" name="Ecuación" r:id="rId5" imgW="380880" imgH="431640" progId="">
                <p:embed/>
              </p:oleObj>
            </a:graphicData>
          </a:graphic>
        </p:graphicFrame>
      </p:grpSp>
      <p:grpSp>
        <p:nvGrpSpPr>
          <p:cNvPr id="96328" name="Group 1096"/>
          <p:cNvGrpSpPr>
            <a:grpSpLocks/>
          </p:cNvGrpSpPr>
          <p:nvPr/>
        </p:nvGrpSpPr>
        <p:grpSpPr bwMode="auto">
          <a:xfrm>
            <a:off x="5791200" y="4038600"/>
            <a:ext cx="2846388" cy="625475"/>
            <a:chOff x="3552" y="1920"/>
            <a:chExt cx="1793" cy="394"/>
          </a:xfrm>
        </p:grpSpPr>
        <p:graphicFrame>
          <p:nvGraphicFramePr>
            <p:cNvPr id="177158" name="Object 1030"/>
            <p:cNvGraphicFramePr>
              <a:graphicFrameLocks noChangeAspect="1"/>
            </p:cNvGraphicFramePr>
            <p:nvPr/>
          </p:nvGraphicFramePr>
          <p:xfrm>
            <a:off x="3552" y="2025"/>
            <a:ext cx="812" cy="228"/>
          </p:xfrm>
          <a:graphic>
            <a:graphicData uri="http://schemas.openxmlformats.org/presentationml/2006/ole">
              <p:oleObj spid="_x0000_s177158" name="Ecuación" r:id="rId6" imgW="723600" imgH="203040" progId="">
                <p:embed/>
              </p:oleObj>
            </a:graphicData>
          </a:graphic>
        </p:graphicFrame>
        <p:graphicFrame>
          <p:nvGraphicFramePr>
            <p:cNvPr id="177159" name="Object 1031"/>
            <p:cNvGraphicFramePr>
              <a:graphicFrameLocks noChangeAspect="1"/>
            </p:cNvGraphicFramePr>
            <p:nvPr/>
          </p:nvGraphicFramePr>
          <p:xfrm>
            <a:off x="4378" y="2016"/>
            <a:ext cx="651" cy="208"/>
          </p:xfrm>
          <a:graphic>
            <a:graphicData uri="http://schemas.openxmlformats.org/presentationml/2006/ole">
              <p:oleObj spid="_x0000_s177159" name="Ecuación" r:id="rId7" imgW="634680" imgH="203040" progId="">
                <p:embed/>
              </p:oleObj>
            </a:graphicData>
          </a:graphic>
        </p:graphicFrame>
        <p:graphicFrame>
          <p:nvGraphicFramePr>
            <p:cNvPr id="177160" name="Object 1032"/>
            <p:cNvGraphicFramePr>
              <a:graphicFrameLocks noChangeAspect="1"/>
            </p:cNvGraphicFramePr>
            <p:nvPr/>
          </p:nvGraphicFramePr>
          <p:xfrm>
            <a:off x="5193" y="1920"/>
            <a:ext cx="152" cy="394"/>
          </p:xfrm>
          <a:graphic>
            <a:graphicData uri="http://schemas.openxmlformats.org/presentationml/2006/ole">
              <p:oleObj spid="_x0000_s177160" name="Ecuación" r:id="rId8" imgW="152280" imgH="393480" progId="">
                <p:embed/>
              </p:oleObj>
            </a:graphicData>
          </a:graphic>
        </p:graphicFrame>
      </p:grpSp>
      <p:grpSp>
        <p:nvGrpSpPr>
          <p:cNvPr id="96329" name="Group 1097"/>
          <p:cNvGrpSpPr>
            <a:grpSpLocks/>
          </p:cNvGrpSpPr>
          <p:nvPr/>
        </p:nvGrpSpPr>
        <p:grpSpPr bwMode="auto">
          <a:xfrm>
            <a:off x="5867400" y="4800600"/>
            <a:ext cx="2638425" cy="454025"/>
            <a:chOff x="3696" y="2784"/>
            <a:chExt cx="1662" cy="286"/>
          </a:xfrm>
        </p:grpSpPr>
        <p:graphicFrame>
          <p:nvGraphicFramePr>
            <p:cNvPr id="177155" name="Object 1027"/>
            <p:cNvGraphicFramePr>
              <a:graphicFrameLocks noChangeAspect="1"/>
            </p:cNvGraphicFramePr>
            <p:nvPr/>
          </p:nvGraphicFramePr>
          <p:xfrm>
            <a:off x="3696" y="2880"/>
            <a:ext cx="569" cy="190"/>
          </p:xfrm>
          <a:graphic>
            <a:graphicData uri="http://schemas.openxmlformats.org/presentationml/2006/ole">
              <p:oleObj spid="_x0000_s177155" name="Ecuación" r:id="rId9" imgW="609480" imgH="203040" progId="">
                <p:embed/>
              </p:oleObj>
            </a:graphicData>
          </a:graphic>
        </p:graphicFrame>
        <p:graphicFrame>
          <p:nvGraphicFramePr>
            <p:cNvPr id="177156" name="Object 1028"/>
            <p:cNvGraphicFramePr>
              <a:graphicFrameLocks noChangeAspect="1"/>
            </p:cNvGraphicFramePr>
            <p:nvPr/>
          </p:nvGraphicFramePr>
          <p:xfrm>
            <a:off x="4307" y="2832"/>
            <a:ext cx="677" cy="217"/>
          </p:xfrm>
          <a:graphic>
            <a:graphicData uri="http://schemas.openxmlformats.org/presentationml/2006/ole">
              <p:oleObj spid="_x0000_s177156" name="Ecuación" r:id="rId10" imgW="634680" imgH="203040" progId="">
                <p:embed/>
              </p:oleObj>
            </a:graphicData>
          </a:graphic>
        </p:graphicFrame>
        <p:graphicFrame>
          <p:nvGraphicFramePr>
            <p:cNvPr id="177157" name="Object 1029"/>
            <p:cNvGraphicFramePr>
              <a:graphicFrameLocks noChangeAspect="1"/>
            </p:cNvGraphicFramePr>
            <p:nvPr/>
          </p:nvGraphicFramePr>
          <p:xfrm>
            <a:off x="4979" y="2784"/>
            <a:ext cx="379" cy="244"/>
          </p:xfrm>
          <a:graphic>
            <a:graphicData uri="http://schemas.openxmlformats.org/presentationml/2006/ole">
              <p:oleObj spid="_x0000_s177157" name="Ecuación" r:id="rId11" imgW="355320" imgH="228600" progId="">
                <p:embed/>
              </p:oleObj>
            </a:graphicData>
          </a:graphic>
        </p:graphicFrame>
      </p:grpSp>
      <p:grpSp>
        <p:nvGrpSpPr>
          <p:cNvPr id="96333" name="Group 1101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77152" name="Object 1024"/>
            <p:cNvGraphicFramePr>
              <a:graphicFrameLocks noChangeAspect="1"/>
            </p:cNvGraphicFramePr>
            <p:nvPr/>
          </p:nvGraphicFramePr>
          <p:xfrm>
            <a:off x="988" y="3798"/>
            <a:ext cx="795" cy="190"/>
          </p:xfrm>
          <a:graphic>
            <a:graphicData uri="http://schemas.openxmlformats.org/presentationml/2006/ole">
              <p:oleObj spid="_x0000_s177152" name="Ecuación" r:id="rId12" imgW="850680" imgH="203040" progId="">
                <p:embed/>
              </p:oleObj>
            </a:graphicData>
          </a:graphic>
        </p:graphicFrame>
        <p:graphicFrame>
          <p:nvGraphicFramePr>
            <p:cNvPr id="177153" name="Object 1025"/>
            <p:cNvGraphicFramePr>
              <a:graphicFrameLocks noChangeAspect="1"/>
            </p:cNvGraphicFramePr>
            <p:nvPr/>
          </p:nvGraphicFramePr>
          <p:xfrm>
            <a:off x="2395" y="3648"/>
            <a:ext cx="1272" cy="404"/>
          </p:xfrm>
          <a:graphic>
            <a:graphicData uri="http://schemas.openxmlformats.org/presentationml/2006/ole">
              <p:oleObj spid="_x0000_s177153" name="Ecuación" r:id="rId13" imgW="1358640" imgH="431640" progId="">
                <p:embed/>
              </p:oleObj>
            </a:graphicData>
          </a:graphic>
        </p:graphicFrame>
        <p:graphicFrame>
          <p:nvGraphicFramePr>
            <p:cNvPr id="177154" name="Object 1026"/>
            <p:cNvGraphicFramePr>
              <a:graphicFrameLocks noChangeAspect="1"/>
            </p:cNvGraphicFramePr>
            <p:nvPr/>
          </p:nvGraphicFramePr>
          <p:xfrm>
            <a:off x="4079" y="3691"/>
            <a:ext cx="1081" cy="404"/>
          </p:xfrm>
          <a:graphic>
            <a:graphicData uri="http://schemas.openxmlformats.org/presentationml/2006/ole">
              <p:oleObj spid="_x0000_s177154" name="Ecuación" r:id="rId14" imgW="1155600" imgH="431640" progId="">
                <p:embed/>
              </p:oleObj>
            </a:graphicData>
          </a:graphic>
        </p:graphicFrame>
        <p:sp>
          <p:nvSpPr>
            <p:cNvPr id="96326" name="Rectangle 1094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1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988-83F4-42EB-B36D-A917BF5B3D07}" type="slidenum">
              <a:rPr lang="es-ES"/>
              <a:pPr/>
              <a:t>38</a:t>
            </a:fld>
            <a:endParaRPr lang="es-E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7818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315º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3175000" y="2400300"/>
            <a:ext cx="1600200" cy="1752600"/>
            <a:chOff x="2000" y="1512"/>
            <a:chExt cx="1008" cy="1104"/>
          </a:xfrm>
        </p:grpSpPr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3000" y="1512"/>
              <a:ext cx="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4"/>
                </a:cxn>
              </a:cxnLst>
              <a:rect l="0" t="0" r="r" b="b"/>
              <a:pathLst>
                <a:path w="1" h="1104">
                  <a:moveTo>
                    <a:pt x="0" y="0"/>
                  </a:moveTo>
                  <a:lnTo>
                    <a:pt x="0" y="110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7285" name="Freeform 5"/>
            <p:cNvSpPr>
              <a:spLocks/>
            </p:cNvSpPr>
            <p:nvPr/>
          </p:nvSpPr>
          <p:spPr bwMode="auto">
            <a:xfrm>
              <a:off x="2000" y="1512"/>
              <a:ext cx="1008" cy="848"/>
            </a:xfrm>
            <a:custGeom>
              <a:avLst/>
              <a:gdLst/>
              <a:ahLst/>
              <a:cxnLst>
                <a:cxn ang="0">
                  <a:pos x="0" y="848"/>
                </a:cxn>
                <a:cxn ang="0">
                  <a:pos x="1008" y="0"/>
                </a:cxn>
              </a:cxnLst>
              <a:rect l="0" t="0" r="r" b="b"/>
              <a:pathLst>
                <a:path w="1008" h="848">
                  <a:moveTo>
                    <a:pt x="0" y="848"/>
                  </a:moveTo>
                  <a:lnTo>
                    <a:pt x="1008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7287" name="Oval 7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7288" name="Group 8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7292" name="Group 12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7294" name="Group 14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7295" name="Line 15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7296" name="Line 16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72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72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72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7323" name="Group 43"/>
          <p:cNvGrpSpPr>
            <a:grpSpLocks/>
          </p:cNvGrpSpPr>
          <p:nvPr/>
        </p:nvGrpSpPr>
        <p:grpSpPr bwMode="auto">
          <a:xfrm>
            <a:off x="2057400" y="3200400"/>
            <a:ext cx="2706688" cy="1917700"/>
            <a:chOff x="1296" y="2016"/>
            <a:chExt cx="1705" cy="1208"/>
          </a:xfrm>
        </p:grpSpPr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3000" y="2352"/>
              <a:ext cx="1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2"/>
                </a:cxn>
              </a:cxnLst>
              <a:rect l="0" t="0" r="r" b="b"/>
              <a:pathLst>
                <a:path w="1" h="872">
                  <a:moveTo>
                    <a:pt x="0" y="0"/>
                  </a:moveTo>
                  <a:lnTo>
                    <a:pt x="0" y="87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2000" y="2360"/>
              <a:ext cx="1000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864"/>
                </a:cxn>
              </a:cxnLst>
              <a:rect l="0" t="0" r="r" b="b"/>
              <a:pathLst>
                <a:path w="1000" h="864">
                  <a:moveTo>
                    <a:pt x="0" y="0"/>
                  </a:moveTo>
                  <a:lnTo>
                    <a:pt x="1000" y="864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7303" name="Freeform 23"/>
            <p:cNvSpPr>
              <a:spLocks/>
            </p:cNvSpPr>
            <p:nvPr/>
          </p:nvSpPr>
          <p:spPr bwMode="auto">
            <a:xfrm>
              <a:off x="1728" y="2063"/>
              <a:ext cx="581" cy="585"/>
            </a:xfrm>
            <a:custGeom>
              <a:avLst/>
              <a:gdLst/>
              <a:ahLst/>
              <a:cxnLst>
                <a:cxn ang="0">
                  <a:pos x="578" y="301"/>
                </a:cxn>
                <a:cxn ang="0">
                  <a:pos x="560" y="191"/>
                </a:cxn>
                <a:cxn ang="0">
                  <a:pos x="450" y="51"/>
                </a:cxn>
                <a:cxn ang="0">
                  <a:pos x="302" y="3"/>
                </a:cxn>
                <a:cxn ang="0">
                  <a:pos x="154" y="31"/>
                </a:cxn>
                <a:cxn ang="0">
                  <a:pos x="64" y="107"/>
                </a:cxn>
                <a:cxn ang="0">
                  <a:pos x="16" y="199"/>
                </a:cxn>
                <a:cxn ang="0">
                  <a:pos x="4" y="339"/>
                </a:cxn>
                <a:cxn ang="0">
                  <a:pos x="40" y="425"/>
                </a:cxn>
                <a:cxn ang="0">
                  <a:pos x="86" y="491"/>
                </a:cxn>
                <a:cxn ang="0">
                  <a:pos x="194" y="559"/>
                </a:cxn>
                <a:cxn ang="0">
                  <a:pos x="324" y="575"/>
                </a:cxn>
                <a:cxn ang="0">
                  <a:pos x="488" y="497"/>
                </a:cxn>
              </a:cxnLst>
              <a:rect l="0" t="0" r="r" b="b"/>
              <a:pathLst>
                <a:path w="581" h="585">
                  <a:moveTo>
                    <a:pt x="578" y="301"/>
                  </a:moveTo>
                  <a:cubicBezTo>
                    <a:pt x="575" y="283"/>
                    <a:pt x="581" y="233"/>
                    <a:pt x="560" y="191"/>
                  </a:cubicBezTo>
                  <a:cubicBezTo>
                    <a:pt x="539" y="149"/>
                    <a:pt x="493" y="82"/>
                    <a:pt x="450" y="51"/>
                  </a:cubicBezTo>
                  <a:cubicBezTo>
                    <a:pt x="407" y="20"/>
                    <a:pt x="351" y="6"/>
                    <a:pt x="302" y="3"/>
                  </a:cubicBezTo>
                  <a:cubicBezTo>
                    <a:pt x="253" y="0"/>
                    <a:pt x="194" y="14"/>
                    <a:pt x="154" y="31"/>
                  </a:cubicBezTo>
                  <a:cubicBezTo>
                    <a:pt x="114" y="48"/>
                    <a:pt x="87" y="79"/>
                    <a:pt x="64" y="107"/>
                  </a:cubicBezTo>
                  <a:cubicBezTo>
                    <a:pt x="41" y="135"/>
                    <a:pt x="26" y="160"/>
                    <a:pt x="16" y="199"/>
                  </a:cubicBezTo>
                  <a:cubicBezTo>
                    <a:pt x="6" y="238"/>
                    <a:pt x="0" y="301"/>
                    <a:pt x="4" y="339"/>
                  </a:cubicBezTo>
                  <a:cubicBezTo>
                    <a:pt x="8" y="377"/>
                    <a:pt x="26" y="400"/>
                    <a:pt x="40" y="425"/>
                  </a:cubicBezTo>
                  <a:cubicBezTo>
                    <a:pt x="54" y="450"/>
                    <a:pt x="60" y="469"/>
                    <a:pt x="86" y="491"/>
                  </a:cubicBezTo>
                  <a:cubicBezTo>
                    <a:pt x="112" y="513"/>
                    <a:pt x="154" y="545"/>
                    <a:pt x="194" y="559"/>
                  </a:cubicBezTo>
                  <a:cubicBezTo>
                    <a:pt x="234" y="573"/>
                    <a:pt x="275" y="585"/>
                    <a:pt x="324" y="575"/>
                  </a:cubicBezTo>
                  <a:cubicBezTo>
                    <a:pt x="373" y="565"/>
                    <a:pt x="454" y="513"/>
                    <a:pt x="488" y="497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1296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315º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5105400" y="1676400"/>
            <a:ext cx="36576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315º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(quitamos 45º a 360º).</a:t>
            </a:r>
          </a:p>
        </p:txBody>
      </p:sp>
      <p:grpSp>
        <p:nvGrpSpPr>
          <p:cNvPr id="97340" name="Group 60"/>
          <p:cNvGrpSpPr>
            <a:grpSpLocks/>
          </p:cNvGrpSpPr>
          <p:nvPr/>
        </p:nvGrpSpPr>
        <p:grpSpPr bwMode="auto">
          <a:xfrm>
            <a:off x="5802313" y="4532313"/>
            <a:ext cx="2303462" cy="344487"/>
            <a:chOff x="3655" y="2855"/>
            <a:chExt cx="1451" cy="217"/>
          </a:xfrm>
        </p:grpSpPr>
        <p:graphicFrame>
          <p:nvGraphicFramePr>
            <p:cNvPr id="178185" name="Object 9"/>
            <p:cNvGraphicFramePr>
              <a:graphicFrameLocks noChangeAspect="1"/>
            </p:cNvGraphicFramePr>
            <p:nvPr/>
          </p:nvGraphicFramePr>
          <p:xfrm>
            <a:off x="3655" y="2873"/>
            <a:ext cx="569" cy="190"/>
          </p:xfrm>
          <a:graphic>
            <a:graphicData uri="http://schemas.openxmlformats.org/presentationml/2006/ole">
              <p:oleObj spid="_x0000_s178185" name="Ecuación" r:id="rId3" imgW="609480" imgH="203040" progId="">
                <p:embed/>
              </p:oleObj>
            </a:graphicData>
          </a:graphic>
        </p:graphicFrame>
        <p:graphicFrame>
          <p:nvGraphicFramePr>
            <p:cNvPr id="178186" name="Object 10"/>
            <p:cNvGraphicFramePr>
              <a:graphicFrameLocks noChangeAspect="1"/>
            </p:cNvGraphicFramePr>
            <p:nvPr/>
          </p:nvGraphicFramePr>
          <p:xfrm>
            <a:off x="4225" y="2855"/>
            <a:ext cx="881" cy="217"/>
          </p:xfrm>
          <a:graphic>
            <a:graphicData uri="http://schemas.openxmlformats.org/presentationml/2006/ole">
              <p:oleObj spid="_x0000_s178186" name="Ecuación" r:id="rId4" imgW="825480" imgH="203040" progId="">
                <p:embed/>
              </p:oleObj>
            </a:graphicData>
          </a:graphic>
        </p:graphicFrame>
      </p:grpSp>
      <p:grpSp>
        <p:nvGrpSpPr>
          <p:cNvPr id="97342" name="Group 62"/>
          <p:cNvGrpSpPr>
            <a:grpSpLocks/>
          </p:cNvGrpSpPr>
          <p:nvPr/>
        </p:nvGrpSpPr>
        <p:grpSpPr bwMode="auto">
          <a:xfrm>
            <a:off x="5732463" y="2667000"/>
            <a:ext cx="2954337" cy="685800"/>
            <a:chOff x="3611" y="1680"/>
            <a:chExt cx="1861" cy="432"/>
          </a:xfrm>
        </p:grpSpPr>
        <p:graphicFrame>
          <p:nvGraphicFramePr>
            <p:cNvPr id="178182" name="Object 6"/>
            <p:cNvGraphicFramePr>
              <a:graphicFrameLocks noChangeAspect="1"/>
            </p:cNvGraphicFramePr>
            <p:nvPr/>
          </p:nvGraphicFramePr>
          <p:xfrm>
            <a:off x="3611" y="1830"/>
            <a:ext cx="676" cy="190"/>
          </p:xfrm>
          <a:graphic>
            <a:graphicData uri="http://schemas.openxmlformats.org/presentationml/2006/ole">
              <p:oleObj spid="_x0000_s178182" name="Ecuación" r:id="rId5" imgW="723600" imgH="203040" progId="">
                <p:embed/>
              </p:oleObj>
            </a:graphicData>
          </a:graphic>
        </p:graphicFrame>
        <p:graphicFrame>
          <p:nvGraphicFramePr>
            <p:cNvPr id="178183" name="Object 7"/>
            <p:cNvGraphicFramePr>
              <a:graphicFrameLocks noChangeAspect="1"/>
            </p:cNvGraphicFramePr>
            <p:nvPr/>
          </p:nvGraphicFramePr>
          <p:xfrm>
            <a:off x="4320" y="1824"/>
            <a:ext cx="713" cy="189"/>
          </p:xfrm>
          <a:graphic>
            <a:graphicData uri="http://schemas.openxmlformats.org/presentationml/2006/ole">
              <p:oleObj spid="_x0000_s178183" name="Ecuación" r:id="rId6" imgW="761760" imgH="203040" progId="">
                <p:embed/>
              </p:oleObj>
            </a:graphicData>
          </a:graphic>
        </p:graphicFrame>
        <p:graphicFrame>
          <p:nvGraphicFramePr>
            <p:cNvPr id="178184" name="Object 8"/>
            <p:cNvGraphicFramePr>
              <a:graphicFrameLocks noChangeAspect="1"/>
            </p:cNvGraphicFramePr>
            <p:nvPr/>
          </p:nvGraphicFramePr>
          <p:xfrm>
            <a:off x="5092" y="1680"/>
            <a:ext cx="380" cy="432"/>
          </p:xfrm>
          <a:graphic>
            <a:graphicData uri="http://schemas.openxmlformats.org/presentationml/2006/ole">
              <p:oleObj spid="_x0000_s178184" name="Ecuación" r:id="rId7" imgW="380880" imgH="431640" progId="">
                <p:embed/>
              </p:oleObj>
            </a:graphicData>
          </a:graphic>
        </p:graphicFrame>
      </p:grpSp>
      <p:grpSp>
        <p:nvGrpSpPr>
          <p:cNvPr id="97341" name="Group 61"/>
          <p:cNvGrpSpPr>
            <a:grpSpLocks/>
          </p:cNvGrpSpPr>
          <p:nvPr/>
        </p:nvGrpSpPr>
        <p:grpSpPr bwMode="auto">
          <a:xfrm>
            <a:off x="5797550" y="3322638"/>
            <a:ext cx="2932113" cy="687387"/>
            <a:chOff x="3652" y="2093"/>
            <a:chExt cx="1847" cy="433"/>
          </a:xfrm>
        </p:grpSpPr>
        <p:graphicFrame>
          <p:nvGraphicFramePr>
            <p:cNvPr id="178179" name="Object 3"/>
            <p:cNvGraphicFramePr>
              <a:graphicFrameLocks noChangeAspect="1"/>
            </p:cNvGraphicFramePr>
            <p:nvPr/>
          </p:nvGraphicFramePr>
          <p:xfrm>
            <a:off x="3652" y="2214"/>
            <a:ext cx="677" cy="190"/>
          </p:xfrm>
          <a:graphic>
            <a:graphicData uri="http://schemas.openxmlformats.org/presentationml/2006/ole">
              <p:oleObj spid="_x0000_s178179" name="Ecuación" r:id="rId8" imgW="723600" imgH="203040" progId="">
                <p:embed/>
              </p:oleObj>
            </a:graphicData>
          </a:graphic>
        </p:graphicFrame>
        <p:graphicFrame>
          <p:nvGraphicFramePr>
            <p:cNvPr id="178180" name="Object 4"/>
            <p:cNvGraphicFramePr>
              <a:graphicFrameLocks noChangeAspect="1"/>
            </p:cNvGraphicFramePr>
            <p:nvPr/>
          </p:nvGraphicFramePr>
          <p:xfrm>
            <a:off x="4416" y="2208"/>
            <a:ext cx="651" cy="208"/>
          </p:xfrm>
          <a:graphic>
            <a:graphicData uri="http://schemas.openxmlformats.org/presentationml/2006/ole">
              <p:oleObj spid="_x0000_s178180" name="Ecuación" r:id="rId9" imgW="634680" imgH="203040" progId="">
                <p:embed/>
              </p:oleObj>
            </a:graphicData>
          </a:graphic>
        </p:graphicFrame>
        <p:graphicFrame>
          <p:nvGraphicFramePr>
            <p:cNvPr id="178181" name="Object 5"/>
            <p:cNvGraphicFramePr>
              <a:graphicFrameLocks noChangeAspect="1"/>
            </p:cNvGraphicFramePr>
            <p:nvPr/>
          </p:nvGraphicFramePr>
          <p:xfrm>
            <a:off x="5233" y="2093"/>
            <a:ext cx="266" cy="433"/>
          </p:xfrm>
          <a:graphic>
            <a:graphicData uri="http://schemas.openxmlformats.org/presentationml/2006/ole">
              <p:oleObj spid="_x0000_s178181" name="Ecuación" r:id="rId10" imgW="266400" imgH="431640" progId="">
                <p:embed/>
              </p:oleObj>
            </a:graphicData>
          </a:graphic>
        </p:graphicFrame>
      </p:grpSp>
      <p:grpSp>
        <p:nvGrpSpPr>
          <p:cNvPr id="97344" name="Group 64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178176" name="Object 0"/>
            <p:cNvGraphicFramePr>
              <a:graphicFrameLocks noChangeAspect="1"/>
            </p:cNvGraphicFramePr>
            <p:nvPr/>
          </p:nvGraphicFramePr>
          <p:xfrm>
            <a:off x="935" y="3780"/>
            <a:ext cx="902" cy="226"/>
          </p:xfrm>
          <a:graphic>
            <a:graphicData uri="http://schemas.openxmlformats.org/presentationml/2006/ole">
              <p:oleObj spid="_x0000_s178176" name="Ecuación" r:id="rId11" imgW="965160" imgH="241200" progId="">
                <p:embed/>
              </p:oleObj>
            </a:graphicData>
          </a:graphic>
        </p:graphicFrame>
        <p:graphicFrame>
          <p:nvGraphicFramePr>
            <p:cNvPr id="178177" name="Object 1"/>
            <p:cNvGraphicFramePr>
              <a:graphicFrameLocks noChangeAspect="1"/>
            </p:cNvGraphicFramePr>
            <p:nvPr/>
          </p:nvGraphicFramePr>
          <p:xfrm>
            <a:off x="2454" y="3737"/>
            <a:ext cx="1153" cy="225"/>
          </p:xfrm>
          <a:graphic>
            <a:graphicData uri="http://schemas.openxmlformats.org/presentationml/2006/ole">
              <p:oleObj spid="_x0000_s178177" name="Ecuación" r:id="rId12" imgW="1231560" imgH="241200" progId="">
                <p:embed/>
              </p:oleObj>
            </a:graphicData>
          </a:graphic>
        </p:graphicFrame>
        <p:graphicFrame>
          <p:nvGraphicFramePr>
            <p:cNvPr id="178178" name="Object 2"/>
            <p:cNvGraphicFramePr>
              <a:graphicFrameLocks noChangeAspect="1"/>
            </p:cNvGraphicFramePr>
            <p:nvPr/>
          </p:nvGraphicFramePr>
          <p:xfrm>
            <a:off x="4162" y="3798"/>
            <a:ext cx="914" cy="190"/>
          </p:xfrm>
          <a:graphic>
            <a:graphicData uri="http://schemas.openxmlformats.org/presentationml/2006/ole">
              <p:oleObj spid="_x0000_s178178" name="Ecuación" r:id="rId13" imgW="977760" imgH="203040" progId="">
                <p:embed/>
              </p:oleObj>
            </a:graphicData>
          </a:graphic>
        </p:graphicFrame>
        <p:sp>
          <p:nvSpPr>
            <p:cNvPr id="97339" name="Rectangle 59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F60-EDAA-46D9-B7E7-591F71D6F8D7}" type="slidenum">
              <a:rPr lang="es-ES"/>
              <a:pPr/>
              <a:t>39</a:t>
            </a:fld>
            <a:endParaRPr lang="es-E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7818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330º </a:t>
            </a:r>
            <a:br>
              <a:rPr lang="es-ES_tradnl" sz="2400">
                <a:solidFill>
                  <a:srgbClr val="008000"/>
                </a:solidFill>
                <a:latin typeface="Arial" charset="0"/>
              </a:rPr>
            </a:br>
            <a:r>
              <a:rPr lang="es-ES_tradnl" sz="2400">
                <a:solidFill>
                  <a:srgbClr val="008000"/>
                </a:solidFill>
                <a:latin typeface="Arial" charset="0"/>
              </a:rPr>
              <a:t>(las mismas que las de –30º)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98311" name="Oval 7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8312" name="Group 8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98313" name="Text Box 9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8314" name="Text Box 10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98315" name="Text Box 11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98316" name="Group 12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98317" name="Text Box 13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98318" name="Group 14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98319" name="Line 15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8320" name="Line 16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983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832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983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8361" name="Group 57"/>
          <p:cNvGrpSpPr>
            <a:grpSpLocks/>
          </p:cNvGrpSpPr>
          <p:nvPr/>
        </p:nvGrpSpPr>
        <p:grpSpPr bwMode="auto">
          <a:xfrm>
            <a:off x="2743200" y="2984500"/>
            <a:ext cx="2362200" cy="1625600"/>
            <a:chOff x="1728" y="1880"/>
            <a:chExt cx="1488" cy="1024"/>
          </a:xfrm>
        </p:grpSpPr>
        <p:sp>
          <p:nvSpPr>
            <p:cNvPr id="98308" name="Freeform 4"/>
            <p:cNvSpPr>
              <a:spLocks/>
            </p:cNvSpPr>
            <p:nvPr/>
          </p:nvSpPr>
          <p:spPr bwMode="auto">
            <a:xfrm>
              <a:off x="3208" y="1880"/>
              <a:ext cx="1" cy="1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4"/>
                </a:cxn>
              </a:cxnLst>
              <a:rect l="0" t="0" r="r" b="b"/>
              <a:pathLst>
                <a:path w="1" h="1024">
                  <a:moveTo>
                    <a:pt x="0" y="0"/>
                  </a:moveTo>
                  <a:lnTo>
                    <a:pt x="0" y="102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auto">
            <a:xfrm>
              <a:off x="2000" y="1880"/>
              <a:ext cx="1216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216" y="0"/>
                </a:cxn>
              </a:cxnLst>
              <a:rect l="0" t="0" r="r" b="b"/>
              <a:pathLst>
                <a:path w="1216" h="480">
                  <a:moveTo>
                    <a:pt x="0" y="480"/>
                  </a:moveTo>
                  <a:lnTo>
                    <a:pt x="121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auto">
            <a:xfrm>
              <a:off x="2000" y="2360"/>
              <a:ext cx="1208" cy="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8" y="496"/>
                </a:cxn>
              </a:cxnLst>
              <a:rect l="0" t="0" r="r" b="b"/>
              <a:pathLst>
                <a:path w="1208" h="496">
                  <a:moveTo>
                    <a:pt x="0" y="0"/>
                  </a:moveTo>
                  <a:lnTo>
                    <a:pt x="1208" y="496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auto">
            <a:xfrm>
              <a:off x="1728" y="2063"/>
              <a:ext cx="581" cy="580"/>
            </a:xfrm>
            <a:custGeom>
              <a:avLst/>
              <a:gdLst/>
              <a:ahLst/>
              <a:cxnLst>
                <a:cxn ang="0">
                  <a:pos x="578" y="301"/>
                </a:cxn>
                <a:cxn ang="0">
                  <a:pos x="560" y="191"/>
                </a:cxn>
                <a:cxn ang="0">
                  <a:pos x="450" y="51"/>
                </a:cxn>
                <a:cxn ang="0">
                  <a:pos x="302" y="3"/>
                </a:cxn>
                <a:cxn ang="0">
                  <a:pos x="154" y="31"/>
                </a:cxn>
                <a:cxn ang="0">
                  <a:pos x="64" y="107"/>
                </a:cxn>
                <a:cxn ang="0">
                  <a:pos x="16" y="199"/>
                </a:cxn>
                <a:cxn ang="0">
                  <a:pos x="4" y="339"/>
                </a:cxn>
                <a:cxn ang="0">
                  <a:pos x="40" y="425"/>
                </a:cxn>
                <a:cxn ang="0">
                  <a:pos x="86" y="491"/>
                </a:cxn>
                <a:cxn ang="0">
                  <a:pos x="194" y="559"/>
                </a:cxn>
                <a:cxn ang="0">
                  <a:pos x="324" y="575"/>
                </a:cxn>
                <a:cxn ang="0">
                  <a:pos x="448" y="529"/>
                </a:cxn>
                <a:cxn ang="0">
                  <a:pos x="544" y="441"/>
                </a:cxn>
              </a:cxnLst>
              <a:rect l="0" t="0" r="r" b="b"/>
              <a:pathLst>
                <a:path w="581" h="580">
                  <a:moveTo>
                    <a:pt x="578" y="301"/>
                  </a:moveTo>
                  <a:cubicBezTo>
                    <a:pt x="575" y="283"/>
                    <a:pt x="581" y="233"/>
                    <a:pt x="560" y="191"/>
                  </a:cubicBezTo>
                  <a:cubicBezTo>
                    <a:pt x="539" y="149"/>
                    <a:pt x="493" y="82"/>
                    <a:pt x="450" y="51"/>
                  </a:cubicBezTo>
                  <a:cubicBezTo>
                    <a:pt x="407" y="20"/>
                    <a:pt x="351" y="6"/>
                    <a:pt x="302" y="3"/>
                  </a:cubicBezTo>
                  <a:cubicBezTo>
                    <a:pt x="253" y="0"/>
                    <a:pt x="194" y="14"/>
                    <a:pt x="154" y="31"/>
                  </a:cubicBezTo>
                  <a:cubicBezTo>
                    <a:pt x="114" y="48"/>
                    <a:pt x="87" y="79"/>
                    <a:pt x="64" y="107"/>
                  </a:cubicBezTo>
                  <a:cubicBezTo>
                    <a:pt x="41" y="135"/>
                    <a:pt x="26" y="160"/>
                    <a:pt x="16" y="199"/>
                  </a:cubicBezTo>
                  <a:cubicBezTo>
                    <a:pt x="6" y="238"/>
                    <a:pt x="0" y="301"/>
                    <a:pt x="4" y="339"/>
                  </a:cubicBezTo>
                  <a:cubicBezTo>
                    <a:pt x="8" y="377"/>
                    <a:pt x="26" y="400"/>
                    <a:pt x="40" y="425"/>
                  </a:cubicBezTo>
                  <a:cubicBezTo>
                    <a:pt x="54" y="450"/>
                    <a:pt x="60" y="469"/>
                    <a:pt x="86" y="491"/>
                  </a:cubicBezTo>
                  <a:cubicBezTo>
                    <a:pt x="112" y="513"/>
                    <a:pt x="154" y="545"/>
                    <a:pt x="194" y="559"/>
                  </a:cubicBezTo>
                  <a:cubicBezTo>
                    <a:pt x="234" y="573"/>
                    <a:pt x="282" y="580"/>
                    <a:pt x="324" y="575"/>
                  </a:cubicBezTo>
                  <a:cubicBezTo>
                    <a:pt x="366" y="570"/>
                    <a:pt x="412" y="551"/>
                    <a:pt x="448" y="529"/>
                  </a:cubicBezTo>
                  <a:cubicBezTo>
                    <a:pt x="484" y="507"/>
                    <a:pt x="524" y="459"/>
                    <a:pt x="544" y="441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5257800" y="1676400"/>
            <a:ext cx="35052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330º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(quitamos 30º a 360º).</a:t>
            </a:r>
          </a:p>
        </p:txBody>
      </p:sp>
      <p:grpSp>
        <p:nvGrpSpPr>
          <p:cNvPr id="98363" name="Group 59"/>
          <p:cNvGrpSpPr>
            <a:grpSpLocks/>
          </p:cNvGrpSpPr>
          <p:nvPr/>
        </p:nvGrpSpPr>
        <p:grpSpPr bwMode="auto">
          <a:xfrm>
            <a:off x="5799138" y="2651125"/>
            <a:ext cx="2867025" cy="1312863"/>
            <a:chOff x="3653" y="1670"/>
            <a:chExt cx="1806" cy="827"/>
          </a:xfrm>
        </p:grpSpPr>
        <p:graphicFrame>
          <p:nvGraphicFramePr>
            <p:cNvPr id="98348" name="Object 44"/>
            <p:cNvGraphicFramePr>
              <a:graphicFrameLocks noChangeAspect="1"/>
            </p:cNvGraphicFramePr>
            <p:nvPr/>
          </p:nvGraphicFramePr>
          <p:xfrm>
            <a:off x="3694" y="2214"/>
            <a:ext cx="677" cy="190"/>
          </p:xfrm>
          <a:graphic>
            <a:graphicData uri="http://schemas.openxmlformats.org/presentationml/2006/ole">
              <p:oleObj spid="_x0000_s98348" name="Ecuación" r:id="rId3" imgW="723600" imgH="203040" progId="">
                <p:embed/>
              </p:oleObj>
            </a:graphicData>
          </a:graphic>
        </p:graphicFrame>
        <p:graphicFrame>
          <p:nvGraphicFramePr>
            <p:cNvPr id="98349" name="Object 45"/>
            <p:cNvGraphicFramePr>
              <a:graphicFrameLocks noChangeAspect="1"/>
            </p:cNvGraphicFramePr>
            <p:nvPr/>
          </p:nvGraphicFramePr>
          <p:xfrm>
            <a:off x="4416" y="2208"/>
            <a:ext cx="594" cy="190"/>
          </p:xfrm>
          <a:graphic>
            <a:graphicData uri="http://schemas.openxmlformats.org/presentationml/2006/ole">
              <p:oleObj spid="_x0000_s98349" name="Ecuación" r:id="rId4" imgW="634680" imgH="203040" progId="">
                <p:embed/>
              </p:oleObj>
            </a:graphicData>
          </a:graphic>
        </p:graphicFrame>
        <p:grpSp>
          <p:nvGrpSpPr>
            <p:cNvPr id="98362" name="Group 58"/>
            <p:cNvGrpSpPr>
              <a:grpSpLocks/>
            </p:cNvGrpSpPr>
            <p:nvPr/>
          </p:nvGrpSpPr>
          <p:grpSpPr bwMode="auto">
            <a:xfrm>
              <a:off x="3653" y="1670"/>
              <a:ext cx="1780" cy="394"/>
              <a:chOff x="3653" y="1670"/>
              <a:chExt cx="1780" cy="394"/>
            </a:xfrm>
          </p:grpSpPr>
          <p:graphicFrame>
            <p:nvGraphicFramePr>
              <p:cNvPr id="98346" name="Object 42"/>
              <p:cNvGraphicFramePr>
                <a:graphicFrameLocks noChangeAspect="1"/>
              </p:cNvGraphicFramePr>
              <p:nvPr/>
            </p:nvGraphicFramePr>
            <p:xfrm>
              <a:off x="3653" y="1782"/>
              <a:ext cx="676" cy="190"/>
            </p:xfrm>
            <a:graphic>
              <a:graphicData uri="http://schemas.openxmlformats.org/presentationml/2006/ole">
                <p:oleObj spid="_x0000_s98346" name="Ecuación" r:id="rId5" imgW="723600" imgH="203040" progId="">
                  <p:embed/>
                </p:oleObj>
              </a:graphicData>
            </a:graphic>
          </p:graphicFrame>
          <p:graphicFrame>
            <p:nvGraphicFramePr>
              <p:cNvPr id="98347" name="Object 43"/>
              <p:cNvGraphicFramePr>
                <a:graphicFrameLocks noChangeAspect="1"/>
              </p:cNvGraphicFramePr>
              <p:nvPr/>
            </p:nvGraphicFramePr>
            <p:xfrm>
              <a:off x="4320" y="1776"/>
              <a:ext cx="713" cy="190"/>
            </p:xfrm>
            <a:graphic>
              <a:graphicData uri="http://schemas.openxmlformats.org/presentationml/2006/ole">
                <p:oleObj spid="_x0000_s98347" name="Ecuación" r:id="rId6" imgW="761760" imgH="203040" progId="">
                  <p:embed/>
                </p:oleObj>
              </a:graphicData>
            </a:graphic>
          </p:graphicFrame>
          <p:graphicFrame>
            <p:nvGraphicFramePr>
              <p:cNvPr id="98353" name="Object 49"/>
              <p:cNvGraphicFramePr>
                <a:graphicFrameLocks noChangeAspect="1"/>
              </p:cNvGraphicFramePr>
              <p:nvPr/>
            </p:nvGraphicFramePr>
            <p:xfrm>
              <a:off x="5167" y="1670"/>
              <a:ext cx="266" cy="394"/>
            </p:xfrm>
            <a:graphic>
              <a:graphicData uri="http://schemas.openxmlformats.org/presentationml/2006/ole">
                <p:oleObj spid="_x0000_s98353" name="Ecuación" r:id="rId7" imgW="266400" imgH="393480" progId="">
                  <p:embed/>
                </p:oleObj>
              </a:graphicData>
            </a:graphic>
          </p:graphicFrame>
        </p:grpSp>
        <p:graphicFrame>
          <p:nvGraphicFramePr>
            <p:cNvPr id="98354" name="Object 50"/>
            <p:cNvGraphicFramePr>
              <a:graphicFrameLocks noChangeAspect="1"/>
            </p:cNvGraphicFramePr>
            <p:nvPr/>
          </p:nvGraphicFramePr>
          <p:xfrm>
            <a:off x="5193" y="2064"/>
            <a:ext cx="266" cy="433"/>
          </p:xfrm>
          <a:graphic>
            <a:graphicData uri="http://schemas.openxmlformats.org/presentationml/2006/ole">
              <p:oleObj spid="_x0000_s98354" name="Ecuación" r:id="rId8" imgW="266400" imgH="431640" progId="">
                <p:embed/>
              </p:oleObj>
            </a:graphicData>
          </a:graphic>
        </p:graphicFrame>
      </p:grpSp>
      <p:grpSp>
        <p:nvGrpSpPr>
          <p:cNvPr id="98364" name="Group 60"/>
          <p:cNvGrpSpPr>
            <a:grpSpLocks/>
          </p:cNvGrpSpPr>
          <p:nvPr/>
        </p:nvGrpSpPr>
        <p:grpSpPr bwMode="auto">
          <a:xfrm>
            <a:off x="5964238" y="4343400"/>
            <a:ext cx="2646362" cy="636588"/>
            <a:chOff x="3580" y="2736"/>
            <a:chExt cx="1667" cy="401"/>
          </a:xfrm>
        </p:grpSpPr>
        <p:graphicFrame>
          <p:nvGraphicFramePr>
            <p:cNvPr id="98350" name="Object 46"/>
            <p:cNvGraphicFramePr>
              <a:graphicFrameLocks noChangeAspect="1"/>
            </p:cNvGraphicFramePr>
            <p:nvPr/>
          </p:nvGraphicFramePr>
          <p:xfrm>
            <a:off x="3580" y="2873"/>
            <a:ext cx="570" cy="190"/>
          </p:xfrm>
          <a:graphic>
            <a:graphicData uri="http://schemas.openxmlformats.org/presentationml/2006/ole">
              <p:oleObj spid="_x0000_s98350" name="Ecuación" r:id="rId9" imgW="609480" imgH="203040" progId="">
                <p:embed/>
              </p:oleObj>
            </a:graphicData>
          </a:graphic>
        </p:graphicFrame>
        <p:graphicFrame>
          <p:nvGraphicFramePr>
            <p:cNvPr id="98352" name="Object 48"/>
            <p:cNvGraphicFramePr>
              <a:graphicFrameLocks noChangeAspect="1"/>
            </p:cNvGraphicFramePr>
            <p:nvPr/>
          </p:nvGraphicFramePr>
          <p:xfrm>
            <a:off x="4176" y="2832"/>
            <a:ext cx="676" cy="217"/>
          </p:xfrm>
          <a:graphic>
            <a:graphicData uri="http://schemas.openxmlformats.org/presentationml/2006/ole">
              <p:oleObj spid="_x0000_s98352" name="Ecuación" r:id="rId10" imgW="634680" imgH="203040" progId="">
                <p:embed/>
              </p:oleObj>
            </a:graphicData>
          </a:graphic>
        </p:graphicFrame>
        <p:graphicFrame>
          <p:nvGraphicFramePr>
            <p:cNvPr id="98355" name="Object 51"/>
            <p:cNvGraphicFramePr>
              <a:graphicFrameLocks noChangeAspect="1"/>
            </p:cNvGraphicFramePr>
            <p:nvPr/>
          </p:nvGraphicFramePr>
          <p:xfrm>
            <a:off x="4896" y="2736"/>
            <a:ext cx="351" cy="401"/>
          </p:xfrm>
          <a:graphic>
            <a:graphicData uri="http://schemas.openxmlformats.org/presentationml/2006/ole">
              <p:oleObj spid="_x0000_s98355" name="Ecuación" r:id="rId11" imgW="380880" imgH="431640" progId="">
                <p:embed/>
              </p:oleObj>
            </a:graphicData>
          </a:graphic>
        </p:graphicFrame>
      </p:grpSp>
      <p:grpSp>
        <p:nvGrpSpPr>
          <p:cNvPr id="98366" name="Group 62"/>
          <p:cNvGrpSpPr>
            <a:grpSpLocks/>
          </p:cNvGrpSpPr>
          <p:nvPr/>
        </p:nvGrpSpPr>
        <p:grpSpPr bwMode="auto">
          <a:xfrm>
            <a:off x="1143000" y="5715000"/>
            <a:ext cx="7239000" cy="838200"/>
            <a:chOff x="720" y="3600"/>
            <a:chExt cx="4560" cy="528"/>
          </a:xfrm>
        </p:grpSpPr>
        <p:graphicFrame>
          <p:nvGraphicFramePr>
            <p:cNvPr id="98357" name="Object 53"/>
            <p:cNvGraphicFramePr>
              <a:graphicFrameLocks noChangeAspect="1"/>
            </p:cNvGraphicFramePr>
            <p:nvPr/>
          </p:nvGraphicFramePr>
          <p:xfrm>
            <a:off x="888" y="3691"/>
            <a:ext cx="996" cy="405"/>
          </p:xfrm>
          <a:graphic>
            <a:graphicData uri="http://schemas.openxmlformats.org/presentationml/2006/ole">
              <p:oleObj spid="_x0000_s98357" name="Ecuación" r:id="rId12" imgW="1066680" imgH="431640" progId="">
                <p:embed/>
              </p:oleObj>
            </a:graphicData>
          </a:graphic>
        </p:graphicFrame>
        <p:graphicFrame>
          <p:nvGraphicFramePr>
            <p:cNvPr id="98358" name="Object 54"/>
            <p:cNvGraphicFramePr>
              <a:graphicFrameLocks noChangeAspect="1"/>
            </p:cNvGraphicFramePr>
            <p:nvPr/>
          </p:nvGraphicFramePr>
          <p:xfrm>
            <a:off x="2275" y="3750"/>
            <a:ext cx="1281" cy="234"/>
          </p:xfrm>
          <a:graphic>
            <a:graphicData uri="http://schemas.openxmlformats.org/presentationml/2006/ole">
              <p:oleObj spid="_x0000_s98358" name="Ecuación" r:id="rId13" imgW="1104840" imgH="203040" progId="">
                <p:embed/>
              </p:oleObj>
            </a:graphicData>
          </a:graphic>
        </p:graphicFrame>
        <p:graphicFrame>
          <p:nvGraphicFramePr>
            <p:cNvPr id="98359" name="Object 55"/>
            <p:cNvGraphicFramePr>
              <a:graphicFrameLocks noChangeAspect="1"/>
            </p:cNvGraphicFramePr>
            <p:nvPr/>
          </p:nvGraphicFramePr>
          <p:xfrm>
            <a:off x="3984" y="3754"/>
            <a:ext cx="1152" cy="252"/>
          </p:xfrm>
          <a:graphic>
            <a:graphicData uri="http://schemas.openxmlformats.org/presentationml/2006/ole">
              <p:oleObj spid="_x0000_s98359" name="Ecuación" r:id="rId14" imgW="1104840" imgH="241200" progId="">
                <p:embed/>
              </p:oleObj>
            </a:graphicData>
          </a:graphic>
        </p:graphicFrame>
        <p:sp>
          <p:nvSpPr>
            <p:cNvPr id="98360" name="Rectangle 56"/>
            <p:cNvSpPr>
              <a:spLocks noChangeArrowheads="1"/>
            </p:cNvSpPr>
            <p:nvPr/>
          </p:nvSpPr>
          <p:spPr bwMode="auto">
            <a:xfrm>
              <a:off x="720" y="3600"/>
              <a:ext cx="4560" cy="528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276225"/>
            <a:ext cx="7721600" cy="838200"/>
          </a:xfrm>
        </p:spPr>
        <p:txBody>
          <a:bodyPr/>
          <a:lstStyle/>
          <a:p>
            <a:r>
              <a:rPr lang="es-ES_tradnl" sz="4000" b="1" u="sng">
                <a:solidFill>
                  <a:srgbClr val="008000"/>
                </a:solidFill>
                <a:latin typeface="Arial" charset="0"/>
              </a:rPr>
              <a:t>NOCIONES PREVIAS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850" y="1485900"/>
            <a:ext cx="7791450" cy="5372100"/>
          </a:xfrm>
        </p:spPr>
        <p:txBody>
          <a:bodyPr/>
          <a:lstStyle/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AutoNum type="arabicPeriod"/>
            </a:pPr>
            <a:r>
              <a:rPr lang="es-ES_tradnl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</a:t>
            </a: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Proporcionalidad de segmentos y semejanza</a:t>
            </a:r>
          </a:p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None/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es-ES_tradnl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</a:t>
            </a: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TEOREMA DE TALES</a:t>
            </a:r>
          </a:p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None/>
            </a:pPr>
            <a:endParaRPr lang="es-ES_tradnl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None/>
            </a:pPr>
            <a:endParaRPr lang="es-ES_tradnl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 algn="l">
              <a:lnSpc>
                <a:spcPct val="130000"/>
              </a:lnSpc>
              <a:buClr>
                <a:srgbClr val="FF0000"/>
              </a:buClr>
              <a:buFont typeface="Technic" pitchFamily="2" charset="2"/>
              <a:buNone/>
            </a:pPr>
            <a:r>
              <a:rPr lang="es-ES_tradnl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</a:t>
            </a: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TEOREMA DE PITÁGORAS</a:t>
            </a:r>
            <a:endParaRPr lang="es-E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4900" y="3835400"/>
            <a:ext cx="3213100" cy="50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0700" y="4914900"/>
            <a:ext cx="47244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5413375"/>
            <a:ext cx="3625850" cy="5683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0" y="2171700"/>
            <a:ext cx="57404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5300" y="2692400"/>
            <a:ext cx="66167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4495800"/>
            <a:ext cx="44196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0" y="1555750"/>
            <a:ext cx="7550150" cy="4921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5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9575" y="3241675"/>
            <a:ext cx="6848475" cy="495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6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2125" y="4397375"/>
            <a:ext cx="4286250" cy="3429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BECA-C132-4CB0-9EA5-FE5463F7F049}" type="slidenum">
              <a:rPr lang="es-ES"/>
              <a:pPr/>
              <a:t>40</a:t>
            </a:fld>
            <a:endParaRPr lang="es-E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51816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RELACIÓN ENTRE LAS RAZONES TRIGONOMÉTRICAS DE ÁNGULOS QUE SUMAN 360º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78853" name="Freeform 5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3702050" y="3562350"/>
            <a:ext cx="15875" cy="190500"/>
          </a:xfrm>
          <a:custGeom>
            <a:avLst/>
            <a:gdLst/>
            <a:ahLst/>
            <a:cxnLst>
              <a:cxn ang="0">
                <a:pos x="10" y="120"/>
              </a:cxn>
              <a:cxn ang="0">
                <a:pos x="6" y="70"/>
              </a:cxn>
              <a:cxn ang="0">
                <a:pos x="0" y="0"/>
              </a:cxn>
            </a:cxnLst>
            <a:rect l="0" t="0" r="r" b="b"/>
            <a:pathLst>
              <a:path w="10" h="120">
                <a:moveTo>
                  <a:pt x="10" y="120"/>
                </a:moveTo>
                <a:cubicBezTo>
                  <a:pt x="9" y="112"/>
                  <a:pt x="8" y="90"/>
                  <a:pt x="6" y="70"/>
                </a:cubicBezTo>
                <a:cubicBezTo>
                  <a:pt x="4" y="5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8859" name="Group 11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78860" name="Text Box 12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78861" name="Text Box 13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78862" name="Text Box 14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8863" name="Group 15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78864" name="Text Box 16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78865" name="Group 17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78866" name="Line 18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78867" name="Line 19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788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788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7887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6629400" y="457200"/>
            <a:ext cx="15240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360º-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6629400" y="1066800"/>
            <a:ext cx="15240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2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p-a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5181600" y="1828800"/>
            <a:ext cx="3581400" cy="55880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a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   360º- 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a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5162550" y="3752850"/>
            <a:ext cx="3175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84"/>
              </a:cxn>
            </a:cxnLst>
            <a:rect l="0" t="0" r="r" b="b"/>
            <a:pathLst>
              <a:path w="2" h="384">
                <a:moveTo>
                  <a:pt x="0" y="0"/>
                </a:moveTo>
                <a:lnTo>
                  <a:pt x="2" y="38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8875" name="Freeform 27"/>
          <p:cNvSpPr>
            <a:spLocks/>
          </p:cNvSpPr>
          <p:nvPr/>
        </p:nvSpPr>
        <p:spPr bwMode="auto">
          <a:xfrm>
            <a:off x="3175000" y="3746500"/>
            <a:ext cx="1984375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0" y="398"/>
              </a:cxn>
            </a:cxnLst>
            <a:rect l="0" t="0" r="r" b="b"/>
            <a:pathLst>
              <a:path w="1250" h="398">
                <a:moveTo>
                  <a:pt x="0" y="0"/>
                </a:moveTo>
                <a:lnTo>
                  <a:pt x="1250" y="398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 flipH="1">
            <a:off x="5105400" y="43434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78908" name="Group 60"/>
          <p:cNvGrpSpPr>
            <a:grpSpLocks/>
          </p:cNvGrpSpPr>
          <p:nvPr/>
        </p:nvGrpSpPr>
        <p:grpSpPr bwMode="auto">
          <a:xfrm>
            <a:off x="2057400" y="3200400"/>
            <a:ext cx="1608138" cy="1003300"/>
            <a:chOff x="1296" y="2016"/>
            <a:chExt cx="1013" cy="632"/>
          </a:xfrm>
        </p:grpSpPr>
        <p:sp>
          <p:nvSpPr>
            <p:cNvPr id="78878" name="Freeform 30"/>
            <p:cNvSpPr>
              <a:spLocks/>
            </p:cNvSpPr>
            <p:nvPr/>
          </p:nvSpPr>
          <p:spPr bwMode="auto">
            <a:xfrm>
              <a:off x="1728" y="2063"/>
              <a:ext cx="581" cy="585"/>
            </a:xfrm>
            <a:custGeom>
              <a:avLst/>
              <a:gdLst/>
              <a:ahLst/>
              <a:cxnLst>
                <a:cxn ang="0">
                  <a:pos x="578" y="301"/>
                </a:cxn>
                <a:cxn ang="0">
                  <a:pos x="560" y="191"/>
                </a:cxn>
                <a:cxn ang="0">
                  <a:pos x="450" y="51"/>
                </a:cxn>
                <a:cxn ang="0">
                  <a:pos x="302" y="3"/>
                </a:cxn>
                <a:cxn ang="0">
                  <a:pos x="154" y="31"/>
                </a:cxn>
                <a:cxn ang="0">
                  <a:pos x="64" y="107"/>
                </a:cxn>
                <a:cxn ang="0">
                  <a:pos x="16" y="199"/>
                </a:cxn>
                <a:cxn ang="0">
                  <a:pos x="4" y="339"/>
                </a:cxn>
                <a:cxn ang="0">
                  <a:pos x="40" y="425"/>
                </a:cxn>
                <a:cxn ang="0">
                  <a:pos x="86" y="491"/>
                </a:cxn>
                <a:cxn ang="0">
                  <a:pos x="194" y="559"/>
                </a:cxn>
                <a:cxn ang="0">
                  <a:pos x="324" y="575"/>
                </a:cxn>
                <a:cxn ang="0">
                  <a:pos x="488" y="499"/>
                </a:cxn>
                <a:cxn ang="0">
                  <a:pos x="552" y="397"/>
                </a:cxn>
              </a:cxnLst>
              <a:rect l="0" t="0" r="r" b="b"/>
              <a:pathLst>
                <a:path w="581" h="585">
                  <a:moveTo>
                    <a:pt x="578" y="301"/>
                  </a:moveTo>
                  <a:cubicBezTo>
                    <a:pt x="575" y="283"/>
                    <a:pt x="581" y="233"/>
                    <a:pt x="560" y="191"/>
                  </a:cubicBezTo>
                  <a:cubicBezTo>
                    <a:pt x="539" y="149"/>
                    <a:pt x="493" y="82"/>
                    <a:pt x="450" y="51"/>
                  </a:cubicBezTo>
                  <a:cubicBezTo>
                    <a:pt x="407" y="20"/>
                    <a:pt x="351" y="6"/>
                    <a:pt x="302" y="3"/>
                  </a:cubicBezTo>
                  <a:cubicBezTo>
                    <a:pt x="253" y="0"/>
                    <a:pt x="194" y="14"/>
                    <a:pt x="154" y="31"/>
                  </a:cubicBezTo>
                  <a:cubicBezTo>
                    <a:pt x="114" y="48"/>
                    <a:pt x="87" y="79"/>
                    <a:pt x="64" y="107"/>
                  </a:cubicBezTo>
                  <a:cubicBezTo>
                    <a:pt x="41" y="135"/>
                    <a:pt x="26" y="160"/>
                    <a:pt x="16" y="199"/>
                  </a:cubicBezTo>
                  <a:cubicBezTo>
                    <a:pt x="6" y="238"/>
                    <a:pt x="0" y="301"/>
                    <a:pt x="4" y="339"/>
                  </a:cubicBezTo>
                  <a:cubicBezTo>
                    <a:pt x="8" y="377"/>
                    <a:pt x="26" y="400"/>
                    <a:pt x="40" y="425"/>
                  </a:cubicBezTo>
                  <a:cubicBezTo>
                    <a:pt x="54" y="450"/>
                    <a:pt x="60" y="469"/>
                    <a:pt x="86" y="491"/>
                  </a:cubicBezTo>
                  <a:cubicBezTo>
                    <a:pt x="112" y="513"/>
                    <a:pt x="154" y="545"/>
                    <a:pt x="194" y="559"/>
                  </a:cubicBezTo>
                  <a:cubicBezTo>
                    <a:pt x="234" y="573"/>
                    <a:pt x="275" y="585"/>
                    <a:pt x="324" y="575"/>
                  </a:cubicBezTo>
                  <a:cubicBezTo>
                    <a:pt x="373" y="565"/>
                    <a:pt x="450" y="529"/>
                    <a:pt x="488" y="499"/>
                  </a:cubicBezTo>
                  <a:cubicBezTo>
                    <a:pt x="526" y="469"/>
                    <a:pt x="539" y="418"/>
                    <a:pt x="552" y="397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8879" name="Text Box 31"/>
            <p:cNvSpPr txBox="1">
              <a:spLocks noChangeArrowheads="1"/>
            </p:cNvSpPr>
            <p:nvPr/>
          </p:nvSpPr>
          <p:spPr bwMode="auto">
            <a:xfrm>
              <a:off x="1296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360º-</a:t>
              </a: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78906" name="Group 58"/>
          <p:cNvGrpSpPr>
            <a:grpSpLocks/>
          </p:cNvGrpSpPr>
          <p:nvPr/>
        </p:nvGrpSpPr>
        <p:grpSpPr bwMode="auto">
          <a:xfrm>
            <a:off x="3733800" y="3657600"/>
            <a:ext cx="457200" cy="336550"/>
            <a:chOff x="2352" y="2304"/>
            <a:chExt cx="288" cy="212"/>
          </a:xfrm>
        </p:grpSpPr>
        <p:sp>
          <p:nvSpPr>
            <p:cNvPr id="78881" name="Text Box 33"/>
            <p:cNvSpPr txBox="1">
              <a:spLocks noChangeArrowheads="1"/>
            </p:cNvSpPr>
            <p:nvPr/>
          </p:nvSpPr>
          <p:spPr bwMode="auto">
            <a:xfrm flipH="1">
              <a:off x="2352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auto">
            <a:xfrm>
              <a:off x="2360" y="2364"/>
              <a:ext cx="20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6" y="74"/>
                </a:cxn>
                <a:cxn ang="0">
                  <a:pos x="20" y="0"/>
                </a:cxn>
              </a:cxnLst>
              <a:rect l="0" t="0" r="r" b="b"/>
              <a:pathLst>
                <a:path w="20" h="114">
                  <a:moveTo>
                    <a:pt x="0" y="114"/>
                  </a:moveTo>
                  <a:cubicBezTo>
                    <a:pt x="3" y="108"/>
                    <a:pt x="13" y="93"/>
                    <a:pt x="16" y="74"/>
                  </a:cubicBezTo>
                  <a:cubicBezTo>
                    <a:pt x="19" y="55"/>
                    <a:pt x="19" y="15"/>
                    <a:pt x="20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78883" name="Group 35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78884" name="Freeform 36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8885" name="Oval 37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8886" name="Group 38"/>
          <p:cNvGrpSpPr>
            <a:grpSpLocks/>
          </p:cNvGrpSpPr>
          <p:nvPr/>
        </p:nvGrpSpPr>
        <p:grpSpPr bwMode="auto">
          <a:xfrm flipV="1">
            <a:off x="4927600" y="3733800"/>
            <a:ext cx="254000" cy="238125"/>
            <a:chOff x="3092" y="2211"/>
            <a:chExt cx="160" cy="150"/>
          </a:xfrm>
        </p:grpSpPr>
        <p:sp>
          <p:nvSpPr>
            <p:cNvPr id="78887" name="Freeform 39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8888" name="Oval 40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8889" name="Text Box 41"/>
          <p:cNvSpPr txBox="1">
            <a:spLocks noChangeArrowheads="1"/>
          </p:cNvSpPr>
          <p:nvPr/>
        </p:nvSpPr>
        <p:spPr bwMode="auto">
          <a:xfrm>
            <a:off x="4114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78890" name="Text Box 42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78892" name="Text Box 44"/>
          <p:cNvSpPr txBox="1">
            <a:spLocks noChangeArrowheads="1"/>
          </p:cNvSpPr>
          <p:nvPr/>
        </p:nvSpPr>
        <p:spPr bwMode="auto">
          <a:xfrm>
            <a:off x="5181600" y="4038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-y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79200" name="Object 1024"/>
          <p:cNvGraphicFramePr>
            <a:graphicFrameLocks noChangeAspect="1"/>
          </p:cNvGraphicFramePr>
          <p:nvPr/>
        </p:nvGraphicFramePr>
        <p:xfrm>
          <a:off x="5838825" y="2819400"/>
          <a:ext cx="1827213" cy="320675"/>
        </p:xfrm>
        <a:graphic>
          <a:graphicData uri="http://schemas.openxmlformats.org/presentationml/2006/ole">
            <p:oleObj spid="_x0000_s179200" name="Ecuación" r:id="rId3" imgW="1231560" imgH="215640" progId="">
              <p:embed/>
            </p:oleObj>
          </a:graphicData>
        </a:graphic>
      </p:graphicFrame>
      <p:graphicFrame>
        <p:nvGraphicFramePr>
          <p:cNvPr id="179201" name="Object 1025"/>
          <p:cNvGraphicFramePr>
            <a:graphicFrameLocks noChangeAspect="1"/>
          </p:cNvGraphicFramePr>
          <p:nvPr/>
        </p:nvGraphicFramePr>
        <p:xfrm>
          <a:off x="7600950" y="2860675"/>
          <a:ext cx="923925" cy="263525"/>
        </p:xfrm>
        <a:graphic>
          <a:graphicData uri="http://schemas.openxmlformats.org/presentationml/2006/ole">
            <p:oleObj spid="_x0000_s179201" name="Ecuación" r:id="rId4" imgW="622080" imgH="177480" progId="">
              <p:embed/>
            </p:oleObj>
          </a:graphicData>
        </a:graphic>
      </p:graphicFrame>
      <p:graphicFrame>
        <p:nvGraphicFramePr>
          <p:cNvPr id="179202" name="Object 1026"/>
          <p:cNvGraphicFramePr>
            <a:graphicFrameLocks noChangeAspect="1"/>
          </p:cNvGraphicFramePr>
          <p:nvPr/>
        </p:nvGraphicFramePr>
        <p:xfrm>
          <a:off x="5942013" y="3505200"/>
          <a:ext cx="1677987" cy="320675"/>
        </p:xfrm>
        <a:graphic>
          <a:graphicData uri="http://schemas.openxmlformats.org/presentationml/2006/ole">
            <p:oleObj spid="_x0000_s179202" name="Ecuación" r:id="rId5" imgW="1130040" imgH="215640" progId="">
              <p:embed/>
            </p:oleObj>
          </a:graphicData>
        </a:graphic>
      </p:graphicFrame>
      <p:graphicFrame>
        <p:nvGraphicFramePr>
          <p:cNvPr id="179203" name="Object 1027"/>
          <p:cNvGraphicFramePr>
            <a:graphicFrameLocks noChangeAspect="1"/>
          </p:cNvGraphicFramePr>
          <p:nvPr/>
        </p:nvGraphicFramePr>
        <p:xfrm>
          <a:off x="7705725" y="3546475"/>
          <a:ext cx="773113" cy="263525"/>
        </p:xfrm>
        <a:graphic>
          <a:graphicData uri="http://schemas.openxmlformats.org/presentationml/2006/ole">
            <p:oleObj spid="_x0000_s179203" name="Ecuación" r:id="rId6" imgW="520560" imgH="177480" progId="">
              <p:embed/>
            </p:oleObj>
          </a:graphicData>
        </a:graphic>
      </p:graphicFrame>
      <p:graphicFrame>
        <p:nvGraphicFramePr>
          <p:cNvPr id="179204" name="Object 1028"/>
          <p:cNvGraphicFramePr>
            <a:graphicFrameLocks noChangeAspect="1"/>
          </p:cNvGraphicFramePr>
          <p:nvPr/>
        </p:nvGraphicFramePr>
        <p:xfrm>
          <a:off x="5554663" y="4419600"/>
          <a:ext cx="1731962" cy="584200"/>
        </p:xfrm>
        <a:graphic>
          <a:graphicData uri="http://schemas.openxmlformats.org/presentationml/2006/ole">
            <p:oleObj spid="_x0000_s179204" name="Ecuación" r:id="rId7" imgW="1168200" imgH="393480" progId="">
              <p:embed/>
            </p:oleObj>
          </a:graphicData>
        </a:graphic>
      </p:graphicFrame>
      <p:graphicFrame>
        <p:nvGraphicFramePr>
          <p:cNvPr id="179205" name="Object 1029"/>
          <p:cNvGraphicFramePr>
            <a:graphicFrameLocks noChangeAspect="1"/>
          </p:cNvGraphicFramePr>
          <p:nvPr/>
        </p:nvGraphicFramePr>
        <p:xfrm>
          <a:off x="7315200" y="4406900"/>
          <a:ext cx="601663" cy="622300"/>
        </p:xfrm>
        <a:graphic>
          <a:graphicData uri="http://schemas.openxmlformats.org/presentationml/2006/ole">
            <p:oleObj spid="_x0000_s179205" name="Ecuación" r:id="rId8" imgW="380880" imgH="393480" progId="">
              <p:embed/>
            </p:oleObj>
          </a:graphicData>
        </a:graphic>
      </p:graphicFrame>
      <p:graphicFrame>
        <p:nvGraphicFramePr>
          <p:cNvPr id="179206" name="Object 1030"/>
          <p:cNvGraphicFramePr>
            <a:graphicFrameLocks noChangeAspect="1"/>
          </p:cNvGraphicFramePr>
          <p:nvPr/>
        </p:nvGraphicFramePr>
        <p:xfrm>
          <a:off x="7924800" y="4532313"/>
          <a:ext cx="838200" cy="344487"/>
        </p:xfrm>
        <a:graphic>
          <a:graphicData uri="http://schemas.openxmlformats.org/presentationml/2006/ole">
            <p:oleObj spid="_x0000_s179206" name="Ecuación" r:id="rId9" imgW="495000" imgH="203040" progId="">
              <p:embed/>
            </p:oleObj>
          </a:graphicData>
        </a:graphic>
      </p:graphicFrame>
      <p:grpSp>
        <p:nvGrpSpPr>
          <p:cNvPr id="78905" name="Group 57"/>
          <p:cNvGrpSpPr>
            <a:grpSpLocks/>
          </p:cNvGrpSpPr>
          <p:nvPr/>
        </p:nvGrpSpPr>
        <p:grpSpPr bwMode="auto">
          <a:xfrm>
            <a:off x="990600" y="5943600"/>
            <a:ext cx="7391400" cy="495300"/>
            <a:chOff x="624" y="3744"/>
            <a:chExt cx="4656" cy="312"/>
          </a:xfrm>
        </p:grpSpPr>
        <p:graphicFrame>
          <p:nvGraphicFramePr>
            <p:cNvPr id="179207" name="Object 1031"/>
            <p:cNvGraphicFramePr>
              <a:graphicFrameLocks noChangeAspect="1"/>
            </p:cNvGraphicFramePr>
            <p:nvPr/>
          </p:nvGraphicFramePr>
          <p:xfrm>
            <a:off x="729" y="3792"/>
            <a:ext cx="1317" cy="202"/>
          </p:xfrm>
          <a:graphic>
            <a:graphicData uri="http://schemas.openxmlformats.org/presentationml/2006/ole">
              <p:oleObj spid="_x0000_s179207" name="Ecuación" r:id="rId10" imgW="1409400" imgH="215640" progId="">
                <p:embed/>
              </p:oleObj>
            </a:graphicData>
          </a:graphic>
        </p:graphicFrame>
        <p:graphicFrame>
          <p:nvGraphicFramePr>
            <p:cNvPr id="179208" name="Object 1032"/>
            <p:cNvGraphicFramePr>
              <a:graphicFrameLocks noChangeAspect="1"/>
            </p:cNvGraphicFramePr>
            <p:nvPr/>
          </p:nvGraphicFramePr>
          <p:xfrm>
            <a:off x="2418" y="3792"/>
            <a:ext cx="1224" cy="202"/>
          </p:xfrm>
          <a:graphic>
            <a:graphicData uri="http://schemas.openxmlformats.org/presentationml/2006/ole">
              <p:oleObj spid="_x0000_s179208" name="Ecuación" r:id="rId11" imgW="1307880" imgH="215640" progId="">
                <p:embed/>
              </p:oleObj>
            </a:graphicData>
          </a:graphic>
        </p:graphicFrame>
        <p:graphicFrame>
          <p:nvGraphicFramePr>
            <p:cNvPr id="179209" name="Object 1033"/>
            <p:cNvGraphicFramePr>
              <a:graphicFrameLocks noChangeAspect="1"/>
            </p:cNvGraphicFramePr>
            <p:nvPr/>
          </p:nvGraphicFramePr>
          <p:xfrm>
            <a:off x="4068" y="3792"/>
            <a:ext cx="1103" cy="202"/>
          </p:xfrm>
          <a:graphic>
            <a:graphicData uri="http://schemas.openxmlformats.org/presentationml/2006/ole">
              <p:oleObj spid="_x0000_s179209" name="Ecuación" r:id="rId12" imgW="1180800" imgH="215640" progId="">
                <p:embed/>
              </p:oleObj>
            </a:graphicData>
          </a:graphic>
        </p:graphicFrame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624" y="3744"/>
              <a:ext cx="4656" cy="312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7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5" grpId="0" autoUpdateAnimBg="0"/>
      <p:bldP spid="78856" grpId="0" animBg="1"/>
      <p:bldP spid="78871" grpId="0" animBg="1" autoUpdateAnimBg="0"/>
      <p:bldP spid="78872" grpId="0" animBg="1" autoUpdateAnimBg="0"/>
      <p:bldP spid="78873" grpId="0" animBg="1" autoUpdateAnimBg="0"/>
      <p:bldP spid="78874" grpId="0" animBg="1"/>
      <p:bldP spid="78875" grpId="0" animBg="1"/>
      <p:bldP spid="78876" grpId="0" autoUpdateAnimBg="0"/>
      <p:bldP spid="78889" grpId="0" autoUpdateAnimBg="0"/>
      <p:bldP spid="78890" grpId="0" autoUpdateAnimBg="0"/>
      <p:bldP spid="7889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3C19-5E61-4533-AB40-72FD31473549}" type="slidenum">
              <a:rPr lang="es-ES"/>
              <a:pPr/>
              <a:t>41</a:t>
            </a:fld>
            <a:endParaRPr lang="es-ES"/>
          </a:p>
        </p:txBody>
      </p:sp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4770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RELACIÓN ENTRE LAS RAZONES TRIGONOMÉTRICAS DE ÁNGULOS OPUESTOS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1923" name="Freeform 1027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1924" name="Group 1028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81925" name="Freeform 1029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1926" name="Text Box 1030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81927" name="Text Box 1031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81928" name="Freeform 1032"/>
          <p:cNvSpPr>
            <a:spLocks/>
          </p:cNvSpPr>
          <p:nvPr/>
        </p:nvSpPr>
        <p:spPr bwMode="auto">
          <a:xfrm>
            <a:off x="3702050" y="3562350"/>
            <a:ext cx="15875" cy="190500"/>
          </a:xfrm>
          <a:custGeom>
            <a:avLst/>
            <a:gdLst/>
            <a:ahLst/>
            <a:cxnLst>
              <a:cxn ang="0">
                <a:pos x="10" y="120"/>
              </a:cxn>
              <a:cxn ang="0">
                <a:pos x="6" y="70"/>
              </a:cxn>
              <a:cxn ang="0">
                <a:pos x="0" y="0"/>
              </a:cxn>
            </a:cxnLst>
            <a:rect l="0" t="0" r="r" b="b"/>
            <a:pathLst>
              <a:path w="10" h="120">
                <a:moveTo>
                  <a:pt x="10" y="120"/>
                </a:moveTo>
                <a:cubicBezTo>
                  <a:pt x="9" y="112"/>
                  <a:pt x="8" y="90"/>
                  <a:pt x="6" y="70"/>
                </a:cubicBezTo>
                <a:cubicBezTo>
                  <a:pt x="4" y="5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1929" name="Group 1033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81930" name="Oval 1034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1931" name="Group 1035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81932" name="Text Box 1036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81933" name="Text Box 1037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81934" name="Text Box 1038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1935" name="Group 1039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81936" name="Text Box 1040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81937" name="Group 1041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81938" name="Line 1042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81939" name="Line 1043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81940" name="Text Box 1044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1941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1942" name="Text Box 1046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81943" name="Text Box 1047"/>
          <p:cNvSpPr txBox="1">
            <a:spLocks noChangeArrowheads="1"/>
          </p:cNvSpPr>
          <p:nvPr/>
        </p:nvSpPr>
        <p:spPr bwMode="auto">
          <a:xfrm>
            <a:off x="6781800" y="1143000"/>
            <a:ext cx="15240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-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81945" name="Text Box 1049"/>
          <p:cNvSpPr txBox="1">
            <a:spLocks noChangeArrowheads="1"/>
          </p:cNvSpPr>
          <p:nvPr/>
        </p:nvSpPr>
        <p:spPr bwMode="auto">
          <a:xfrm>
            <a:off x="5410200" y="1828800"/>
            <a:ext cx="33528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dibujamos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a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400" b="1">
                <a:solidFill>
                  <a:srgbClr val="CC0000"/>
                </a:solidFill>
                <a:latin typeface="Arial" charset="0"/>
              </a:rPr>
              <a:t>   - 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a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81946" name="Freeform 1050"/>
          <p:cNvSpPr>
            <a:spLocks/>
          </p:cNvSpPr>
          <p:nvPr/>
        </p:nvSpPr>
        <p:spPr bwMode="auto">
          <a:xfrm>
            <a:off x="5162550" y="3752850"/>
            <a:ext cx="3175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84"/>
              </a:cxn>
            </a:cxnLst>
            <a:rect l="0" t="0" r="r" b="b"/>
            <a:pathLst>
              <a:path w="2" h="384">
                <a:moveTo>
                  <a:pt x="0" y="0"/>
                </a:moveTo>
                <a:lnTo>
                  <a:pt x="2" y="38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1947" name="Freeform 1051"/>
          <p:cNvSpPr>
            <a:spLocks/>
          </p:cNvSpPr>
          <p:nvPr/>
        </p:nvSpPr>
        <p:spPr bwMode="auto">
          <a:xfrm>
            <a:off x="3175000" y="3746500"/>
            <a:ext cx="1984375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0" y="398"/>
              </a:cxn>
            </a:cxnLst>
            <a:rect l="0" t="0" r="r" b="b"/>
            <a:pathLst>
              <a:path w="1250" h="398">
                <a:moveTo>
                  <a:pt x="0" y="0"/>
                </a:moveTo>
                <a:lnTo>
                  <a:pt x="1250" y="398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1948" name="Text Box 1052"/>
          <p:cNvSpPr txBox="1">
            <a:spLocks noChangeArrowheads="1"/>
          </p:cNvSpPr>
          <p:nvPr/>
        </p:nvSpPr>
        <p:spPr bwMode="auto">
          <a:xfrm flipH="1">
            <a:off x="5105400" y="43434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81976" name="Group 1080"/>
          <p:cNvGrpSpPr>
            <a:grpSpLocks/>
          </p:cNvGrpSpPr>
          <p:nvPr/>
        </p:nvGrpSpPr>
        <p:grpSpPr bwMode="auto">
          <a:xfrm>
            <a:off x="3733800" y="3657600"/>
            <a:ext cx="609600" cy="336550"/>
            <a:chOff x="2352" y="2304"/>
            <a:chExt cx="384" cy="212"/>
          </a:xfrm>
        </p:grpSpPr>
        <p:sp>
          <p:nvSpPr>
            <p:cNvPr id="81953" name="Text Box 1057"/>
            <p:cNvSpPr txBox="1">
              <a:spLocks noChangeArrowheads="1"/>
            </p:cNvSpPr>
            <p:nvPr/>
          </p:nvSpPr>
          <p:spPr bwMode="auto">
            <a:xfrm flipH="1">
              <a:off x="2352" y="230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-a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81954" name="Freeform 1058"/>
            <p:cNvSpPr>
              <a:spLocks/>
            </p:cNvSpPr>
            <p:nvPr/>
          </p:nvSpPr>
          <p:spPr bwMode="auto">
            <a:xfrm>
              <a:off x="2360" y="2364"/>
              <a:ext cx="20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6" y="74"/>
                </a:cxn>
                <a:cxn ang="0">
                  <a:pos x="20" y="0"/>
                </a:cxn>
              </a:cxnLst>
              <a:rect l="0" t="0" r="r" b="b"/>
              <a:pathLst>
                <a:path w="20" h="114">
                  <a:moveTo>
                    <a:pt x="0" y="114"/>
                  </a:moveTo>
                  <a:cubicBezTo>
                    <a:pt x="3" y="108"/>
                    <a:pt x="13" y="93"/>
                    <a:pt x="16" y="74"/>
                  </a:cubicBezTo>
                  <a:cubicBezTo>
                    <a:pt x="19" y="55"/>
                    <a:pt x="19" y="15"/>
                    <a:pt x="20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1955" name="Group 1059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81956" name="Freeform 1060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1957" name="Oval 1061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1958" name="Group 1062"/>
          <p:cNvGrpSpPr>
            <a:grpSpLocks/>
          </p:cNvGrpSpPr>
          <p:nvPr/>
        </p:nvGrpSpPr>
        <p:grpSpPr bwMode="auto">
          <a:xfrm flipV="1">
            <a:off x="4927600" y="3733800"/>
            <a:ext cx="254000" cy="238125"/>
            <a:chOff x="3092" y="2211"/>
            <a:chExt cx="160" cy="150"/>
          </a:xfrm>
        </p:grpSpPr>
        <p:sp>
          <p:nvSpPr>
            <p:cNvPr id="81959" name="Freeform 1063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1960" name="Oval 1064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1961" name="Text Box 1065"/>
          <p:cNvSpPr txBox="1">
            <a:spLocks noChangeArrowheads="1"/>
          </p:cNvSpPr>
          <p:nvPr/>
        </p:nvSpPr>
        <p:spPr bwMode="auto">
          <a:xfrm>
            <a:off x="44196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1962" name="Text Box 1066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81963" name="Text Box 1067"/>
          <p:cNvSpPr txBox="1">
            <a:spLocks noChangeArrowheads="1"/>
          </p:cNvSpPr>
          <p:nvPr/>
        </p:nvSpPr>
        <p:spPr bwMode="auto">
          <a:xfrm>
            <a:off x="5105400" y="3886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-y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81964" name="Object 1068"/>
          <p:cNvGraphicFramePr>
            <a:graphicFrameLocks noChangeAspect="1"/>
          </p:cNvGraphicFramePr>
          <p:nvPr/>
        </p:nvGraphicFramePr>
        <p:xfrm>
          <a:off x="6054725" y="2819400"/>
          <a:ext cx="1393825" cy="320675"/>
        </p:xfrm>
        <a:graphic>
          <a:graphicData uri="http://schemas.openxmlformats.org/presentationml/2006/ole">
            <p:oleObj spid="_x0000_s81964" name="Ecuación" r:id="rId3" imgW="939600" imgH="215640" progId="">
              <p:embed/>
            </p:oleObj>
          </a:graphicData>
        </a:graphic>
      </p:graphicFrame>
      <p:graphicFrame>
        <p:nvGraphicFramePr>
          <p:cNvPr id="81965" name="Object 1069"/>
          <p:cNvGraphicFramePr>
            <a:graphicFrameLocks noChangeAspect="1"/>
          </p:cNvGraphicFramePr>
          <p:nvPr/>
        </p:nvGraphicFramePr>
        <p:xfrm>
          <a:off x="7600950" y="2860675"/>
          <a:ext cx="923925" cy="263525"/>
        </p:xfrm>
        <a:graphic>
          <a:graphicData uri="http://schemas.openxmlformats.org/presentationml/2006/ole">
            <p:oleObj spid="_x0000_s81965" name="Ecuación" r:id="rId4" imgW="622080" imgH="177480" progId="">
              <p:embed/>
            </p:oleObj>
          </a:graphicData>
        </a:graphic>
      </p:graphicFrame>
      <p:graphicFrame>
        <p:nvGraphicFramePr>
          <p:cNvPr id="81966" name="Object 1070"/>
          <p:cNvGraphicFramePr>
            <a:graphicFrameLocks noChangeAspect="1"/>
          </p:cNvGraphicFramePr>
          <p:nvPr/>
        </p:nvGraphicFramePr>
        <p:xfrm>
          <a:off x="6157913" y="3505200"/>
          <a:ext cx="1244600" cy="320675"/>
        </p:xfrm>
        <a:graphic>
          <a:graphicData uri="http://schemas.openxmlformats.org/presentationml/2006/ole">
            <p:oleObj spid="_x0000_s81966" name="Ecuación" r:id="rId5" imgW="838080" imgH="215640" progId="">
              <p:embed/>
            </p:oleObj>
          </a:graphicData>
        </a:graphic>
      </p:graphicFrame>
      <p:graphicFrame>
        <p:nvGraphicFramePr>
          <p:cNvPr id="81967" name="Object 1071"/>
          <p:cNvGraphicFramePr>
            <a:graphicFrameLocks noChangeAspect="1"/>
          </p:cNvGraphicFramePr>
          <p:nvPr/>
        </p:nvGraphicFramePr>
        <p:xfrm>
          <a:off x="7705725" y="3546475"/>
          <a:ext cx="773113" cy="263525"/>
        </p:xfrm>
        <a:graphic>
          <a:graphicData uri="http://schemas.openxmlformats.org/presentationml/2006/ole">
            <p:oleObj spid="_x0000_s81967" name="Ecuación" r:id="rId6" imgW="520560" imgH="177480" progId="">
              <p:embed/>
            </p:oleObj>
          </a:graphicData>
        </a:graphic>
      </p:graphicFrame>
      <p:graphicFrame>
        <p:nvGraphicFramePr>
          <p:cNvPr id="81968" name="Object 1072"/>
          <p:cNvGraphicFramePr>
            <a:graphicFrameLocks noChangeAspect="1"/>
          </p:cNvGraphicFramePr>
          <p:nvPr/>
        </p:nvGraphicFramePr>
        <p:xfrm>
          <a:off x="5938838" y="4419600"/>
          <a:ext cx="1300162" cy="584200"/>
        </p:xfrm>
        <a:graphic>
          <a:graphicData uri="http://schemas.openxmlformats.org/presentationml/2006/ole">
            <p:oleObj spid="_x0000_s81968" name="Ecuación" r:id="rId7" imgW="876240" imgH="393480" progId="">
              <p:embed/>
            </p:oleObj>
          </a:graphicData>
        </a:graphic>
      </p:graphicFrame>
      <p:graphicFrame>
        <p:nvGraphicFramePr>
          <p:cNvPr id="81969" name="Object 1073"/>
          <p:cNvGraphicFramePr>
            <a:graphicFrameLocks noChangeAspect="1"/>
          </p:cNvGraphicFramePr>
          <p:nvPr/>
        </p:nvGraphicFramePr>
        <p:xfrm>
          <a:off x="7315200" y="4406900"/>
          <a:ext cx="601663" cy="622300"/>
        </p:xfrm>
        <a:graphic>
          <a:graphicData uri="http://schemas.openxmlformats.org/presentationml/2006/ole">
            <p:oleObj spid="_x0000_s81969" name="Ecuación" r:id="rId8" imgW="380880" imgH="393480" progId="">
              <p:embed/>
            </p:oleObj>
          </a:graphicData>
        </a:graphic>
      </p:graphicFrame>
      <p:graphicFrame>
        <p:nvGraphicFramePr>
          <p:cNvPr id="81970" name="Object 1074"/>
          <p:cNvGraphicFramePr>
            <a:graphicFrameLocks noChangeAspect="1"/>
          </p:cNvGraphicFramePr>
          <p:nvPr/>
        </p:nvGraphicFramePr>
        <p:xfrm>
          <a:off x="7924800" y="4532313"/>
          <a:ext cx="838200" cy="344487"/>
        </p:xfrm>
        <a:graphic>
          <a:graphicData uri="http://schemas.openxmlformats.org/presentationml/2006/ole">
            <p:oleObj spid="_x0000_s81970" name="Ecuación" r:id="rId9" imgW="495000" imgH="203040" progId="">
              <p:embed/>
            </p:oleObj>
          </a:graphicData>
        </a:graphic>
      </p:graphicFrame>
      <p:grpSp>
        <p:nvGrpSpPr>
          <p:cNvPr id="81977" name="Group 1081"/>
          <p:cNvGrpSpPr>
            <a:grpSpLocks/>
          </p:cNvGrpSpPr>
          <p:nvPr/>
        </p:nvGrpSpPr>
        <p:grpSpPr bwMode="auto">
          <a:xfrm>
            <a:off x="990600" y="5943600"/>
            <a:ext cx="7391400" cy="495300"/>
            <a:chOff x="624" y="3744"/>
            <a:chExt cx="4656" cy="312"/>
          </a:xfrm>
        </p:grpSpPr>
        <p:graphicFrame>
          <p:nvGraphicFramePr>
            <p:cNvPr id="81972" name="Object 1076"/>
            <p:cNvGraphicFramePr>
              <a:graphicFrameLocks noChangeAspect="1"/>
            </p:cNvGraphicFramePr>
            <p:nvPr/>
          </p:nvGraphicFramePr>
          <p:xfrm>
            <a:off x="817" y="3792"/>
            <a:ext cx="1140" cy="202"/>
          </p:xfrm>
          <a:graphic>
            <a:graphicData uri="http://schemas.openxmlformats.org/presentationml/2006/ole">
              <p:oleObj spid="_x0000_s81972" name="Ecuación" r:id="rId10" imgW="1218960" imgH="215640" progId="">
                <p:embed/>
              </p:oleObj>
            </a:graphicData>
          </a:graphic>
        </p:graphicFrame>
        <p:graphicFrame>
          <p:nvGraphicFramePr>
            <p:cNvPr id="81973" name="Object 1077"/>
            <p:cNvGraphicFramePr>
              <a:graphicFrameLocks noChangeAspect="1"/>
            </p:cNvGraphicFramePr>
            <p:nvPr/>
          </p:nvGraphicFramePr>
          <p:xfrm>
            <a:off x="2513" y="3792"/>
            <a:ext cx="1034" cy="202"/>
          </p:xfrm>
          <a:graphic>
            <a:graphicData uri="http://schemas.openxmlformats.org/presentationml/2006/ole">
              <p:oleObj spid="_x0000_s81973" name="Ecuación" r:id="rId11" imgW="1104840" imgH="215640" progId="">
                <p:embed/>
              </p:oleObj>
            </a:graphicData>
          </a:graphic>
        </p:graphicFrame>
        <p:graphicFrame>
          <p:nvGraphicFramePr>
            <p:cNvPr id="81974" name="Object 1078"/>
            <p:cNvGraphicFramePr>
              <a:graphicFrameLocks noChangeAspect="1"/>
            </p:cNvGraphicFramePr>
            <p:nvPr/>
          </p:nvGraphicFramePr>
          <p:xfrm>
            <a:off x="4163" y="3792"/>
            <a:ext cx="913" cy="202"/>
          </p:xfrm>
          <a:graphic>
            <a:graphicData uri="http://schemas.openxmlformats.org/presentationml/2006/ole">
              <p:oleObj spid="_x0000_s81974" name="Ecuación" r:id="rId12" imgW="977760" imgH="215640" progId="">
                <p:embed/>
              </p:oleObj>
            </a:graphicData>
          </a:graphic>
        </p:graphicFrame>
        <p:sp>
          <p:nvSpPr>
            <p:cNvPr id="81975" name="Text Box 1079"/>
            <p:cNvSpPr txBox="1">
              <a:spLocks noChangeArrowheads="1"/>
            </p:cNvSpPr>
            <p:nvPr/>
          </p:nvSpPr>
          <p:spPr bwMode="auto">
            <a:xfrm>
              <a:off x="624" y="3744"/>
              <a:ext cx="4656" cy="312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7" grpId="0" autoUpdateAnimBg="0"/>
      <p:bldP spid="81928" grpId="0" animBg="1"/>
      <p:bldP spid="81943" grpId="0" animBg="1" autoUpdateAnimBg="0"/>
      <p:bldP spid="81945" grpId="0" animBg="1" autoUpdateAnimBg="0"/>
      <p:bldP spid="81946" grpId="0" animBg="1"/>
      <p:bldP spid="81947" grpId="0" animBg="1"/>
      <p:bldP spid="81948" grpId="0" autoUpdateAnimBg="0"/>
      <p:bldP spid="81961" grpId="0" autoUpdateAnimBg="0"/>
      <p:bldP spid="81962" grpId="0" autoUpdateAnimBg="0"/>
      <p:bldP spid="8196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C7A3-8900-4A26-B35E-04D15E76E89E}" type="slidenum">
              <a:rPr lang="es-ES"/>
              <a:pPr/>
              <a:t>42</a:t>
            </a:fld>
            <a:endParaRPr lang="es-ES"/>
          </a:p>
        </p:txBody>
      </p:sp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48006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RAZONES TRIGONOMÉTRICAS DE UN ÁNGULO MAYOR DE UNA CIRCUNFERENCIA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13667" name="Freeform 1027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13668" name="Group 1028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113669" name="Freeform 1029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13670" name="Text Box 1030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113671" name="Text Box 1031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13672" name="Freeform 1032"/>
          <p:cNvSpPr>
            <a:spLocks/>
          </p:cNvSpPr>
          <p:nvPr/>
        </p:nvSpPr>
        <p:spPr bwMode="auto">
          <a:xfrm>
            <a:off x="3702050" y="3562350"/>
            <a:ext cx="15875" cy="190500"/>
          </a:xfrm>
          <a:custGeom>
            <a:avLst/>
            <a:gdLst/>
            <a:ahLst/>
            <a:cxnLst>
              <a:cxn ang="0">
                <a:pos x="10" y="120"/>
              </a:cxn>
              <a:cxn ang="0">
                <a:pos x="6" y="70"/>
              </a:cxn>
              <a:cxn ang="0">
                <a:pos x="0" y="0"/>
              </a:cxn>
            </a:cxnLst>
            <a:rect l="0" t="0" r="r" b="b"/>
            <a:pathLst>
              <a:path w="10" h="120">
                <a:moveTo>
                  <a:pt x="10" y="120"/>
                </a:moveTo>
                <a:cubicBezTo>
                  <a:pt x="9" y="112"/>
                  <a:pt x="8" y="90"/>
                  <a:pt x="6" y="70"/>
                </a:cubicBezTo>
                <a:cubicBezTo>
                  <a:pt x="4" y="5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113673" name="Group 1033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113674" name="Oval 1034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13675" name="Group 1035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113676" name="Text Box 1036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113677" name="Text Box 1037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113678" name="Text Box 1038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3679" name="Group 1039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113680" name="Text Box 1040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113681" name="Group 1041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113682" name="Line 1042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13683" name="Line 1043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13684" name="Text Box 1044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113685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113686" name="Text Box 1046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13688" name="Text Box 1048"/>
          <p:cNvSpPr txBox="1">
            <a:spLocks noChangeArrowheads="1"/>
          </p:cNvSpPr>
          <p:nvPr/>
        </p:nvSpPr>
        <p:spPr bwMode="auto">
          <a:xfrm>
            <a:off x="5334000" y="1600200"/>
            <a:ext cx="3352800" cy="11652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Las razones trigonométricas de un ángulo mayor que una circunferencia ( </a:t>
            </a:r>
            <a:r>
              <a:rPr lang="es-ES_tradnl" sz="1400" b="1">
                <a:solidFill>
                  <a:srgbClr val="FF0000"/>
                </a:solidFill>
                <a:latin typeface="Arial" charset="0"/>
              </a:rPr>
              <a:t>a+360ºk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, donde k es un número entero) son las mismas que las del ángulo </a:t>
            </a:r>
            <a:r>
              <a:rPr lang="es-ES_tradnl" sz="1400" b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grpSp>
        <p:nvGrpSpPr>
          <p:cNvPr id="113695" name="Group 1055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113696" name="Freeform 1056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13697" name="Oval 1057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3701" name="Text Box 1061"/>
          <p:cNvSpPr txBox="1">
            <a:spLocks noChangeArrowheads="1"/>
          </p:cNvSpPr>
          <p:nvPr/>
        </p:nvSpPr>
        <p:spPr bwMode="auto">
          <a:xfrm>
            <a:off x="44196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13702" name="Text Box 1062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80224" name="Object 1024"/>
          <p:cNvGraphicFramePr>
            <a:graphicFrameLocks noChangeAspect="1"/>
          </p:cNvGraphicFramePr>
          <p:nvPr/>
        </p:nvGraphicFramePr>
        <p:xfrm>
          <a:off x="6062663" y="2819400"/>
          <a:ext cx="1376362" cy="320675"/>
        </p:xfrm>
        <a:graphic>
          <a:graphicData uri="http://schemas.openxmlformats.org/presentationml/2006/ole">
            <p:oleObj spid="_x0000_s180224" name="Ecuación" r:id="rId3" imgW="927000" imgH="215640" progId="">
              <p:embed/>
            </p:oleObj>
          </a:graphicData>
        </a:graphic>
      </p:graphicFrame>
      <p:graphicFrame>
        <p:nvGraphicFramePr>
          <p:cNvPr id="180225" name="Object 1025"/>
          <p:cNvGraphicFramePr>
            <a:graphicFrameLocks noChangeAspect="1"/>
          </p:cNvGraphicFramePr>
          <p:nvPr/>
        </p:nvGraphicFramePr>
        <p:xfrm>
          <a:off x="7543800" y="2860675"/>
          <a:ext cx="603250" cy="263525"/>
        </p:xfrm>
        <a:graphic>
          <a:graphicData uri="http://schemas.openxmlformats.org/presentationml/2006/ole">
            <p:oleObj spid="_x0000_s180225" name="Ecuación" r:id="rId4" imgW="406080" imgH="177480" progId="">
              <p:embed/>
            </p:oleObj>
          </a:graphicData>
        </a:graphic>
      </p:graphicFrame>
      <p:graphicFrame>
        <p:nvGraphicFramePr>
          <p:cNvPr id="180226" name="Object 1026"/>
          <p:cNvGraphicFramePr>
            <a:graphicFrameLocks noChangeAspect="1"/>
          </p:cNvGraphicFramePr>
          <p:nvPr/>
        </p:nvGraphicFramePr>
        <p:xfrm>
          <a:off x="6102350" y="3505200"/>
          <a:ext cx="1357313" cy="320675"/>
        </p:xfrm>
        <a:graphic>
          <a:graphicData uri="http://schemas.openxmlformats.org/presentationml/2006/ole">
            <p:oleObj spid="_x0000_s180226" name="Ecuación" r:id="rId5" imgW="914400" imgH="215640" progId="">
              <p:embed/>
            </p:oleObj>
          </a:graphicData>
        </a:graphic>
      </p:graphicFrame>
      <p:graphicFrame>
        <p:nvGraphicFramePr>
          <p:cNvPr id="180227" name="Object 1027"/>
          <p:cNvGraphicFramePr>
            <a:graphicFrameLocks noChangeAspect="1"/>
          </p:cNvGraphicFramePr>
          <p:nvPr/>
        </p:nvGraphicFramePr>
        <p:xfrm>
          <a:off x="7543800" y="3546475"/>
          <a:ext cx="584200" cy="263525"/>
        </p:xfrm>
        <a:graphic>
          <a:graphicData uri="http://schemas.openxmlformats.org/presentationml/2006/ole">
            <p:oleObj spid="_x0000_s180227" name="Ecuación" r:id="rId6" imgW="393480" imgH="177480" progId="">
              <p:embed/>
            </p:oleObj>
          </a:graphicData>
        </a:graphic>
      </p:graphicFrame>
      <p:graphicFrame>
        <p:nvGraphicFramePr>
          <p:cNvPr id="180228" name="Object 1028"/>
          <p:cNvGraphicFramePr>
            <a:graphicFrameLocks noChangeAspect="1"/>
          </p:cNvGraphicFramePr>
          <p:nvPr/>
        </p:nvGraphicFramePr>
        <p:xfrm>
          <a:off x="6172200" y="4038600"/>
          <a:ext cx="1206500" cy="320675"/>
        </p:xfrm>
        <a:graphic>
          <a:graphicData uri="http://schemas.openxmlformats.org/presentationml/2006/ole">
            <p:oleObj spid="_x0000_s180228" name="Ecuación" r:id="rId7" imgW="812520" imgH="215640" progId="">
              <p:embed/>
            </p:oleObj>
          </a:graphicData>
        </a:graphic>
      </p:graphicFrame>
      <p:graphicFrame>
        <p:nvGraphicFramePr>
          <p:cNvPr id="180229" name="Object 1029"/>
          <p:cNvGraphicFramePr>
            <a:graphicFrameLocks noChangeAspect="1"/>
          </p:cNvGraphicFramePr>
          <p:nvPr/>
        </p:nvGraphicFramePr>
        <p:xfrm>
          <a:off x="7543800" y="4038600"/>
          <a:ext cx="493713" cy="344488"/>
        </p:xfrm>
        <a:graphic>
          <a:graphicData uri="http://schemas.openxmlformats.org/presentationml/2006/ole">
            <p:oleObj spid="_x0000_s180229" name="Ecuación" r:id="rId8" imgW="291960" imgH="203040" progId="">
              <p:embed/>
            </p:oleObj>
          </a:graphicData>
        </a:graphic>
      </p:graphicFrame>
      <p:grpSp>
        <p:nvGrpSpPr>
          <p:cNvPr id="113718" name="Group 1078"/>
          <p:cNvGrpSpPr>
            <a:grpSpLocks/>
          </p:cNvGrpSpPr>
          <p:nvPr/>
        </p:nvGrpSpPr>
        <p:grpSpPr bwMode="auto">
          <a:xfrm>
            <a:off x="990600" y="5943600"/>
            <a:ext cx="7391400" cy="495300"/>
            <a:chOff x="624" y="3744"/>
            <a:chExt cx="4656" cy="312"/>
          </a:xfrm>
        </p:grpSpPr>
        <p:graphicFrame>
          <p:nvGraphicFramePr>
            <p:cNvPr id="180232" name="Object 1032"/>
            <p:cNvGraphicFramePr>
              <a:graphicFrameLocks noChangeAspect="1"/>
            </p:cNvGraphicFramePr>
            <p:nvPr/>
          </p:nvGraphicFramePr>
          <p:xfrm>
            <a:off x="722" y="3792"/>
            <a:ext cx="1330" cy="202"/>
          </p:xfrm>
          <a:graphic>
            <a:graphicData uri="http://schemas.openxmlformats.org/presentationml/2006/ole">
              <p:oleObj spid="_x0000_s180232" name="Ecuación" r:id="rId9" imgW="1422360" imgH="215640" progId="">
                <p:embed/>
              </p:oleObj>
            </a:graphicData>
          </a:graphic>
        </p:graphicFrame>
        <p:graphicFrame>
          <p:nvGraphicFramePr>
            <p:cNvPr id="180233" name="Object 1033"/>
            <p:cNvGraphicFramePr>
              <a:graphicFrameLocks noChangeAspect="1"/>
            </p:cNvGraphicFramePr>
            <p:nvPr/>
          </p:nvGraphicFramePr>
          <p:xfrm>
            <a:off x="2371" y="3792"/>
            <a:ext cx="1319" cy="202"/>
          </p:xfrm>
          <a:graphic>
            <a:graphicData uri="http://schemas.openxmlformats.org/presentationml/2006/ole">
              <p:oleObj spid="_x0000_s180233" name="Ecuación" r:id="rId10" imgW="1409400" imgH="215640" progId="">
                <p:embed/>
              </p:oleObj>
            </a:graphicData>
          </a:graphic>
        </p:graphicFrame>
        <p:graphicFrame>
          <p:nvGraphicFramePr>
            <p:cNvPr id="180234" name="Object 1034"/>
            <p:cNvGraphicFramePr>
              <a:graphicFrameLocks noChangeAspect="1"/>
            </p:cNvGraphicFramePr>
            <p:nvPr/>
          </p:nvGraphicFramePr>
          <p:xfrm>
            <a:off x="4068" y="3792"/>
            <a:ext cx="1103" cy="202"/>
          </p:xfrm>
          <a:graphic>
            <a:graphicData uri="http://schemas.openxmlformats.org/presentationml/2006/ole">
              <p:oleObj spid="_x0000_s180234" name="Ecuación" r:id="rId11" imgW="1180800" imgH="215640" progId="">
                <p:embed/>
              </p:oleObj>
            </a:graphicData>
          </a:graphic>
        </p:graphicFrame>
        <p:sp>
          <p:nvSpPr>
            <p:cNvPr id="113715" name="Text Box 1075"/>
            <p:cNvSpPr txBox="1">
              <a:spLocks noChangeArrowheads="1"/>
            </p:cNvSpPr>
            <p:nvPr/>
          </p:nvSpPr>
          <p:spPr bwMode="auto">
            <a:xfrm>
              <a:off x="624" y="3744"/>
              <a:ext cx="4656" cy="312"/>
            </a:xfrm>
            <a:prstGeom prst="rect">
              <a:avLst/>
            </a:prstGeom>
            <a:noFill/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/>
            </a:p>
          </p:txBody>
        </p:sp>
      </p:grpSp>
      <p:graphicFrame>
        <p:nvGraphicFramePr>
          <p:cNvPr id="180230" name="Object 1030"/>
          <p:cNvGraphicFramePr>
            <a:graphicFrameLocks noChangeAspect="1"/>
          </p:cNvGraphicFramePr>
          <p:nvPr/>
        </p:nvGraphicFramePr>
        <p:xfrm>
          <a:off x="6400800" y="1143000"/>
          <a:ext cx="1981200" cy="344488"/>
        </p:xfrm>
        <a:graphic>
          <a:graphicData uri="http://schemas.openxmlformats.org/presentationml/2006/ole">
            <p:oleObj spid="_x0000_s180230" name="Ecuación" r:id="rId12" imgW="1168200" imgH="203040" progId="">
              <p:embed/>
            </p:oleObj>
          </a:graphicData>
        </a:graphic>
      </p:graphicFrame>
      <p:graphicFrame>
        <p:nvGraphicFramePr>
          <p:cNvPr id="180231" name="Object 1031"/>
          <p:cNvGraphicFramePr>
            <a:graphicFrameLocks noChangeAspect="1"/>
          </p:cNvGraphicFramePr>
          <p:nvPr/>
        </p:nvGraphicFramePr>
        <p:xfrm>
          <a:off x="6326188" y="533400"/>
          <a:ext cx="2282825" cy="344488"/>
        </p:xfrm>
        <a:graphic>
          <a:graphicData uri="http://schemas.openxmlformats.org/presentationml/2006/ole">
            <p:oleObj spid="_x0000_s180231" name="Ecuación" r:id="rId13" imgW="1346040" imgH="203040" progId="">
              <p:embed/>
            </p:oleObj>
          </a:graphicData>
        </a:graphic>
      </p:graphicFrame>
      <p:grpSp>
        <p:nvGrpSpPr>
          <p:cNvPr id="113723" name="Group 1083"/>
          <p:cNvGrpSpPr>
            <a:grpSpLocks/>
          </p:cNvGrpSpPr>
          <p:nvPr/>
        </p:nvGrpSpPr>
        <p:grpSpPr bwMode="auto">
          <a:xfrm>
            <a:off x="2286000" y="2514600"/>
            <a:ext cx="1752600" cy="2057400"/>
            <a:chOff x="1440" y="1584"/>
            <a:chExt cx="1104" cy="1296"/>
          </a:xfrm>
        </p:grpSpPr>
        <p:grpSp>
          <p:nvGrpSpPr>
            <p:cNvPr id="113721" name="Group 1081"/>
            <p:cNvGrpSpPr>
              <a:grpSpLocks/>
            </p:cNvGrpSpPr>
            <p:nvPr/>
          </p:nvGrpSpPr>
          <p:grpSpPr bwMode="auto">
            <a:xfrm>
              <a:off x="1488" y="1824"/>
              <a:ext cx="1056" cy="1056"/>
              <a:chOff x="1488" y="1824"/>
              <a:chExt cx="1056" cy="1056"/>
            </a:xfrm>
          </p:grpSpPr>
          <p:sp>
            <p:nvSpPr>
              <p:cNvPr id="113719" name="Oval 1079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056" cy="105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13720" name="Freeform 1080"/>
              <p:cNvSpPr>
                <a:spLocks/>
              </p:cNvSpPr>
              <p:nvPr/>
            </p:nvSpPr>
            <p:spPr bwMode="auto">
              <a:xfrm>
                <a:off x="2517" y="2190"/>
                <a:ext cx="27" cy="162"/>
              </a:xfrm>
              <a:custGeom>
                <a:avLst/>
                <a:gdLst/>
                <a:ahLst/>
                <a:cxnLst>
                  <a:cxn ang="0">
                    <a:pos x="27" y="162"/>
                  </a:cxn>
                  <a:cxn ang="0">
                    <a:pos x="18" y="57"/>
                  </a:cxn>
                  <a:cxn ang="0">
                    <a:pos x="0" y="0"/>
                  </a:cxn>
                </a:cxnLst>
                <a:rect l="0" t="0" r="r" b="b"/>
                <a:pathLst>
                  <a:path w="27" h="162">
                    <a:moveTo>
                      <a:pt x="27" y="162"/>
                    </a:moveTo>
                    <a:cubicBezTo>
                      <a:pt x="26" y="145"/>
                      <a:pt x="23" y="84"/>
                      <a:pt x="18" y="57"/>
                    </a:cubicBezTo>
                    <a:cubicBezTo>
                      <a:pt x="13" y="30"/>
                      <a:pt x="4" y="1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113722" name="Text Box 1082"/>
            <p:cNvSpPr txBox="1">
              <a:spLocks noChangeArrowheads="1"/>
            </p:cNvSpPr>
            <p:nvPr/>
          </p:nvSpPr>
          <p:spPr bwMode="auto">
            <a:xfrm>
              <a:off x="1440" y="15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s-ES_tradnl">
                  <a:solidFill>
                    <a:srgbClr val="FF0000"/>
                  </a:solidFill>
                  <a:latin typeface="GreekC" pitchFamily="2" charset="0"/>
                </a:rPr>
                <a:t>p</a:t>
              </a:r>
              <a:r>
                <a:rPr lang="es-ES_tradnl">
                  <a:solidFill>
                    <a:srgbClr val="FF0000"/>
                  </a:solidFill>
                  <a:latin typeface="Arial" charset="0"/>
                </a:rPr>
                <a:t>+</a:t>
              </a:r>
              <a:r>
                <a:rPr lang="es-ES_tradnl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endParaRPr lang="es-ES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71" grpId="0" autoUpdateAnimBg="0"/>
      <p:bldP spid="113672" grpId="0" animBg="1"/>
      <p:bldP spid="113688" grpId="0" animBg="1" autoUpdateAnimBg="0"/>
      <p:bldP spid="113701" grpId="0" autoUpdateAnimBg="0"/>
      <p:bldP spid="11370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22-A7CD-4BEB-B764-0E86D251F3CB}" type="slidenum">
              <a:rPr lang="es-ES"/>
              <a:pPr/>
              <a:t>43</a:t>
            </a:fld>
            <a:endParaRPr lang="es-ES"/>
          </a:p>
        </p:txBody>
      </p: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79882" name="Oval 10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9883" name="Group 11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79884" name="Text Box 12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79885" name="Text Box 13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79886" name="Text Box 14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9887" name="Group 15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79888" name="Text Box 16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79889" name="Group 17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79890" name="Line 18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79891" name="Line 19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7989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798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7989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51816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RELACIÓN ENTRE LAS RAZONES TRIGONOMÉTRICAS DE ÁNGULOS QUE DIFIEREN EN 270º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9875" name="Freeform 3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79877" name="Freeform 5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3702050" y="3562350"/>
            <a:ext cx="15875" cy="190500"/>
          </a:xfrm>
          <a:custGeom>
            <a:avLst/>
            <a:gdLst/>
            <a:ahLst/>
            <a:cxnLst>
              <a:cxn ang="0">
                <a:pos x="10" y="120"/>
              </a:cxn>
              <a:cxn ang="0">
                <a:pos x="6" y="70"/>
              </a:cxn>
              <a:cxn ang="0">
                <a:pos x="0" y="0"/>
              </a:cxn>
            </a:cxnLst>
            <a:rect l="0" t="0" r="r" b="b"/>
            <a:pathLst>
              <a:path w="10" h="120">
                <a:moveTo>
                  <a:pt x="10" y="120"/>
                </a:moveTo>
                <a:cubicBezTo>
                  <a:pt x="9" y="112"/>
                  <a:pt x="8" y="90"/>
                  <a:pt x="6" y="70"/>
                </a:cubicBezTo>
                <a:cubicBezTo>
                  <a:pt x="4" y="5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6629400" y="457200"/>
            <a:ext cx="15240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270º+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5257800" y="1828800"/>
            <a:ext cx="35052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 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270º+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3186113" y="3743325"/>
            <a:ext cx="871537" cy="1862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9" y="1173"/>
              </a:cxn>
            </a:cxnLst>
            <a:rect l="0" t="0" r="r" b="b"/>
            <a:pathLst>
              <a:path w="549" h="1173">
                <a:moveTo>
                  <a:pt x="0" y="0"/>
                </a:moveTo>
                <a:lnTo>
                  <a:pt x="549" y="1173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 flipH="1">
            <a:off x="3962400" y="55308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79933" name="Group 61"/>
          <p:cNvGrpSpPr>
            <a:grpSpLocks/>
          </p:cNvGrpSpPr>
          <p:nvPr/>
        </p:nvGrpSpPr>
        <p:grpSpPr bwMode="auto">
          <a:xfrm>
            <a:off x="2057400" y="3200400"/>
            <a:ext cx="1608138" cy="992188"/>
            <a:chOff x="1296" y="2016"/>
            <a:chExt cx="1013" cy="625"/>
          </a:xfrm>
        </p:grpSpPr>
        <p:sp>
          <p:nvSpPr>
            <p:cNvPr id="79902" name="Freeform 30"/>
            <p:cNvSpPr>
              <a:spLocks/>
            </p:cNvSpPr>
            <p:nvPr/>
          </p:nvSpPr>
          <p:spPr bwMode="auto">
            <a:xfrm>
              <a:off x="1728" y="2063"/>
              <a:ext cx="581" cy="578"/>
            </a:xfrm>
            <a:custGeom>
              <a:avLst/>
              <a:gdLst/>
              <a:ahLst/>
              <a:cxnLst>
                <a:cxn ang="0">
                  <a:pos x="578" y="301"/>
                </a:cxn>
                <a:cxn ang="0">
                  <a:pos x="560" y="191"/>
                </a:cxn>
                <a:cxn ang="0">
                  <a:pos x="450" y="51"/>
                </a:cxn>
                <a:cxn ang="0">
                  <a:pos x="302" y="3"/>
                </a:cxn>
                <a:cxn ang="0">
                  <a:pos x="154" y="31"/>
                </a:cxn>
                <a:cxn ang="0">
                  <a:pos x="64" y="107"/>
                </a:cxn>
                <a:cxn ang="0">
                  <a:pos x="16" y="199"/>
                </a:cxn>
                <a:cxn ang="0">
                  <a:pos x="4" y="339"/>
                </a:cxn>
                <a:cxn ang="0">
                  <a:pos x="40" y="425"/>
                </a:cxn>
                <a:cxn ang="0">
                  <a:pos x="86" y="491"/>
                </a:cxn>
                <a:cxn ang="0">
                  <a:pos x="194" y="559"/>
                </a:cxn>
                <a:cxn ang="0">
                  <a:pos x="324" y="575"/>
                </a:cxn>
                <a:cxn ang="0">
                  <a:pos x="390" y="541"/>
                </a:cxn>
              </a:cxnLst>
              <a:rect l="0" t="0" r="r" b="b"/>
              <a:pathLst>
                <a:path w="581" h="578">
                  <a:moveTo>
                    <a:pt x="578" y="301"/>
                  </a:moveTo>
                  <a:cubicBezTo>
                    <a:pt x="575" y="283"/>
                    <a:pt x="581" y="233"/>
                    <a:pt x="560" y="191"/>
                  </a:cubicBezTo>
                  <a:cubicBezTo>
                    <a:pt x="539" y="149"/>
                    <a:pt x="493" y="82"/>
                    <a:pt x="450" y="51"/>
                  </a:cubicBezTo>
                  <a:cubicBezTo>
                    <a:pt x="407" y="20"/>
                    <a:pt x="351" y="6"/>
                    <a:pt x="302" y="3"/>
                  </a:cubicBezTo>
                  <a:cubicBezTo>
                    <a:pt x="253" y="0"/>
                    <a:pt x="194" y="14"/>
                    <a:pt x="154" y="31"/>
                  </a:cubicBezTo>
                  <a:cubicBezTo>
                    <a:pt x="114" y="48"/>
                    <a:pt x="87" y="79"/>
                    <a:pt x="64" y="107"/>
                  </a:cubicBezTo>
                  <a:cubicBezTo>
                    <a:pt x="41" y="135"/>
                    <a:pt x="26" y="160"/>
                    <a:pt x="16" y="199"/>
                  </a:cubicBezTo>
                  <a:cubicBezTo>
                    <a:pt x="6" y="238"/>
                    <a:pt x="0" y="301"/>
                    <a:pt x="4" y="339"/>
                  </a:cubicBezTo>
                  <a:cubicBezTo>
                    <a:pt x="8" y="377"/>
                    <a:pt x="26" y="400"/>
                    <a:pt x="40" y="425"/>
                  </a:cubicBezTo>
                  <a:cubicBezTo>
                    <a:pt x="54" y="450"/>
                    <a:pt x="60" y="469"/>
                    <a:pt x="86" y="491"/>
                  </a:cubicBezTo>
                  <a:cubicBezTo>
                    <a:pt x="112" y="513"/>
                    <a:pt x="154" y="545"/>
                    <a:pt x="194" y="559"/>
                  </a:cubicBezTo>
                  <a:cubicBezTo>
                    <a:pt x="234" y="573"/>
                    <a:pt x="291" y="578"/>
                    <a:pt x="324" y="575"/>
                  </a:cubicBezTo>
                  <a:cubicBezTo>
                    <a:pt x="357" y="572"/>
                    <a:pt x="376" y="548"/>
                    <a:pt x="390" y="541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9903" name="Text Box 31"/>
            <p:cNvSpPr txBox="1">
              <a:spLocks noChangeArrowheads="1"/>
            </p:cNvSpPr>
            <p:nvPr/>
          </p:nvSpPr>
          <p:spPr bwMode="auto">
            <a:xfrm>
              <a:off x="1296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270º+</a:t>
              </a: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79934" name="Group 62"/>
          <p:cNvGrpSpPr>
            <a:grpSpLocks/>
          </p:cNvGrpSpPr>
          <p:nvPr/>
        </p:nvGrpSpPr>
        <p:grpSpPr bwMode="auto">
          <a:xfrm>
            <a:off x="3192463" y="4191000"/>
            <a:ext cx="344487" cy="457200"/>
            <a:chOff x="2011" y="2640"/>
            <a:chExt cx="217" cy="288"/>
          </a:xfrm>
        </p:grpSpPr>
        <p:sp>
          <p:nvSpPr>
            <p:cNvPr id="79905" name="Text Box 33"/>
            <p:cNvSpPr txBox="1">
              <a:spLocks noChangeArrowheads="1"/>
            </p:cNvSpPr>
            <p:nvPr/>
          </p:nvSpPr>
          <p:spPr bwMode="auto">
            <a:xfrm rot="4203314" flipH="1">
              <a:off x="1978" y="267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79906" name="Freeform 34"/>
            <p:cNvSpPr>
              <a:spLocks/>
            </p:cNvSpPr>
            <p:nvPr/>
          </p:nvSpPr>
          <p:spPr bwMode="auto">
            <a:xfrm>
              <a:off x="2011" y="2646"/>
              <a:ext cx="125" cy="39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3" y="34"/>
                </a:cxn>
                <a:cxn ang="0">
                  <a:pos x="125" y="0"/>
                </a:cxn>
              </a:cxnLst>
              <a:rect l="0" t="0" r="r" b="b"/>
              <a:pathLst>
                <a:path w="125" h="39">
                  <a:moveTo>
                    <a:pt x="0" y="33"/>
                  </a:moveTo>
                  <a:cubicBezTo>
                    <a:pt x="6" y="33"/>
                    <a:pt x="22" y="39"/>
                    <a:pt x="43" y="34"/>
                  </a:cubicBezTo>
                  <a:cubicBezTo>
                    <a:pt x="64" y="29"/>
                    <a:pt x="108" y="7"/>
                    <a:pt x="125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79907" name="Group 35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79908" name="Freeform 36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9909" name="Oval 37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9910" name="Group 38"/>
          <p:cNvGrpSpPr>
            <a:grpSpLocks/>
          </p:cNvGrpSpPr>
          <p:nvPr/>
        </p:nvGrpSpPr>
        <p:grpSpPr bwMode="auto">
          <a:xfrm flipV="1">
            <a:off x="3810000" y="3733800"/>
            <a:ext cx="254000" cy="238125"/>
            <a:chOff x="3092" y="2211"/>
            <a:chExt cx="160" cy="150"/>
          </a:xfrm>
        </p:grpSpPr>
        <p:sp>
          <p:nvSpPr>
            <p:cNvPr id="79911" name="Freeform 39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9912" name="Oval 40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4114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81248" name="Object 1024"/>
          <p:cNvGraphicFramePr>
            <a:graphicFrameLocks noChangeAspect="1"/>
          </p:cNvGraphicFramePr>
          <p:nvPr/>
        </p:nvGraphicFramePr>
        <p:xfrm>
          <a:off x="5838825" y="2819400"/>
          <a:ext cx="1827213" cy="320675"/>
        </p:xfrm>
        <a:graphic>
          <a:graphicData uri="http://schemas.openxmlformats.org/presentationml/2006/ole">
            <p:oleObj spid="_x0000_s181248" name="Ecuación" r:id="rId3" imgW="1231560" imgH="215640" progId="">
              <p:embed/>
            </p:oleObj>
          </a:graphicData>
        </a:graphic>
      </p:graphicFrame>
      <p:graphicFrame>
        <p:nvGraphicFramePr>
          <p:cNvPr id="181249" name="Object 1025"/>
          <p:cNvGraphicFramePr>
            <a:graphicFrameLocks noChangeAspect="1"/>
          </p:cNvGraphicFramePr>
          <p:nvPr/>
        </p:nvGraphicFramePr>
        <p:xfrm>
          <a:off x="7600950" y="2860675"/>
          <a:ext cx="923925" cy="263525"/>
        </p:xfrm>
        <a:graphic>
          <a:graphicData uri="http://schemas.openxmlformats.org/presentationml/2006/ole">
            <p:oleObj spid="_x0000_s181249" name="Ecuación" r:id="rId4" imgW="622080" imgH="177480" progId="">
              <p:embed/>
            </p:oleObj>
          </a:graphicData>
        </a:graphic>
      </p:graphicFrame>
      <p:graphicFrame>
        <p:nvGraphicFramePr>
          <p:cNvPr id="181250" name="Object 1026"/>
          <p:cNvGraphicFramePr>
            <a:graphicFrameLocks noChangeAspect="1"/>
          </p:cNvGraphicFramePr>
          <p:nvPr/>
        </p:nvGraphicFramePr>
        <p:xfrm>
          <a:off x="5932488" y="3505200"/>
          <a:ext cx="1697037" cy="320675"/>
        </p:xfrm>
        <a:graphic>
          <a:graphicData uri="http://schemas.openxmlformats.org/presentationml/2006/ole">
            <p:oleObj spid="_x0000_s181250" name="Ecuación" r:id="rId5" imgW="1143000" imgH="215640" progId="">
              <p:embed/>
            </p:oleObj>
          </a:graphicData>
        </a:graphic>
      </p:graphicFrame>
      <p:graphicFrame>
        <p:nvGraphicFramePr>
          <p:cNvPr id="181251" name="Object 1027"/>
          <p:cNvGraphicFramePr>
            <a:graphicFrameLocks noChangeAspect="1"/>
          </p:cNvGraphicFramePr>
          <p:nvPr/>
        </p:nvGraphicFramePr>
        <p:xfrm>
          <a:off x="7696200" y="3546475"/>
          <a:ext cx="792163" cy="263525"/>
        </p:xfrm>
        <a:graphic>
          <a:graphicData uri="http://schemas.openxmlformats.org/presentationml/2006/ole">
            <p:oleObj spid="_x0000_s181251" name="Ecuación" r:id="rId6" imgW="533160" imgH="177480" progId="">
              <p:embed/>
            </p:oleObj>
          </a:graphicData>
        </a:graphic>
      </p:graphicFrame>
      <p:graphicFrame>
        <p:nvGraphicFramePr>
          <p:cNvPr id="181252" name="Object 1028"/>
          <p:cNvGraphicFramePr>
            <a:graphicFrameLocks noChangeAspect="1"/>
          </p:cNvGraphicFramePr>
          <p:nvPr/>
        </p:nvGraphicFramePr>
        <p:xfrm>
          <a:off x="5334000" y="4402138"/>
          <a:ext cx="1731963" cy="620712"/>
        </p:xfrm>
        <a:graphic>
          <a:graphicData uri="http://schemas.openxmlformats.org/presentationml/2006/ole">
            <p:oleObj spid="_x0000_s181252" name="Ecuación" r:id="rId7" imgW="1168200" imgH="419040" progId="">
              <p:embed/>
            </p:oleObj>
          </a:graphicData>
        </a:graphic>
      </p:graphicFrame>
      <p:graphicFrame>
        <p:nvGraphicFramePr>
          <p:cNvPr id="181253" name="Object 1029"/>
          <p:cNvGraphicFramePr>
            <a:graphicFrameLocks noChangeAspect="1"/>
          </p:cNvGraphicFramePr>
          <p:nvPr/>
        </p:nvGraphicFramePr>
        <p:xfrm>
          <a:off x="7010400" y="4387850"/>
          <a:ext cx="601663" cy="661988"/>
        </p:xfrm>
        <a:graphic>
          <a:graphicData uri="http://schemas.openxmlformats.org/presentationml/2006/ole">
            <p:oleObj spid="_x0000_s181253" name="Ecuación" r:id="rId8" imgW="380880" imgH="419040" progId="">
              <p:embed/>
            </p:oleObj>
          </a:graphicData>
        </a:graphic>
      </p:graphicFrame>
      <p:graphicFrame>
        <p:nvGraphicFramePr>
          <p:cNvPr id="181254" name="Object 1030"/>
          <p:cNvGraphicFramePr>
            <a:graphicFrameLocks noChangeAspect="1"/>
          </p:cNvGraphicFramePr>
          <p:nvPr/>
        </p:nvGraphicFramePr>
        <p:xfrm>
          <a:off x="7620000" y="4532313"/>
          <a:ext cx="1182688" cy="344487"/>
        </p:xfrm>
        <a:graphic>
          <a:graphicData uri="http://schemas.openxmlformats.org/presentationml/2006/ole">
            <p:oleObj spid="_x0000_s181254" name="Ecuación" r:id="rId9" imgW="698400" imgH="203040" progId="">
              <p:embed/>
            </p:oleObj>
          </a:graphicData>
        </a:graphic>
      </p:graphicFrame>
      <p:graphicFrame>
        <p:nvGraphicFramePr>
          <p:cNvPr id="181255" name="Object 1031"/>
          <p:cNvGraphicFramePr>
            <a:graphicFrameLocks noChangeAspect="1"/>
          </p:cNvGraphicFramePr>
          <p:nvPr/>
        </p:nvGraphicFramePr>
        <p:xfrm>
          <a:off x="6629400" y="990600"/>
          <a:ext cx="1371600" cy="615950"/>
        </p:xfrm>
        <a:graphic>
          <a:graphicData uri="http://schemas.openxmlformats.org/presentationml/2006/ole">
            <p:oleObj spid="_x0000_s181255" name="Ecuación" r:id="rId10" imgW="876240" imgH="393480" progId="">
              <p:embed/>
            </p:oleObj>
          </a:graphicData>
        </a:graphic>
      </p:graphicFrame>
      <p:sp>
        <p:nvSpPr>
          <p:cNvPr id="79929" name="Freeform 57"/>
          <p:cNvSpPr>
            <a:spLocks/>
          </p:cNvSpPr>
          <p:nvPr/>
        </p:nvSpPr>
        <p:spPr bwMode="auto">
          <a:xfrm>
            <a:off x="4062413" y="3752850"/>
            <a:ext cx="1587" cy="1847850"/>
          </a:xfrm>
          <a:custGeom>
            <a:avLst/>
            <a:gdLst/>
            <a:ahLst/>
            <a:cxnLst>
              <a:cxn ang="0">
                <a:pos x="0" y="1164"/>
              </a:cxn>
              <a:cxn ang="0">
                <a:pos x="0" y="0"/>
              </a:cxn>
            </a:cxnLst>
            <a:rect l="0" t="0" r="r" b="b"/>
            <a:pathLst>
              <a:path w="1" h="1164">
                <a:moveTo>
                  <a:pt x="0" y="116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9930" name="Text Box 58"/>
          <p:cNvSpPr txBox="1">
            <a:spLocks noChangeArrowheads="1"/>
          </p:cNvSpPr>
          <p:nvPr/>
        </p:nvSpPr>
        <p:spPr bwMode="auto">
          <a:xfrm>
            <a:off x="3352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y</a:t>
            </a:r>
            <a:endParaRPr lang="es-E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4038600" y="4343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-x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pSp>
        <p:nvGrpSpPr>
          <p:cNvPr id="79938" name="Group 66"/>
          <p:cNvGrpSpPr>
            <a:grpSpLocks/>
          </p:cNvGrpSpPr>
          <p:nvPr/>
        </p:nvGrpSpPr>
        <p:grpSpPr bwMode="auto">
          <a:xfrm>
            <a:off x="990600" y="5791200"/>
            <a:ext cx="7467600" cy="762000"/>
            <a:chOff x="624" y="3648"/>
            <a:chExt cx="4704" cy="480"/>
          </a:xfrm>
        </p:grpSpPr>
        <p:sp>
          <p:nvSpPr>
            <p:cNvPr id="79935" name="Rectangle 63"/>
            <p:cNvSpPr>
              <a:spLocks noChangeArrowheads="1"/>
            </p:cNvSpPr>
            <p:nvPr/>
          </p:nvSpPr>
          <p:spPr bwMode="auto">
            <a:xfrm>
              <a:off x="624" y="3648"/>
              <a:ext cx="4704" cy="480"/>
            </a:xfrm>
            <a:prstGeom prst="rect">
              <a:avLst/>
            </a:prstGeom>
            <a:solidFill>
              <a:srgbClr val="EEE4DA"/>
            </a:solidFill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81256" name="Object 1032"/>
            <p:cNvGraphicFramePr>
              <a:graphicFrameLocks noChangeAspect="1"/>
            </p:cNvGraphicFramePr>
            <p:nvPr/>
          </p:nvGraphicFramePr>
          <p:xfrm>
            <a:off x="688" y="3691"/>
            <a:ext cx="1400" cy="404"/>
          </p:xfrm>
          <a:graphic>
            <a:graphicData uri="http://schemas.openxmlformats.org/presentationml/2006/ole">
              <p:oleObj spid="_x0000_s181256" name="Ecuación" r:id="rId11" imgW="1498320" imgH="431640" progId="">
                <p:embed/>
              </p:oleObj>
            </a:graphicData>
          </a:graphic>
        </p:graphicFrame>
        <p:graphicFrame>
          <p:nvGraphicFramePr>
            <p:cNvPr id="181257" name="Object 1033"/>
            <p:cNvGraphicFramePr>
              <a:graphicFrameLocks noChangeAspect="1"/>
            </p:cNvGraphicFramePr>
            <p:nvPr/>
          </p:nvGraphicFramePr>
          <p:xfrm>
            <a:off x="2352" y="3696"/>
            <a:ext cx="1308" cy="404"/>
          </p:xfrm>
          <a:graphic>
            <a:graphicData uri="http://schemas.openxmlformats.org/presentationml/2006/ole">
              <p:oleObj spid="_x0000_s181257" name="Ecuación" r:id="rId12" imgW="1396800" imgH="431640" progId="">
                <p:embed/>
              </p:oleObj>
            </a:graphicData>
          </a:graphic>
        </p:graphicFrame>
        <p:graphicFrame>
          <p:nvGraphicFramePr>
            <p:cNvPr id="181258" name="Object 1034"/>
            <p:cNvGraphicFramePr>
              <a:graphicFrameLocks noChangeAspect="1"/>
            </p:cNvGraphicFramePr>
            <p:nvPr/>
          </p:nvGraphicFramePr>
          <p:xfrm>
            <a:off x="3936" y="3696"/>
            <a:ext cx="1352" cy="404"/>
          </p:xfrm>
          <a:graphic>
            <a:graphicData uri="http://schemas.openxmlformats.org/presentationml/2006/ole">
              <p:oleObj spid="_x0000_s181258" name="Ecuación" r:id="rId13" imgW="1447560" imgH="4316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9" grpId="0" autoUpdateAnimBg="0"/>
      <p:bldP spid="79880" grpId="0" animBg="1"/>
      <p:bldP spid="79895" grpId="0" animBg="1" autoUpdateAnimBg="0"/>
      <p:bldP spid="79897" grpId="0" animBg="1" autoUpdateAnimBg="0"/>
      <p:bldP spid="79899" grpId="0" animBg="1"/>
      <p:bldP spid="79900" grpId="0" autoUpdateAnimBg="0"/>
      <p:bldP spid="79913" grpId="0" autoUpdateAnimBg="0"/>
      <p:bldP spid="79914" grpId="0" autoUpdateAnimBg="0"/>
      <p:bldP spid="79929" grpId="0" animBg="1"/>
      <p:bldP spid="79930" grpId="0" autoUpdateAnimBg="0"/>
      <p:bldP spid="7993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D2F8-91F6-4CDB-8B4D-91F8A22E0127}" type="slidenum">
              <a:rPr lang="es-ES"/>
              <a:pPr/>
              <a:t>44</a:t>
            </a:fld>
            <a:endParaRPr lang="es-ES"/>
          </a:p>
        </p:txBody>
      </p:sp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762000" y="1219200"/>
            <a:ext cx="5562600" cy="5057775"/>
            <a:chOff x="480" y="768"/>
            <a:chExt cx="3504" cy="3186"/>
          </a:xfrm>
        </p:grpSpPr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720" y="1056"/>
              <a:ext cx="2592" cy="2592"/>
            </a:xfrm>
            <a:prstGeom prst="ellips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528" y="892"/>
              <a:ext cx="1680" cy="2920"/>
              <a:chOff x="528" y="1084"/>
              <a:chExt cx="1680" cy="2920"/>
            </a:xfrm>
          </p:grpSpPr>
          <p:sp>
            <p:nvSpPr>
              <p:cNvPr id="80901" name="Text Box 5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80902" name="Text Box 6"/>
              <p:cNvSpPr txBox="1">
                <a:spLocks noChangeArrowheads="1"/>
              </p:cNvSpPr>
              <p:nvPr/>
            </p:nvSpPr>
            <p:spPr bwMode="auto">
              <a:xfrm>
                <a:off x="1824" y="3792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-1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80903" name="Text Box 7"/>
              <p:cNvSpPr txBox="1">
                <a:spLocks noChangeArrowheads="1"/>
              </p:cNvSpPr>
              <p:nvPr/>
            </p:nvSpPr>
            <p:spPr bwMode="auto">
              <a:xfrm>
                <a:off x="1824" y="10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CC0000"/>
                    </a:solidFill>
                    <a:latin typeface="Arial" charset="0"/>
                  </a:rPr>
                  <a:t> 1</a:t>
                </a:r>
                <a:endParaRPr lang="es-ES" sz="16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0904" name="Group 8"/>
            <p:cNvGrpSpPr>
              <a:grpSpLocks/>
            </p:cNvGrpSpPr>
            <p:nvPr/>
          </p:nvGrpSpPr>
          <p:grpSpPr bwMode="auto">
            <a:xfrm>
              <a:off x="480" y="768"/>
              <a:ext cx="3504" cy="3186"/>
              <a:chOff x="816" y="960"/>
              <a:chExt cx="3504" cy="3186"/>
            </a:xfrm>
          </p:grpSpPr>
          <p:sp>
            <p:nvSpPr>
              <p:cNvPr id="80905" name="Text Box 9"/>
              <p:cNvSpPr txBox="1">
                <a:spLocks noChangeArrowheads="1"/>
              </p:cNvSpPr>
              <p:nvPr/>
            </p:nvSpPr>
            <p:spPr bwMode="auto">
              <a:xfrm>
                <a:off x="3810" y="2617"/>
                <a:ext cx="5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latin typeface="Arial" charset="0"/>
                  </a:rPr>
                  <a:t>X</a:t>
                </a:r>
                <a:endParaRPr lang="es-ES" sz="1800">
                  <a:latin typeface="Arial" charset="0"/>
                </a:endParaRPr>
              </a:p>
            </p:txBody>
          </p:sp>
          <p:grpSp>
            <p:nvGrpSpPr>
              <p:cNvPr id="80906" name="Group 10"/>
              <p:cNvGrpSpPr>
                <a:grpSpLocks/>
              </p:cNvGrpSpPr>
              <p:nvPr/>
            </p:nvGrpSpPr>
            <p:grpSpPr bwMode="auto">
              <a:xfrm>
                <a:off x="816" y="960"/>
                <a:ext cx="3168" cy="3186"/>
                <a:chOff x="816" y="960"/>
                <a:chExt cx="3168" cy="3186"/>
              </a:xfrm>
            </p:grpSpPr>
            <p:sp>
              <p:nvSpPr>
                <p:cNvPr id="80907" name="Line 11"/>
                <p:cNvSpPr>
                  <a:spLocks noChangeShapeType="1"/>
                </p:cNvSpPr>
                <p:nvPr/>
              </p:nvSpPr>
              <p:spPr bwMode="auto">
                <a:xfrm>
                  <a:off x="2345" y="960"/>
                  <a:ext cx="0" cy="3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80908" name="Line 12"/>
                <p:cNvSpPr>
                  <a:spLocks noChangeShapeType="1"/>
                </p:cNvSpPr>
                <p:nvPr/>
              </p:nvSpPr>
              <p:spPr bwMode="auto">
                <a:xfrm>
                  <a:off x="816" y="2553"/>
                  <a:ext cx="3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809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90" y="1024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09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78" y="2592"/>
                  <a:ext cx="51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09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80912" name="Rectangle 1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51816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RELACIÓN ENTRE LAS RAZONES TRIGONOMÉTRICAS DE ÁNGULOS COMPLEMENTARIOS</a:t>
            </a:r>
            <a:endParaRPr lang="es-ES" sz="24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0913" name="Freeform 17"/>
          <p:cNvSpPr>
            <a:spLocks/>
          </p:cNvSpPr>
          <p:nvPr/>
        </p:nvSpPr>
        <p:spPr bwMode="auto">
          <a:xfrm>
            <a:off x="5162550" y="3062288"/>
            <a:ext cx="1588" cy="693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7"/>
              </a:cxn>
            </a:cxnLst>
            <a:rect l="0" t="0" r="r" b="b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0914" name="Group 18"/>
          <p:cNvGrpSpPr>
            <a:grpSpLocks/>
          </p:cNvGrpSpPr>
          <p:nvPr/>
        </p:nvGrpSpPr>
        <p:grpSpPr bwMode="auto">
          <a:xfrm>
            <a:off x="3175000" y="3060700"/>
            <a:ext cx="1993900" cy="749300"/>
            <a:chOff x="2000" y="1928"/>
            <a:chExt cx="1256" cy="472"/>
          </a:xfrm>
        </p:grpSpPr>
        <p:sp>
          <p:nvSpPr>
            <p:cNvPr id="80915" name="Freeform 19"/>
            <p:cNvSpPr>
              <a:spLocks/>
            </p:cNvSpPr>
            <p:nvPr/>
          </p:nvSpPr>
          <p:spPr bwMode="auto">
            <a:xfrm>
              <a:off x="2000" y="1928"/>
              <a:ext cx="125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0916" name="Text Box 20"/>
            <p:cNvSpPr txBox="1">
              <a:spLocks noChangeArrowheads="1"/>
            </p:cNvSpPr>
            <p:nvPr/>
          </p:nvSpPr>
          <p:spPr bwMode="auto">
            <a:xfrm>
              <a:off x="2312" y="218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05400" y="2667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80918" name="Freeform 22"/>
          <p:cNvSpPr>
            <a:spLocks/>
          </p:cNvSpPr>
          <p:nvPr/>
        </p:nvSpPr>
        <p:spPr bwMode="auto">
          <a:xfrm>
            <a:off x="3702050" y="3562350"/>
            <a:ext cx="15875" cy="190500"/>
          </a:xfrm>
          <a:custGeom>
            <a:avLst/>
            <a:gdLst/>
            <a:ahLst/>
            <a:cxnLst>
              <a:cxn ang="0">
                <a:pos x="10" y="120"/>
              </a:cxn>
              <a:cxn ang="0">
                <a:pos x="6" y="70"/>
              </a:cxn>
              <a:cxn ang="0">
                <a:pos x="0" y="0"/>
              </a:cxn>
            </a:cxnLst>
            <a:rect l="0" t="0" r="r" b="b"/>
            <a:pathLst>
              <a:path w="10" h="120">
                <a:moveTo>
                  <a:pt x="10" y="120"/>
                </a:moveTo>
                <a:cubicBezTo>
                  <a:pt x="9" y="112"/>
                  <a:pt x="8" y="90"/>
                  <a:pt x="6" y="70"/>
                </a:cubicBezTo>
                <a:cubicBezTo>
                  <a:pt x="4" y="5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6629400" y="457200"/>
            <a:ext cx="15240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90º -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endParaRPr lang="es-ES" sz="16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5257800" y="1828800"/>
            <a:ext cx="35052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En la circunferencia goniométrica dibujamos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 a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   90º- </a:t>
            </a:r>
            <a:r>
              <a:rPr lang="es-ES_tradnl" sz="1600" b="1">
                <a:solidFill>
                  <a:srgbClr val="CC0000"/>
                </a:solidFill>
                <a:latin typeface="GreekC" pitchFamily="2" charset="0"/>
              </a:rPr>
              <a:t>a</a:t>
            </a:r>
            <a:r>
              <a:rPr lang="es-ES_tradnl" sz="1400" b="1">
                <a:solidFill>
                  <a:srgbClr val="CC0000"/>
                </a:solidFill>
                <a:latin typeface="GreekC" pitchFamily="2" charset="0"/>
              </a:rPr>
              <a:t> </a:t>
            </a:r>
            <a:endParaRPr lang="es-ES" sz="1400" b="1">
              <a:solidFill>
                <a:schemeClr val="accent2"/>
              </a:solidFill>
              <a:latin typeface="GreekC" pitchFamily="2" charset="0"/>
            </a:endParaRPr>
          </a:p>
        </p:txBody>
      </p:sp>
      <p:sp>
        <p:nvSpPr>
          <p:cNvPr id="80921" name="Freeform 25"/>
          <p:cNvSpPr>
            <a:spLocks/>
          </p:cNvSpPr>
          <p:nvPr/>
        </p:nvSpPr>
        <p:spPr bwMode="auto">
          <a:xfrm flipV="1">
            <a:off x="3186113" y="1871663"/>
            <a:ext cx="871537" cy="1862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9" y="1173"/>
              </a:cxn>
            </a:cxnLst>
            <a:rect l="0" t="0" r="r" b="b"/>
            <a:pathLst>
              <a:path w="549" h="1173">
                <a:moveTo>
                  <a:pt x="0" y="0"/>
                </a:moveTo>
                <a:lnTo>
                  <a:pt x="549" y="1173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 flipH="1">
            <a:off x="3962400" y="16002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990033"/>
                </a:solidFill>
                <a:latin typeface="Arial" charset="0"/>
              </a:rPr>
              <a:t>A’</a:t>
            </a:r>
            <a:endParaRPr lang="es-ES" sz="1600" b="1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80954" name="Group 58"/>
          <p:cNvGrpSpPr>
            <a:grpSpLocks/>
          </p:cNvGrpSpPr>
          <p:nvPr/>
        </p:nvGrpSpPr>
        <p:grpSpPr bwMode="auto">
          <a:xfrm>
            <a:off x="3378200" y="3124200"/>
            <a:ext cx="1117600" cy="628650"/>
            <a:chOff x="2128" y="1968"/>
            <a:chExt cx="704" cy="396"/>
          </a:xfrm>
        </p:grpSpPr>
        <p:sp>
          <p:nvSpPr>
            <p:cNvPr id="80924" name="Freeform 28"/>
            <p:cNvSpPr>
              <a:spLocks/>
            </p:cNvSpPr>
            <p:nvPr/>
          </p:nvSpPr>
          <p:spPr bwMode="auto">
            <a:xfrm>
              <a:off x="2128" y="2098"/>
              <a:ext cx="178" cy="266"/>
            </a:xfrm>
            <a:custGeom>
              <a:avLst/>
              <a:gdLst/>
              <a:ahLst/>
              <a:cxnLst>
                <a:cxn ang="0">
                  <a:pos x="178" y="266"/>
                </a:cxn>
                <a:cxn ang="0">
                  <a:pos x="160" y="156"/>
                </a:cxn>
                <a:cxn ang="0">
                  <a:pos x="110" y="70"/>
                </a:cxn>
                <a:cxn ang="0">
                  <a:pos x="0" y="0"/>
                </a:cxn>
              </a:cxnLst>
              <a:rect l="0" t="0" r="r" b="b"/>
              <a:pathLst>
                <a:path w="178" h="266">
                  <a:moveTo>
                    <a:pt x="178" y="266"/>
                  </a:moveTo>
                  <a:cubicBezTo>
                    <a:pt x="175" y="248"/>
                    <a:pt x="171" y="189"/>
                    <a:pt x="160" y="156"/>
                  </a:cubicBezTo>
                  <a:cubicBezTo>
                    <a:pt x="149" y="123"/>
                    <a:pt x="137" y="96"/>
                    <a:pt x="110" y="70"/>
                  </a:cubicBezTo>
                  <a:cubicBezTo>
                    <a:pt x="83" y="44"/>
                    <a:pt x="23" y="15"/>
                    <a:pt x="0" y="0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0925" name="Text Box 29"/>
            <p:cNvSpPr txBox="1">
              <a:spLocks noChangeArrowheads="1"/>
            </p:cNvSpPr>
            <p:nvPr/>
          </p:nvSpPr>
          <p:spPr bwMode="auto">
            <a:xfrm>
              <a:off x="2160" y="1968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336600"/>
                  </a:solidFill>
                  <a:latin typeface="Arial" charset="0"/>
                </a:rPr>
                <a:t>90º-</a:t>
              </a:r>
              <a:r>
                <a:rPr lang="es-ES_tradnl" sz="1600" b="1">
                  <a:solidFill>
                    <a:srgbClr val="336600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336600"/>
                </a:solidFill>
                <a:latin typeface="GreekC" pitchFamily="2" charset="0"/>
              </a:endParaRPr>
            </a:p>
          </p:txBody>
        </p:sp>
      </p:grpSp>
      <p:grpSp>
        <p:nvGrpSpPr>
          <p:cNvPr id="80926" name="Group 30"/>
          <p:cNvGrpSpPr>
            <a:grpSpLocks/>
          </p:cNvGrpSpPr>
          <p:nvPr/>
        </p:nvGrpSpPr>
        <p:grpSpPr bwMode="auto">
          <a:xfrm flipV="1">
            <a:off x="3192463" y="2819400"/>
            <a:ext cx="344487" cy="457200"/>
            <a:chOff x="2011" y="2640"/>
            <a:chExt cx="217" cy="288"/>
          </a:xfrm>
        </p:grpSpPr>
        <p:sp>
          <p:nvSpPr>
            <p:cNvPr id="80927" name="Text Box 31"/>
            <p:cNvSpPr txBox="1">
              <a:spLocks noChangeArrowheads="1"/>
            </p:cNvSpPr>
            <p:nvPr/>
          </p:nvSpPr>
          <p:spPr bwMode="auto">
            <a:xfrm rot="4203314" flipH="1">
              <a:off x="1978" y="267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990033"/>
                  </a:solidFill>
                  <a:latin typeface="GreekC" pitchFamily="2" charset="0"/>
                </a:rPr>
                <a:t>a</a:t>
              </a:r>
              <a:endParaRPr lang="es-ES" sz="1600" b="1">
                <a:solidFill>
                  <a:srgbClr val="990033"/>
                </a:solidFill>
                <a:latin typeface="GreekC" pitchFamily="2" charset="0"/>
              </a:endParaRPr>
            </a:p>
          </p:txBody>
        </p:sp>
        <p:sp>
          <p:nvSpPr>
            <p:cNvPr id="80928" name="Freeform 32"/>
            <p:cNvSpPr>
              <a:spLocks/>
            </p:cNvSpPr>
            <p:nvPr/>
          </p:nvSpPr>
          <p:spPr bwMode="auto">
            <a:xfrm>
              <a:off x="2011" y="2646"/>
              <a:ext cx="125" cy="39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3" y="34"/>
                </a:cxn>
                <a:cxn ang="0">
                  <a:pos x="125" y="0"/>
                </a:cxn>
              </a:cxnLst>
              <a:rect l="0" t="0" r="r" b="b"/>
              <a:pathLst>
                <a:path w="125" h="39">
                  <a:moveTo>
                    <a:pt x="0" y="33"/>
                  </a:moveTo>
                  <a:cubicBezTo>
                    <a:pt x="6" y="33"/>
                    <a:pt x="22" y="39"/>
                    <a:pt x="43" y="34"/>
                  </a:cubicBezTo>
                  <a:cubicBezTo>
                    <a:pt x="64" y="29"/>
                    <a:pt x="108" y="7"/>
                    <a:pt x="125" y="0"/>
                  </a:cubicBez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0929" name="Group 33"/>
          <p:cNvGrpSpPr>
            <a:grpSpLocks/>
          </p:cNvGrpSpPr>
          <p:nvPr/>
        </p:nvGrpSpPr>
        <p:grpSpPr bwMode="auto">
          <a:xfrm>
            <a:off x="4908550" y="3509963"/>
            <a:ext cx="254000" cy="238125"/>
            <a:chOff x="3092" y="2211"/>
            <a:chExt cx="160" cy="150"/>
          </a:xfrm>
        </p:grpSpPr>
        <p:sp>
          <p:nvSpPr>
            <p:cNvPr id="80930" name="Freeform 34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0932" name="Group 36"/>
          <p:cNvGrpSpPr>
            <a:grpSpLocks/>
          </p:cNvGrpSpPr>
          <p:nvPr/>
        </p:nvGrpSpPr>
        <p:grpSpPr bwMode="auto">
          <a:xfrm>
            <a:off x="3810000" y="3495675"/>
            <a:ext cx="254000" cy="238125"/>
            <a:chOff x="3092" y="2211"/>
            <a:chExt cx="160" cy="150"/>
          </a:xfrm>
        </p:grpSpPr>
        <p:sp>
          <p:nvSpPr>
            <p:cNvPr id="80933" name="Freeform 37"/>
            <p:cNvSpPr>
              <a:spLocks/>
            </p:cNvSpPr>
            <p:nvPr/>
          </p:nvSpPr>
          <p:spPr bwMode="auto">
            <a:xfrm>
              <a:off x="3092" y="2211"/>
              <a:ext cx="160" cy="1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4" y="6"/>
                </a:cxn>
                <a:cxn ang="0">
                  <a:pos x="37" y="35"/>
                </a:cxn>
                <a:cxn ang="0">
                  <a:pos x="7" y="95"/>
                </a:cxn>
                <a:cxn ang="0">
                  <a:pos x="0" y="150"/>
                </a:cxn>
              </a:cxnLst>
              <a:rect l="0" t="0" r="r" b="b"/>
              <a:pathLst>
                <a:path w="160" h="150">
                  <a:moveTo>
                    <a:pt x="160" y="0"/>
                  </a:moveTo>
                  <a:cubicBezTo>
                    <a:pt x="149" y="1"/>
                    <a:pt x="114" y="0"/>
                    <a:pt x="94" y="6"/>
                  </a:cubicBezTo>
                  <a:cubicBezTo>
                    <a:pt x="74" y="12"/>
                    <a:pt x="52" y="20"/>
                    <a:pt x="37" y="35"/>
                  </a:cubicBezTo>
                  <a:cubicBezTo>
                    <a:pt x="22" y="50"/>
                    <a:pt x="13" y="76"/>
                    <a:pt x="7" y="95"/>
                  </a:cubicBezTo>
                  <a:cubicBezTo>
                    <a:pt x="1" y="114"/>
                    <a:pt x="2" y="139"/>
                    <a:pt x="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4114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33CC"/>
                </a:solidFill>
                <a:latin typeface="Arial" charset="0"/>
              </a:rPr>
              <a:t>x</a:t>
            </a:r>
            <a:endParaRPr lang="es-ES" sz="1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5181600" y="3200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y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aphicFrame>
        <p:nvGraphicFramePr>
          <p:cNvPr id="182272" name="Object 2048"/>
          <p:cNvGraphicFramePr>
            <a:graphicFrameLocks noChangeAspect="1"/>
          </p:cNvGraphicFramePr>
          <p:nvPr/>
        </p:nvGraphicFramePr>
        <p:xfrm>
          <a:off x="5970588" y="2819400"/>
          <a:ext cx="1563687" cy="320675"/>
        </p:xfrm>
        <a:graphic>
          <a:graphicData uri="http://schemas.openxmlformats.org/presentationml/2006/ole">
            <p:oleObj spid="_x0000_s182272" name="Ecuación" r:id="rId3" imgW="1054080" imgH="215640" progId="">
              <p:embed/>
            </p:oleObj>
          </a:graphicData>
        </a:graphic>
      </p:graphicFrame>
      <p:graphicFrame>
        <p:nvGraphicFramePr>
          <p:cNvPr id="182273" name="Object 2049"/>
          <p:cNvGraphicFramePr>
            <a:graphicFrameLocks noChangeAspect="1"/>
          </p:cNvGraphicFramePr>
          <p:nvPr/>
        </p:nvGraphicFramePr>
        <p:xfrm>
          <a:off x="7675563" y="2860675"/>
          <a:ext cx="773112" cy="263525"/>
        </p:xfrm>
        <a:graphic>
          <a:graphicData uri="http://schemas.openxmlformats.org/presentationml/2006/ole">
            <p:oleObj spid="_x0000_s182273" name="Ecuación" r:id="rId4" imgW="520560" imgH="177480" progId="">
              <p:embed/>
            </p:oleObj>
          </a:graphicData>
        </a:graphic>
      </p:graphicFrame>
      <p:graphicFrame>
        <p:nvGraphicFramePr>
          <p:cNvPr id="182274" name="Object 2050"/>
          <p:cNvGraphicFramePr>
            <a:graphicFrameLocks noChangeAspect="1"/>
          </p:cNvGraphicFramePr>
          <p:nvPr/>
        </p:nvGraphicFramePr>
        <p:xfrm>
          <a:off x="5997575" y="3505200"/>
          <a:ext cx="1565275" cy="320675"/>
        </p:xfrm>
        <a:graphic>
          <a:graphicData uri="http://schemas.openxmlformats.org/presentationml/2006/ole">
            <p:oleObj spid="_x0000_s182274" name="Ecuación" r:id="rId5" imgW="1054080" imgH="215640" progId="">
              <p:embed/>
            </p:oleObj>
          </a:graphicData>
        </a:graphic>
      </p:graphicFrame>
      <p:graphicFrame>
        <p:nvGraphicFramePr>
          <p:cNvPr id="182275" name="Object 2051"/>
          <p:cNvGraphicFramePr>
            <a:graphicFrameLocks noChangeAspect="1"/>
          </p:cNvGraphicFramePr>
          <p:nvPr/>
        </p:nvGraphicFramePr>
        <p:xfrm>
          <a:off x="7696200" y="3546475"/>
          <a:ext cx="792163" cy="263525"/>
        </p:xfrm>
        <a:graphic>
          <a:graphicData uri="http://schemas.openxmlformats.org/presentationml/2006/ole">
            <p:oleObj spid="_x0000_s182275" name="Ecuación" r:id="rId6" imgW="533160" imgH="177480" progId="">
              <p:embed/>
            </p:oleObj>
          </a:graphicData>
        </a:graphic>
      </p:graphicFrame>
      <p:graphicFrame>
        <p:nvGraphicFramePr>
          <p:cNvPr id="182276" name="Object 2052"/>
          <p:cNvGraphicFramePr>
            <a:graphicFrameLocks noChangeAspect="1"/>
          </p:cNvGraphicFramePr>
          <p:nvPr/>
        </p:nvGraphicFramePr>
        <p:xfrm>
          <a:off x="6019800" y="4419600"/>
          <a:ext cx="1430338" cy="620713"/>
        </p:xfrm>
        <a:graphic>
          <a:graphicData uri="http://schemas.openxmlformats.org/presentationml/2006/ole">
            <p:oleObj spid="_x0000_s182276" name="Ecuación" r:id="rId7" imgW="965160" imgH="419040" progId="">
              <p:embed/>
            </p:oleObj>
          </a:graphicData>
        </a:graphic>
      </p:graphicFrame>
      <p:graphicFrame>
        <p:nvGraphicFramePr>
          <p:cNvPr id="182277" name="Object 2053"/>
          <p:cNvGraphicFramePr>
            <a:graphicFrameLocks noChangeAspect="1"/>
          </p:cNvGraphicFramePr>
          <p:nvPr/>
        </p:nvGraphicFramePr>
        <p:xfrm>
          <a:off x="7543800" y="4532313"/>
          <a:ext cx="989013" cy="344487"/>
        </p:xfrm>
        <a:graphic>
          <a:graphicData uri="http://schemas.openxmlformats.org/presentationml/2006/ole">
            <p:oleObj spid="_x0000_s182277" name="Ecuación" r:id="rId8" imgW="583920" imgH="203040" progId="">
              <p:embed/>
            </p:oleObj>
          </a:graphicData>
        </a:graphic>
      </p:graphicFrame>
      <p:graphicFrame>
        <p:nvGraphicFramePr>
          <p:cNvPr id="182278" name="Object 2054"/>
          <p:cNvGraphicFramePr>
            <a:graphicFrameLocks noChangeAspect="1"/>
          </p:cNvGraphicFramePr>
          <p:nvPr/>
        </p:nvGraphicFramePr>
        <p:xfrm>
          <a:off x="6697663" y="990600"/>
          <a:ext cx="1233487" cy="615950"/>
        </p:xfrm>
        <a:graphic>
          <a:graphicData uri="http://schemas.openxmlformats.org/presentationml/2006/ole">
            <p:oleObj spid="_x0000_s182278" name="Ecuación" r:id="rId9" imgW="787320" imgH="393480" progId="">
              <p:embed/>
            </p:oleObj>
          </a:graphicData>
        </a:graphic>
      </p:graphicFrame>
      <p:sp>
        <p:nvSpPr>
          <p:cNvPr id="80945" name="Freeform 49"/>
          <p:cNvSpPr>
            <a:spLocks/>
          </p:cNvSpPr>
          <p:nvPr/>
        </p:nvSpPr>
        <p:spPr bwMode="auto">
          <a:xfrm flipV="1">
            <a:off x="4062413" y="1881188"/>
            <a:ext cx="1587" cy="1847850"/>
          </a:xfrm>
          <a:custGeom>
            <a:avLst/>
            <a:gdLst/>
            <a:ahLst/>
            <a:cxnLst>
              <a:cxn ang="0">
                <a:pos x="0" y="1164"/>
              </a:cxn>
              <a:cxn ang="0">
                <a:pos x="0" y="0"/>
              </a:cxn>
            </a:cxnLst>
            <a:rect l="0" t="0" r="r" b="b"/>
            <a:pathLst>
              <a:path w="1" h="1164">
                <a:moveTo>
                  <a:pt x="0" y="116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0946" name="Text Box 50"/>
          <p:cNvSpPr txBox="1">
            <a:spLocks noChangeArrowheads="1"/>
          </p:cNvSpPr>
          <p:nvPr/>
        </p:nvSpPr>
        <p:spPr bwMode="auto">
          <a:xfrm>
            <a:off x="3352800" y="3657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y</a:t>
            </a:r>
            <a:endParaRPr lang="es-E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0947" name="Text Box 51"/>
          <p:cNvSpPr txBox="1">
            <a:spLocks noChangeArrowheads="1"/>
          </p:cNvSpPr>
          <p:nvPr/>
        </p:nvSpPr>
        <p:spPr bwMode="auto">
          <a:xfrm flipH="1">
            <a:off x="4038600" y="24717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336600"/>
                </a:solidFill>
                <a:latin typeface="Arial" charset="0"/>
              </a:rPr>
              <a:t>x</a:t>
            </a:r>
            <a:endParaRPr lang="es-ES" sz="1600" b="1">
              <a:solidFill>
                <a:srgbClr val="336600"/>
              </a:solidFill>
              <a:latin typeface="Arial" charset="0"/>
            </a:endParaRPr>
          </a:p>
        </p:txBody>
      </p:sp>
      <p:grpSp>
        <p:nvGrpSpPr>
          <p:cNvPr id="80953" name="Group 57"/>
          <p:cNvGrpSpPr>
            <a:grpSpLocks/>
          </p:cNvGrpSpPr>
          <p:nvPr/>
        </p:nvGrpSpPr>
        <p:grpSpPr bwMode="auto">
          <a:xfrm>
            <a:off x="990600" y="5791200"/>
            <a:ext cx="7467600" cy="762000"/>
            <a:chOff x="624" y="3648"/>
            <a:chExt cx="4704" cy="480"/>
          </a:xfrm>
        </p:grpSpPr>
        <p:sp>
          <p:nvSpPr>
            <p:cNvPr id="80949" name="Rectangle 53"/>
            <p:cNvSpPr>
              <a:spLocks noChangeArrowheads="1"/>
            </p:cNvSpPr>
            <p:nvPr/>
          </p:nvSpPr>
          <p:spPr bwMode="auto">
            <a:xfrm>
              <a:off x="624" y="3648"/>
              <a:ext cx="4704" cy="480"/>
            </a:xfrm>
            <a:prstGeom prst="rect">
              <a:avLst/>
            </a:prstGeom>
            <a:solidFill>
              <a:srgbClr val="EEE4DA"/>
            </a:solidFill>
            <a:ln w="38100" cmpd="dbl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82279" name="Object 2055"/>
            <p:cNvGraphicFramePr>
              <a:graphicFrameLocks noChangeAspect="1"/>
            </p:cNvGraphicFramePr>
            <p:nvPr/>
          </p:nvGraphicFramePr>
          <p:xfrm>
            <a:off x="777" y="3691"/>
            <a:ext cx="1222" cy="404"/>
          </p:xfrm>
          <a:graphic>
            <a:graphicData uri="http://schemas.openxmlformats.org/presentationml/2006/ole">
              <p:oleObj spid="_x0000_s182279" name="Ecuación" r:id="rId10" imgW="1307880" imgH="431640" progId="">
                <p:embed/>
              </p:oleObj>
            </a:graphicData>
          </a:graphic>
        </p:graphicFrame>
        <p:graphicFrame>
          <p:nvGraphicFramePr>
            <p:cNvPr id="182280" name="Object 2056"/>
            <p:cNvGraphicFramePr>
              <a:graphicFrameLocks noChangeAspect="1"/>
            </p:cNvGraphicFramePr>
            <p:nvPr/>
          </p:nvGraphicFramePr>
          <p:xfrm>
            <a:off x="2417" y="3691"/>
            <a:ext cx="1225" cy="404"/>
          </p:xfrm>
          <a:graphic>
            <a:graphicData uri="http://schemas.openxmlformats.org/presentationml/2006/ole">
              <p:oleObj spid="_x0000_s182280" name="Ecuación" r:id="rId11" imgW="1307880" imgH="431640" progId="">
                <p:embed/>
              </p:oleObj>
            </a:graphicData>
          </a:graphic>
        </p:graphicFrame>
        <p:graphicFrame>
          <p:nvGraphicFramePr>
            <p:cNvPr id="182281" name="Object 2057"/>
            <p:cNvGraphicFramePr>
              <a:graphicFrameLocks noChangeAspect="1"/>
            </p:cNvGraphicFramePr>
            <p:nvPr/>
          </p:nvGraphicFramePr>
          <p:xfrm>
            <a:off x="4033" y="3691"/>
            <a:ext cx="1174" cy="404"/>
          </p:xfrm>
          <a:graphic>
            <a:graphicData uri="http://schemas.openxmlformats.org/presentationml/2006/ole">
              <p:oleObj spid="_x0000_s182281" name="Ecuación" r:id="rId12" imgW="1257120" imgH="4316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17" grpId="0" autoUpdateAnimBg="0"/>
      <p:bldP spid="80918" grpId="0" animBg="1"/>
      <p:bldP spid="80919" grpId="0" animBg="1" autoUpdateAnimBg="0"/>
      <p:bldP spid="80920" grpId="0" animBg="1" autoUpdateAnimBg="0"/>
      <p:bldP spid="80921" grpId="0" animBg="1"/>
      <p:bldP spid="80922" grpId="0" autoUpdateAnimBg="0"/>
      <p:bldP spid="80935" grpId="0" autoUpdateAnimBg="0"/>
      <p:bldP spid="80936" grpId="0" autoUpdateAnimBg="0"/>
      <p:bldP spid="80945" grpId="0" animBg="1"/>
      <p:bldP spid="80946" grpId="0" autoUpdateAnimBg="0"/>
      <p:bldP spid="8094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A43B-221F-4FAE-B298-7BC6756DB092}" type="slidenum">
              <a:rPr lang="es-ES"/>
              <a:pPr/>
              <a:t>45</a:t>
            </a:fld>
            <a:endParaRPr lang="es-E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SENO DE 0º , 90º,180º, 270º y 360º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352800" y="1676400"/>
            <a:ext cx="5257800" cy="9842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Observa que al ir aumentando el ángulo de 0º a 90º el seno va creciendo, de 0 a 1.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sen 0º = 0               sen 90º = 1</a:t>
            </a:r>
          </a:p>
        </p:txBody>
      </p:sp>
      <p:grpSp>
        <p:nvGrpSpPr>
          <p:cNvPr id="83083" name="Group 139"/>
          <p:cNvGrpSpPr>
            <a:grpSpLocks/>
          </p:cNvGrpSpPr>
          <p:nvPr/>
        </p:nvGrpSpPr>
        <p:grpSpPr bwMode="auto">
          <a:xfrm>
            <a:off x="1066800" y="2209800"/>
            <a:ext cx="3200400" cy="3090863"/>
            <a:chOff x="672" y="1392"/>
            <a:chExt cx="2016" cy="1947"/>
          </a:xfrm>
        </p:grpSpPr>
        <p:grpSp>
          <p:nvGrpSpPr>
            <p:cNvPr id="83059" name="Group 115"/>
            <p:cNvGrpSpPr>
              <a:grpSpLocks/>
            </p:cNvGrpSpPr>
            <p:nvPr/>
          </p:nvGrpSpPr>
          <p:grpSpPr bwMode="auto">
            <a:xfrm>
              <a:off x="672" y="1392"/>
              <a:ext cx="2016" cy="1947"/>
              <a:chOff x="672" y="1392"/>
              <a:chExt cx="2016" cy="1947"/>
            </a:xfrm>
          </p:grpSpPr>
          <p:sp>
            <p:nvSpPr>
              <p:cNvPr id="83006" name="Line 62"/>
              <p:cNvSpPr>
                <a:spLocks noChangeShapeType="1"/>
              </p:cNvSpPr>
              <p:nvPr/>
            </p:nvSpPr>
            <p:spPr bwMode="auto">
              <a:xfrm>
                <a:off x="1579" y="1536"/>
                <a:ext cx="0" cy="17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3007" name="Line 63"/>
              <p:cNvSpPr>
                <a:spLocks noChangeShapeType="1"/>
              </p:cNvSpPr>
              <p:nvPr/>
            </p:nvSpPr>
            <p:spPr bwMode="auto">
              <a:xfrm>
                <a:off x="720" y="2431"/>
                <a:ext cx="1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grpSp>
            <p:nvGrpSpPr>
              <p:cNvPr id="83058" name="Group 114"/>
              <p:cNvGrpSpPr>
                <a:grpSpLocks/>
              </p:cNvGrpSpPr>
              <p:nvPr/>
            </p:nvGrpSpPr>
            <p:grpSpPr bwMode="auto">
              <a:xfrm>
                <a:off x="672" y="1392"/>
                <a:ext cx="2016" cy="1947"/>
                <a:chOff x="672" y="1392"/>
                <a:chExt cx="2016" cy="1947"/>
              </a:xfrm>
            </p:grpSpPr>
            <p:sp>
              <p:nvSpPr>
                <p:cNvPr id="82998" name="Oval 54"/>
                <p:cNvSpPr>
                  <a:spLocks noChangeArrowheads="1"/>
                </p:cNvSpPr>
                <p:nvPr/>
              </p:nvSpPr>
              <p:spPr bwMode="auto">
                <a:xfrm>
                  <a:off x="855" y="1698"/>
                  <a:ext cx="1456" cy="1456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30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672" y="2426"/>
                  <a:ext cx="30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300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475" y="3127"/>
                  <a:ext cx="39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30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392" y="1392"/>
                  <a:ext cx="216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 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300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402" y="2467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X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300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440" y="1392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300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485" y="2453"/>
                  <a:ext cx="28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</p:grpSp>
        </p:grpSp>
        <p:sp>
          <p:nvSpPr>
            <p:cNvPr id="83010" name="Text Box 66"/>
            <p:cNvSpPr txBox="1">
              <a:spLocks noChangeArrowheads="1"/>
            </p:cNvSpPr>
            <p:nvPr/>
          </p:nvSpPr>
          <p:spPr bwMode="auto">
            <a:xfrm>
              <a:off x="2310" y="2426"/>
              <a:ext cx="1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83027" name="Group 83"/>
          <p:cNvGrpSpPr>
            <a:grpSpLocks/>
          </p:cNvGrpSpPr>
          <p:nvPr/>
        </p:nvGrpSpPr>
        <p:grpSpPr bwMode="auto">
          <a:xfrm>
            <a:off x="2498725" y="3473450"/>
            <a:ext cx="1119188" cy="393700"/>
            <a:chOff x="1574" y="2188"/>
            <a:chExt cx="705" cy="248"/>
          </a:xfrm>
        </p:grpSpPr>
        <p:sp>
          <p:nvSpPr>
            <p:cNvPr id="82994" name="Freeform 50"/>
            <p:cNvSpPr>
              <a:spLocks/>
            </p:cNvSpPr>
            <p:nvPr/>
          </p:nvSpPr>
          <p:spPr bwMode="auto">
            <a:xfrm>
              <a:off x="1574" y="2188"/>
              <a:ext cx="705" cy="24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13" name="Freeform 69"/>
            <p:cNvSpPr>
              <a:spLocks/>
            </p:cNvSpPr>
            <p:nvPr/>
          </p:nvSpPr>
          <p:spPr bwMode="auto">
            <a:xfrm>
              <a:off x="2272" y="2188"/>
              <a:ext cx="1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8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lnTo>
                    <a:pt x="0" y="248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3019" name="Freeform 75"/>
          <p:cNvSpPr>
            <a:spLocks/>
          </p:cNvSpPr>
          <p:nvPr/>
        </p:nvSpPr>
        <p:spPr bwMode="auto">
          <a:xfrm>
            <a:off x="2508250" y="2701925"/>
            <a:ext cx="1588" cy="1158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0"/>
              </a:cxn>
            </a:cxnLst>
            <a:rect l="0" t="0" r="r" b="b"/>
            <a:pathLst>
              <a:path w="1" h="730">
                <a:moveTo>
                  <a:pt x="0" y="0"/>
                </a:moveTo>
                <a:lnTo>
                  <a:pt x="0" y="730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3026" name="Group 82"/>
          <p:cNvGrpSpPr>
            <a:grpSpLocks/>
          </p:cNvGrpSpPr>
          <p:nvPr/>
        </p:nvGrpSpPr>
        <p:grpSpPr bwMode="auto">
          <a:xfrm>
            <a:off x="2498725" y="3679825"/>
            <a:ext cx="1157288" cy="174625"/>
            <a:chOff x="1574" y="2318"/>
            <a:chExt cx="729" cy="110"/>
          </a:xfrm>
        </p:grpSpPr>
        <p:sp>
          <p:nvSpPr>
            <p:cNvPr id="83015" name="Freeform 71"/>
            <p:cNvSpPr>
              <a:spLocks/>
            </p:cNvSpPr>
            <p:nvPr/>
          </p:nvSpPr>
          <p:spPr bwMode="auto">
            <a:xfrm>
              <a:off x="2302" y="2318"/>
              <a:ext cx="1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"/>
                </a:cxn>
              </a:cxnLst>
              <a:rect l="0" t="0" r="r" b="b"/>
              <a:pathLst>
                <a:path w="1" h="110">
                  <a:moveTo>
                    <a:pt x="0" y="0"/>
                  </a:moveTo>
                  <a:lnTo>
                    <a:pt x="0" y="11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21" name="Freeform 77"/>
            <p:cNvSpPr>
              <a:spLocks/>
            </p:cNvSpPr>
            <p:nvPr/>
          </p:nvSpPr>
          <p:spPr bwMode="auto">
            <a:xfrm>
              <a:off x="1574" y="2322"/>
              <a:ext cx="728" cy="10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728" y="0"/>
                </a:cxn>
              </a:cxnLst>
              <a:rect l="0" t="0" r="r" b="b"/>
              <a:pathLst>
                <a:path w="728" h="106">
                  <a:moveTo>
                    <a:pt x="0" y="106"/>
                  </a:moveTo>
                  <a:lnTo>
                    <a:pt x="728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2505075" y="3060700"/>
            <a:ext cx="852488" cy="796925"/>
            <a:chOff x="1578" y="1928"/>
            <a:chExt cx="537" cy="502"/>
          </a:xfrm>
        </p:grpSpPr>
        <p:sp>
          <p:nvSpPr>
            <p:cNvPr id="83014" name="Freeform 70"/>
            <p:cNvSpPr>
              <a:spLocks/>
            </p:cNvSpPr>
            <p:nvPr/>
          </p:nvSpPr>
          <p:spPr bwMode="auto">
            <a:xfrm>
              <a:off x="2114" y="1928"/>
              <a:ext cx="1" cy="5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2"/>
                </a:cxn>
              </a:cxnLst>
              <a:rect l="0" t="0" r="r" b="b"/>
              <a:pathLst>
                <a:path w="1" h="502">
                  <a:moveTo>
                    <a:pt x="0" y="0"/>
                  </a:moveTo>
                  <a:lnTo>
                    <a:pt x="0" y="502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22" name="Freeform 78"/>
            <p:cNvSpPr>
              <a:spLocks/>
            </p:cNvSpPr>
            <p:nvPr/>
          </p:nvSpPr>
          <p:spPr bwMode="auto">
            <a:xfrm>
              <a:off x="1578" y="1932"/>
              <a:ext cx="534" cy="498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534" y="0"/>
                </a:cxn>
              </a:cxnLst>
              <a:rect l="0" t="0" r="r" b="b"/>
              <a:pathLst>
                <a:path w="534" h="498">
                  <a:moveTo>
                    <a:pt x="0" y="498"/>
                  </a:moveTo>
                  <a:lnTo>
                    <a:pt x="534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29" name="Group 85"/>
          <p:cNvGrpSpPr>
            <a:grpSpLocks/>
          </p:cNvGrpSpPr>
          <p:nvPr/>
        </p:nvGrpSpPr>
        <p:grpSpPr bwMode="auto">
          <a:xfrm>
            <a:off x="2508250" y="2838450"/>
            <a:ext cx="574675" cy="1022350"/>
            <a:chOff x="1580" y="1788"/>
            <a:chExt cx="362" cy="644"/>
          </a:xfrm>
        </p:grpSpPr>
        <p:sp>
          <p:nvSpPr>
            <p:cNvPr id="83016" name="Freeform 72"/>
            <p:cNvSpPr>
              <a:spLocks/>
            </p:cNvSpPr>
            <p:nvPr/>
          </p:nvSpPr>
          <p:spPr bwMode="auto">
            <a:xfrm>
              <a:off x="1940" y="1790"/>
              <a:ext cx="1" cy="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2"/>
                </a:cxn>
              </a:cxnLst>
              <a:rect l="0" t="0" r="r" b="b"/>
              <a:pathLst>
                <a:path w="1" h="642">
                  <a:moveTo>
                    <a:pt x="0" y="0"/>
                  </a:moveTo>
                  <a:lnTo>
                    <a:pt x="0" y="642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23" name="Freeform 79"/>
            <p:cNvSpPr>
              <a:spLocks/>
            </p:cNvSpPr>
            <p:nvPr/>
          </p:nvSpPr>
          <p:spPr bwMode="auto">
            <a:xfrm>
              <a:off x="1580" y="1788"/>
              <a:ext cx="362" cy="642"/>
            </a:xfrm>
            <a:custGeom>
              <a:avLst/>
              <a:gdLst/>
              <a:ahLst/>
              <a:cxnLst>
                <a:cxn ang="0">
                  <a:pos x="0" y="642"/>
                </a:cxn>
                <a:cxn ang="0">
                  <a:pos x="362" y="0"/>
                </a:cxn>
              </a:cxnLst>
              <a:rect l="0" t="0" r="r" b="b"/>
              <a:pathLst>
                <a:path w="362" h="642">
                  <a:moveTo>
                    <a:pt x="0" y="642"/>
                  </a:moveTo>
                  <a:lnTo>
                    <a:pt x="362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2508250" y="2736850"/>
            <a:ext cx="319088" cy="1127125"/>
            <a:chOff x="1580" y="1724"/>
            <a:chExt cx="201" cy="710"/>
          </a:xfrm>
        </p:grpSpPr>
        <p:sp>
          <p:nvSpPr>
            <p:cNvPr id="83017" name="Freeform 73"/>
            <p:cNvSpPr>
              <a:spLocks/>
            </p:cNvSpPr>
            <p:nvPr/>
          </p:nvSpPr>
          <p:spPr bwMode="auto">
            <a:xfrm>
              <a:off x="1780" y="1724"/>
              <a:ext cx="1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0"/>
                </a:cxn>
              </a:cxnLst>
              <a:rect l="0" t="0" r="r" b="b"/>
              <a:pathLst>
                <a:path w="1" h="710">
                  <a:moveTo>
                    <a:pt x="0" y="0"/>
                  </a:moveTo>
                  <a:lnTo>
                    <a:pt x="0" y="71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24" name="Freeform 80"/>
            <p:cNvSpPr>
              <a:spLocks/>
            </p:cNvSpPr>
            <p:nvPr/>
          </p:nvSpPr>
          <p:spPr bwMode="auto">
            <a:xfrm>
              <a:off x="1580" y="1726"/>
              <a:ext cx="196" cy="702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196" y="0"/>
                </a:cxn>
              </a:cxnLst>
              <a:rect l="0" t="0" r="r" b="b"/>
              <a:pathLst>
                <a:path w="196" h="702">
                  <a:moveTo>
                    <a:pt x="0" y="702"/>
                  </a:moveTo>
                  <a:lnTo>
                    <a:pt x="19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31" name="Group 87"/>
          <p:cNvGrpSpPr>
            <a:grpSpLocks/>
          </p:cNvGrpSpPr>
          <p:nvPr/>
        </p:nvGrpSpPr>
        <p:grpSpPr bwMode="auto">
          <a:xfrm>
            <a:off x="2508250" y="2701925"/>
            <a:ext cx="92075" cy="1162050"/>
            <a:chOff x="1580" y="1702"/>
            <a:chExt cx="58" cy="732"/>
          </a:xfrm>
        </p:grpSpPr>
        <p:sp>
          <p:nvSpPr>
            <p:cNvPr id="83018" name="Freeform 74"/>
            <p:cNvSpPr>
              <a:spLocks/>
            </p:cNvSpPr>
            <p:nvPr/>
          </p:nvSpPr>
          <p:spPr bwMode="auto">
            <a:xfrm>
              <a:off x="1636" y="1702"/>
              <a:ext cx="2" cy="7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32"/>
                </a:cxn>
              </a:cxnLst>
              <a:rect l="0" t="0" r="r" b="b"/>
              <a:pathLst>
                <a:path w="2" h="732">
                  <a:moveTo>
                    <a:pt x="2" y="0"/>
                  </a:moveTo>
                  <a:lnTo>
                    <a:pt x="0" y="732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25" name="Freeform 81"/>
            <p:cNvSpPr>
              <a:spLocks/>
            </p:cNvSpPr>
            <p:nvPr/>
          </p:nvSpPr>
          <p:spPr bwMode="auto">
            <a:xfrm>
              <a:off x="1580" y="1704"/>
              <a:ext cx="54" cy="728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54" y="0"/>
                </a:cxn>
              </a:cxnLst>
              <a:rect l="0" t="0" r="r" b="b"/>
              <a:pathLst>
                <a:path w="54" h="728">
                  <a:moveTo>
                    <a:pt x="0" y="728"/>
                  </a:moveTo>
                  <a:lnTo>
                    <a:pt x="54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55" name="Group 111"/>
          <p:cNvGrpSpPr>
            <a:grpSpLocks/>
          </p:cNvGrpSpPr>
          <p:nvPr/>
        </p:nvGrpSpPr>
        <p:grpSpPr bwMode="auto">
          <a:xfrm>
            <a:off x="1373188" y="3657600"/>
            <a:ext cx="1131887" cy="204788"/>
            <a:chOff x="865" y="2304"/>
            <a:chExt cx="713" cy="129"/>
          </a:xfrm>
        </p:grpSpPr>
        <p:sp>
          <p:nvSpPr>
            <p:cNvPr id="83037" name="Freeform 93"/>
            <p:cNvSpPr>
              <a:spLocks/>
            </p:cNvSpPr>
            <p:nvPr/>
          </p:nvSpPr>
          <p:spPr bwMode="auto">
            <a:xfrm>
              <a:off x="866" y="2304"/>
              <a:ext cx="4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29"/>
                </a:cxn>
              </a:cxnLst>
              <a:rect l="0" t="0" r="r" b="b"/>
              <a:pathLst>
                <a:path w="4" h="129">
                  <a:moveTo>
                    <a:pt x="0" y="0"/>
                  </a:moveTo>
                  <a:lnTo>
                    <a:pt x="4" y="129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38" name="Freeform 94"/>
            <p:cNvSpPr>
              <a:spLocks/>
            </p:cNvSpPr>
            <p:nvPr/>
          </p:nvSpPr>
          <p:spPr bwMode="auto">
            <a:xfrm>
              <a:off x="865" y="2308"/>
              <a:ext cx="713" cy="122"/>
            </a:xfrm>
            <a:custGeom>
              <a:avLst/>
              <a:gdLst/>
              <a:ahLst/>
              <a:cxnLst>
                <a:cxn ang="0">
                  <a:pos x="713" y="122"/>
                </a:cxn>
                <a:cxn ang="0">
                  <a:pos x="0" y="0"/>
                </a:cxn>
              </a:cxnLst>
              <a:rect l="0" t="0" r="r" b="b"/>
              <a:pathLst>
                <a:path w="713" h="122">
                  <a:moveTo>
                    <a:pt x="713" y="122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53" name="Group 109"/>
          <p:cNvGrpSpPr>
            <a:grpSpLocks/>
          </p:cNvGrpSpPr>
          <p:nvPr/>
        </p:nvGrpSpPr>
        <p:grpSpPr bwMode="auto">
          <a:xfrm>
            <a:off x="1676400" y="3048000"/>
            <a:ext cx="823913" cy="809625"/>
            <a:chOff x="1056" y="1920"/>
            <a:chExt cx="519" cy="510"/>
          </a:xfrm>
        </p:grpSpPr>
        <p:sp>
          <p:nvSpPr>
            <p:cNvPr id="83040" name="Freeform 96"/>
            <p:cNvSpPr>
              <a:spLocks/>
            </p:cNvSpPr>
            <p:nvPr/>
          </p:nvSpPr>
          <p:spPr bwMode="auto">
            <a:xfrm flipH="1">
              <a:off x="1056" y="1920"/>
              <a:ext cx="1" cy="5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2"/>
                </a:cxn>
              </a:cxnLst>
              <a:rect l="0" t="0" r="r" b="b"/>
              <a:pathLst>
                <a:path w="1" h="502">
                  <a:moveTo>
                    <a:pt x="0" y="0"/>
                  </a:moveTo>
                  <a:lnTo>
                    <a:pt x="0" y="502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41" name="Freeform 97"/>
            <p:cNvSpPr>
              <a:spLocks/>
            </p:cNvSpPr>
            <p:nvPr/>
          </p:nvSpPr>
          <p:spPr bwMode="auto">
            <a:xfrm>
              <a:off x="1059" y="1924"/>
              <a:ext cx="516" cy="506"/>
            </a:xfrm>
            <a:custGeom>
              <a:avLst/>
              <a:gdLst/>
              <a:ahLst/>
              <a:cxnLst>
                <a:cxn ang="0">
                  <a:pos x="516" y="506"/>
                </a:cxn>
                <a:cxn ang="0">
                  <a:pos x="0" y="0"/>
                </a:cxn>
              </a:cxnLst>
              <a:rect l="0" t="0" r="r" b="b"/>
              <a:pathLst>
                <a:path w="516" h="506">
                  <a:moveTo>
                    <a:pt x="516" y="506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52" name="Group 108"/>
          <p:cNvGrpSpPr>
            <a:grpSpLocks/>
          </p:cNvGrpSpPr>
          <p:nvPr/>
        </p:nvGrpSpPr>
        <p:grpSpPr bwMode="auto">
          <a:xfrm>
            <a:off x="1905000" y="2863850"/>
            <a:ext cx="585788" cy="989013"/>
            <a:chOff x="1200" y="1804"/>
            <a:chExt cx="369" cy="623"/>
          </a:xfrm>
        </p:grpSpPr>
        <p:sp>
          <p:nvSpPr>
            <p:cNvPr id="83043" name="Freeform 99"/>
            <p:cNvSpPr>
              <a:spLocks/>
            </p:cNvSpPr>
            <p:nvPr/>
          </p:nvSpPr>
          <p:spPr bwMode="auto">
            <a:xfrm>
              <a:off x="1203" y="1806"/>
              <a:ext cx="1" cy="6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1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44" name="Freeform 100"/>
            <p:cNvSpPr>
              <a:spLocks/>
            </p:cNvSpPr>
            <p:nvPr/>
          </p:nvSpPr>
          <p:spPr bwMode="auto">
            <a:xfrm>
              <a:off x="1200" y="1804"/>
              <a:ext cx="369" cy="617"/>
            </a:xfrm>
            <a:custGeom>
              <a:avLst/>
              <a:gdLst/>
              <a:ahLst/>
              <a:cxnLst>
                <a:cxn ang="0">
                  <a:pos x="369" y="617"/>
                </a:cxn>
                <a:cxn ang="0">
                  <a:pos x="0" y="0"/>
                </a:cxn>
              </a:cxnLst>
              <a:rect l="0" t="0" r="r" b="b"/>
              <a:pathLst>
                <a:path w="369" h="617">
                  <a:moveTo>
                    <a:pt x="369" y="617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45" name="Group 101"/>
          <p:cNvGrpSpPr>
            <a:grpSpLocks/>
          </p:cNvGrpSpPr>
          <p:nvPr/>
        </p:nvGrpSpPr>
        <p:grpSpPr bwMode="auto">
          <a:xfrm flipH="1">
            <a:off x="2209800" y="2743200"/>
            <a:ext cx="319088" cy="1127125"/>
            <a:chOff x="1580" y="1724"/>
            <a:chExt cx="201" cy="710"/>
          </a:xfrm>
        </p:grpSpPr>
        <p:sp>
          <p:nvSpPr>
            <p:cNvPr id="83046" name="Freeform 102"/>
            <p:cNvSpPr>
              <a:spLocks/>
            </p:cNvSpPr>
            <p:nvPr/>
          </p:nvSpPr>
          <p:spPr bwMode="auto">
            <a:xfrm>
              <a:off x="1780" y="1724"/>
              <a:ext cx="1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0"/>
                </a:cxn>
              </a:cxnLst>
              <a:rect l="0" t="0" r="r" b="b"/>
              <a:pathLst>
                <a:path w="1" h="710">
                  <a:moveTo>
                    <a:pt x="0" y="0"/>
                  </a:moveTo>
                  <a:lnTo>
                    <a:pt x="0" y="71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47" name="Freeform 103"/>
            <p:cNvSpPr>
              <a:spLocks/>
            </p:cNvSpPr>
            <p:nvPr/>
          </p:nvSpPr>
          <p:spPr bwMode="auto">
            <a:xfrm>
              <a:off x="1580" y="1726"/>
              <a:ext cx="196" cy="702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196" y="0"/>
                </a:cxn>
              </a:cxnLst>
              <a:rect l="0" t="0" r="r" b="b"/>
              <a:pathLst>
                <a:path w="196" h="702">
                  <a:moveTo>
                    <a:pt x="0" y="702"/>
                  </a:moveTo>
                  <a:lnTo>
                    <a:pt x="19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51" name="Group 107"/>
          <p:cNvGrpSpPr>
            <a:grpSpLocks/>
          </p:cNvGrpSpPr>
          <p:nvPr/>
        </p:nvGrpSpPr>
        <p:grpSpPr bwMode="auto">
          <a:xfrm>
            <a:off x="2362200" y="2709863"/>
            <a:ext cx="133350" cy="1143000"/>
            <a:chOff x="1488" y="1707"/>
            <a:chExt cx="84" cy="720"/>
          </a:xfrm>
        </p:grpSpPr>
        <p:sp>
          <p:nvSpPr>
            <p:cNvPr id="83049" name="Freeform 105"/>
            <p:cNvSpPr>
              <a:spLocks/>
            </p:cNvSpPr>
            <p:nvPr/>
          </p:nvSpPr>
          <p:spPr bwMode="auto">
            <a:xfrm>
              <a:off x="1488" y="1716"/>
              <a:ext cx="3" cy="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11"/>
                </a:cxn>
              </a:cxnLst>
              <a:rect l="0" t="0" r="r" b="b"/>
              <a:pathLst>
                <a:path w="3" h="711">
                  <a:moveTo>
                    <a:pt x="0" y="0"/>
                  </a:moveTo>
                  <a:lnTo>
                    <a:pt x="3" y="711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50" name="Freeform 106"/>
            <p:cNvSpPr>
              <a:spLocks/>
            </p:cNvSpPr>
            <p:nvPr/>
          </p:nvSpPr>
          <p:spPr bwMode="auto">
            <a:xfrm>
              <a:off x="1488" y="1707"/>
              <a:ext cx="84" cy="714"/>
            </a:xfrm>
            <a:custGeom>
              <a:avLst/>
              <a:gdLst/>
              <a:ahLst/>
              <a:cxnLst>
                <a:cxn ang="0">
                  <a:pos x="84" y="714"/>
                </a:cxn>
                <a:cxn ang="0">
                  <a:pos x="0" y="0"/>
                </a:cxn>
              </a:cxnLst>
              <a:rect l="0" t="0" r="r" b="b"/>
              <a:pathLst>
                <a:path w="84" h="714">
                  <a:moveTo>
                    <a:pt x="84" y="714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3056" name="Text Box 112"/>
          <p:cNvSpPr txBox="1">
            <a:spLocks noChangeArrowheads="1"/>
          </p:cNvSpPr>
          <p:nvPr/>
        </p:nvSpPr>
        <p:spPr bwMode="auto">
          <a:xfrm>
            <a:off x="4114800" y="2819400"/>
            <a:ext cx="4419600" cy="9842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Al ir aumentando el ángulo de 90º a 180º el seno va decreciendo, de 1 a 0.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sen 180º = 0</a:t>
            </a:r>
          </a:p>
        </p:txBody>
      </p:sp>
      <p:sp>
        <p:nvSpPr>
          <p:cNvPr id="83060" name="Freeform 116"/>
          <p:cNvSpPr>
            <a:spLocks/>
          </p:cNvSpPr>
          <p:nvPr/>
        </p:nvSpPr>
        <p:spPr bwMode="auto">
          <a:xfrm>
            <a:off x="2514600" y="3870325"/>
            <a:ext cx="1588" cy="1130300"/>
          </a:xfrm>
          <a:custGeom>
            <a:avLst/>
            <a:gdLst/>
            <a:ahLst/>
            <a:cxnLst>
              <a:cxn ang="0">
                <a:pos x="0" y="712"/>
              </a:cxn>
              <a:cxn ang="0">
                <a:pos x="0" y="0"/>
              </a:cxn>
            </a:cxnLst>
            <a:rect l="0" t="0" r="r" b="b"/>
            <a:pathLst>
              <a:path w="1" h="712">
                <a:moveTo>
                  <a:pt x="0" y="71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3061" name="Group 117"/>
          <p:cNvGrpSpPr>
            <a:grpSpLocks/>
          </p:cNvGrpSpPr>
          <p:nvPr/>
        </p:nvGrpSpPr>
        <p:grpSpPr bwMode="auto">
          <a:xfrm flipV="1">
            <a:off x="1447800" y="3857625"/>
            <a:ext cx="1062038" cy="409575"/>
            <a:chOff x="903" y="2169"/>
            <a:chExt cx="669" cy="258"/>
          </a:xfrm>
        </p:grpSpPr>
        <p:sp>
          <p:nvSpPr>
            <p:cNvPr id="83062" name="Freeform 118"/>
            <p:cNvSpPr>
              <a:spLocks/>
            </p:cNvSpPr>
            <p:nvPr/>
          </p:nvSpPr>
          <p:spPr bwMode="auto">
            <a:xfrm>
              <a:off x="903" y="2169"/>
              <a:ext cx="669" cy="258"/>
            </a:xfrm>
            <a:custGeom>
              <a:avLst/>
              <a:gdLst/>
              <a:ahLst/>
              <a:cxnLst>
                <a:cxn ang="0">
                  <a:pos x="669" y="258"/>
                </a:cxn>
                <a:cxn ang="0">
                  <a:pos x="0" y="0"/>
                </a:cxn>
              </a:cxnLst>
              <a:rect l="0" t="0" r="r" b="b"/>
              <a:pathLst>
                <a:path w="669" h="258">
                  <a:moveTo>
                    <a:pt x="669" y="258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63" name="Freeform 119"/>
            <p:cNvSpPr>
              <a:spLocks/>
            </p:cNvSpPr>
            <p:nvPr/>
          </p:nvSpPr>
          <p:spPr bwMode="auto">
            <a:xfrm>
              <a:off x="903" y="2172"/>
              <a:ext cx="1" cy="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5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79" name="Group 135"/>
          <p:cNvGrpSpPr>
            <a:grpSpLocks/>
          </p:cNvGrpSpPr>
          <p:nvPr/>
        </p:nvGrpSpPr>
        <p:grpSpPr bwMode="auto">
          <a:xfrm>
            <a:off x="1385888" y="3862388"/>
            <a:ext cx="1119187" cy="219075"/>
            <a:chOff x="873" y="2433"/>
            <a:chExt cx="705" cy="138"/>
          </a:xfrm>
        </p:grpSpPr>
        <p:sp>
          <p:nvSpPr>
            <p:cNvPr id="83065" name="Freeform 121"/>
            <p:cNvSpPr>
              <a:spLocks/>
            </p:cNvSpPr>
            <p:nvPr/>
          </p:nvSpPr>
          <p:spPr bwMode="auto">
            <a:xfrm>
              <a:off x="879" y="2436"/>
              <a:ext cx="3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3" y="0"/>
                </a:cxn>
              </a:cxnLst>
              <a:rect l="0" t="0" r="r" b="b"/>
              <a:pathLst>
                <a:path w="3" h="135">
                  <a:moveTo>
                    <a:pt x="0" y="135"/>
                  </a:moveTo>
                  <a:lnTo>
                    <a:pt x="3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66" name="Freeform 122"/>
            <p:cNvSpPr>
              <a:spLocks/>
            </p:cNvSpPr>
            <p:nvPr/>
          </p:nvSpPr>
          <p:spPr bwMode="auto">
            <a:xfrm>
              <a:off x="873" y="2433"/>
              <a:ext cx="705" cy="138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0" y="138"/>
                </a:cxn>
              </a:cxnLst>
              <a:rect l="0" t="0" r="r" b="b"/>
              <a:pathLst>
                <a:path w="705" h="138">
                  <a:moveTo>
                    <a:pt x="705" y="0"/>
                  </a:moveTo>
                  <a:lnTo>
                    <a:pt x="0" y="138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80" name="Group 136"/>
          <p:cNvGrpSpPr>
            <a:grpSpLocks/>
          </p:cNvGrpSpPr>
          <p:nvPr/>
        </p:nvGrpSpPr>
        <p:grpSpPr bwMode="auto">
          <a:xfrm>
            <a:off x="1947863" y="3862388"/>
            <a:ext cx="552450" cy="1004887"/>
            <a:chOff x="1227" y="2433"/>
            <a:chExt cx="348" cy="633"/>
          </a:xfrm>
        </p:grpSpPr>
        <p:sp>
          <p:nvSpPr>
            <p:cNvPr id="83071" name="Freeform 127"/>
            <p:cNvSpPr>
              <a:spLocks/>
            </p:cNvSpPr>
            <p:nvPr/>
          </p:nvSpPr>
          <p:spPr bwMode="auto">
            <a:xfrm>
              <a:off x="1227" y="2433"/>
              <a:ext cx="3" cy="627"/>
            </a:xfrm>
            <a:custGeom>
              <a:avLst/>
              <a:gdLst/>
              <a:ahLst/>
              <a:cxnLst>
                <a:cxn ang="0">
                  <a:pos x="0" y="627"/>
                </a:cxn>
                <a:cxn ang="0">
                  <a:pos x="3" y="0"/>
                </a:cxn>
              </a:cxnLst>
              <a:rect l="0" t="0" r="r" b="b"/>
              <a:pathLst>
                <a:path w="3" h="627">
                  <a:moveTo>
                    <a:pt x="0" y="627"/>
                  </a:moveTo>
                  <a:lnTo>
                    <a:pt x="3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72" name="Freeform 128"/>
            <p:cNvSpPr>
              <a:spLocks/>
            </p:cNvSpPr>
            <p:nvPr/>
          </p:nvSpPr>
          <p:spPr bwMode="auto">
            <a:xfrm>
              <a:off x="1233" y="2433"/>
              <a:ext cx="342" cy="633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0" y="633"/>
                </a:cxn>
              </a:cxnLst>
              <a:rect l="0" t="0" r="r" b="b"/>
              <a:pathLst>
                <a:path w="342" h="633">
                  <a:moveTo>
                    <a:pt x="342" y="0"/>
                  </a:moveTo>
                  <a:lnTo>
                    <a:pt x="0" y="633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82" name="Group 138"/>
          <p:cNvGrpSpPr>
            <a:grpSpLocks/>
          </p:cNvGrpSpPr>
          <p:nvPr/>
        </p:nvGrpSpPr>
        <p:grpSpPr bwMode="auto">
          <a:xfrm>
            <a:off x="2290763" y="3857625"/>
            <a:ext cx="214312" cy="1123950"/>
            <a:chOff x="1443" y="2430"/>
            <a:chExt cx="135" cy="708"/>
          </a:xfrm>
        </p:grpSpPr>
        <p:sp>
          <p:nvSpPr>
            <p:cNvPr id="83077" name="Freeform 133"/>
            <p:cNvSpPr>
              <a:spLocks/>
            </p:cNvSpPr>
            <p:nvPr/>
          </p:nvSpPr>
          <p:spPr bwMode="auto">
            <a:xfrm>
              <a:off x="1443" y="2430"/>
              <a:ext cx="1" cy="708"/>
            </a:xfrm>
            <a:custGeom>
              <a:avLst/>
              <a:gdLst/>
              <a:ahLst/>
              <a:cxnLst>
                <a:cxn ang="0">
                  <a:pos x="0" y="708"/>
                </a:cxn>
                <a:cxn ang="0">
                  <a:pos x="0" y="0"/>
                </a:cxn>
              </a:cxnLst>
              <a:rect l="0" t="0" r="r" b="b"/>
              <a:pathLst>
                <a:path w="1" h="708">
                  <a:moveTo>
                    <a:pt x="0" y="708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78" name="Freeform 134"/>
            <p:cNvSpPr>
              <a:spLocks/>
            </p:cNvSpPr>
            <p:nvPr/>
          </p:nvSpPr>
          <p:spPr bwMode="auto">
            <a:xfrm>
              <a:off x="1443" y="2430"/>
              <a:ext cx="135" cy="70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708"/>
                </a:cxn>
              </a:cxnLst>
              <a:rect l="0" t="0" r="r" b="b"/>
              <a:pathLst>
                <a:path w="135" h="708">
                  <a:moveTo>
                    <a:pt x="135" y="0"/>
                  </a:moveTo>
                  <a:lnTo>
                    <a:pt x="0" y="708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3084" name="Text Box 140"/>
          <p:cNvSpPr txBox="1">
            <a:spLocks noChangeArrowheads="1"/>
          </p:cNvSpPr>
          <p:nvPr/>
        </p:nvSpPr>
        <p:spPr bwMode="auto">
          <a:xfrm>
            <a:off x="4191000" y="4114800"/>
            <a:ext cx="4419600" cy="9842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Al ir aumentando el ángulo de 180º a 270º el seno va decreciendo, de 0 a -1.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sen 270º = -1</a:t>
            </a:r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2509838" y="3848100"/>
            <a:ext cx="290512" cy="1128713"/>
            <a:chOff x="1581" y="2424"/>
            <a:chExt cx="183" cy="711"/>
          </a:xfrm>
        </p:grpSpPr>
        <p:sp>
          <p:nvSpPr>
            <p:cNvPr id="83086" name="Freeform 142"/>
            <p:cNvSpPr>
              <a:spLocks/>
            </p:cNvSpPr>
            <p:nvPr/>
          </p:nvSpPr>
          <p:spPr bwMode="auto">
            <a:xfrm>
              <a:off x="1761" y="2424"/>
              <a:ext cx="3" cy="711"/>
            </a:xfrm>
            <a:custGeom>
              <a:avLst/>
              <a:gdLst/>
              <a:ahLst/>
              <a:cxnLst>
                <a:cxn ang="0">
                  <a:pos x="3" y="711"/>
                </a:cxn>
                <a:cxn ang="0">
                  <a:pos x="0" y="0"/>
                </a:cxn>
              </a:cxnLst>
              <a:rect l="0" t="0" r="r" b="b"/>
              <a:pathLst>
                <a:path w="3" h="711">
                  <a:moveTo>
                    <a:pt x="3" y="71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87" name="Freeform 143"/>
            <p:cNvSpPr>
              <a:spLocks/>
            </p:cNvSpPr>
            <p:nvPr/>
          </p:nvSpPr>
          <p:spPr bwMode="auto">
            <a:xfrm>
              <a:off x="1581" y="2427"/>
              <a:ext cx="180" cy="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699"/>
                </a:cxn>
              </a:cxnLst>
              <a:rect l="0" t="0" r="r" b="b"/>
              <a:pathLst>
                <a:path w="180" h="699">
                  <a:moveTo>
                    <a:pt x="0" y="0"/>
                  </a:moveTo>
                  <a:lnTo>
                    <a:pt x="180" y="699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92" name="Group 148"/>
          <p:cNvGrpSpPr>
            <a:grpSpLocks/>
          </p:cNvGrpSpPr>
          <p:nvPr/>
        </p:nvGrpSpPr>
        <p:grpSpPr bwMode="auto">
          <a:xfrm>
            <a:off x="2509838" y="3852863"/>
            <a:ext cx="752475" cy="885825"/>
            <a:chOff x="1581" y="2427"/>
            <a:chExt cx="474" cy="558"/>
          </a:xfrm>
        </p:grpSpPr>
        <p:sp>
          <p:nvSpPr>
            <p:cNvPr id="83090" name="Freeform 146"/>
            <p:cNvSpPr>
              <a:spLocks/>
            </p:cNvSpPr>
            <p:nvPr/>
          </p:nvSpPr>
          <p:spPr bwMode="auto">
            <a:xfrm>
              <a:off x="2052" y="2430"/>
              <a:ext cx="3" cy="55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3" y="0"/>
                </a:cxn>
              </a:cxnLst>
              <a:rect l="0" t="0" r="r" b="b"/>
              <a:pathLst>
                <a:path w="3" h="555">
                  <a:moveTo>
                    <a:pt x="0" y="555"/>
                  </a:moveTo>
                  <a:lnTo>
                    <a:pt x="3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91" name="Freeform 147"/>
            <p:cNvSpPr>
              <a:spLocks/>
            </p:cNvSpPr>
            <p:nvPr/>
          </p:nvSpPr>
          <p:spPr bwMode="auto">
            <a:xfrm>
              <a:off x="1581" y="2427"/>
              <a:ext cx="468" cy="5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8" y="552"/>
                </a:cxn>
              </a:cxnLst>
              <a:rect l="0" t="0" r="r" b="b"/>
              <a:pathLst>
                <a:path w="468" h="552">
                  <a:moveTo>
                    <a:pt x="0" y="0"/>
                  </a:moveTo>
                  <a:lnTo>
                    <a:pt x="468" y="552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096" name="Group 152"/>
          <p:cNvGrpSpPr>
            <a:grpSpLocks/>
          </p:cNvGrpSpPr>
          <p:nvPr/>
        </p:nvGrpSpPr>
        <p:grpSpPr bwMode="auto">
          <a:xfrm>
            <a:off x="2509838" y="3852863"/>
            <a:ext cx="1125537" cy="261937"/>
            <a:chOff x="1581" y="2427"/>
            <a:chExt cx="709" cy="165"/>
          </a:xfrm>
        </p:grpSpPr>
        <p:sp>
          <p:nvSpPr>
            <p:cNvPr id="83094" name="Freeform 150"/>
            <p:cNvSpPr>
              <a:spLocks/>
            </p:cNvSpPr>
            <p:nvPr/>
          </p:nvSpPr>
          <p:spPr bwMode="auto">
            <a:xfrm>
              <a:off x="2280" y="2430"/>
              <a:ext cx="4" cy="162"/>
            </a:xfrm>
            <a:custGeom>
              <a:avLst/>
              <a:gdLst/>
              <a:ahLst/>
              <a:cxnLst>
                <a:cxn ang="0">
                  <a:pos x="4" y="162"/>
                </a:cxn>
                <a:cxn ang="0">
                  <a:pos x="0" y="0"/>
                </a:cxn>
              </a:cxnLst>
              <a:rect l="0" t="0" r="r" b="b"/>
              <a:pathLst>
                <a:path w="4" h="162">
                  <a:moveTo>
                    <a:pt x="4" y="162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095" name="Freeform 151"/>
            <p:cNvSpPr>
              <a:spLocks/>
            </p:cNvSpPr>
            <p:nvPr/>
          </p:nvSpPr>
          <p:spPr bwMode="auto">
            <a:xfrm>
              <a:off x="1581" y="2427"/>
              <a:ext cx="709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9" y="165"/>
                </a:cxn>
              </a:cxnLst>
              <a:rect l="0" t="0" r="r" b="b"/>
              <a:pathLst>
                <a:path w="709" h="165">
                  <a:moveTo>
                    <a:pt x="0" y="0"/>
                  </a:moveTo>
                  <a:lnTo>
                    <a:pt x="709" y="165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3097" name="Text Box 153"/>
          <p:cNvSpPr txBox="1">
            <a:spLocks noChangeArrowheads="1"/>
          </p:cNvSpPr>
          <p:nvPr/>
        </p:nvSpPr>
        <p:spPr bwMode="auto">
          <a:xfrm>
            <a:off x="1219200" y="5410200"/>
            <a:ext cx="7162800" cy="7715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Al ir aumentando el ángulo de 270º a 360º el seno va creciendo, de -1 a 0.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sen 360º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300"/>
                                        <p:tgtEl>
                                          <p:spTgt spid="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300"/>
                                        <p:tgtEl>
                                          <p:spTgt spid="8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300"/>
                                        <p:tgtEl>
                                          <p:spTgt spid="8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5" grpId="0" animBg="1" autoUpdateAnimBg="0"/>
      <p:bldP spid="83019" grpId="0" animBg="1"/>
      <p:bldP spid="83056" grpId="0" animBg="1" autoUpdateAnimBg="0"/>
      <p:bldP spid="83060" grpId="0" animBg="1"/>
      <p:bldP spid="83084" grpId="0" animBg="1" autoUpdateAnimBg="0"/>
      <p:bldP spid="8309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542-2475-4A85-8867-EFBC9B31520B}" type="slidenum">
              <a:rPr lang="es-ES"/>
              <a:pPr/>
              <a:t>46</a:t>
            </a:fld>
            <a:endParaRPr lang="es-ES"/>
          </a:p>
        </p:txBody>
      </p:sp>
      <p:sp>
        <p:nvSpPr>
          <p:cNvPr id="84071" name="Freeform 103"/>
          <p:cNvSpPr>
            <a:spLocks/>
          </p:cNvSpPr>
          <p:nvPr/>
        </p:nvSpPr>
        <p:spPr bwMode="auto">
          <a:xfrm>
            <a:off x="2514600" y="3860800"/>
            <a:ext cx="11588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0" y="0"/>
              </a:cxn>
            </a:cxnLst>
            <a:rect l="0" t="0" r="r" b="b"/>
            <a:pathLst>
              <a:path w="730" h="1">
                <a:moveTo>
                  <a:pt x="0" y="0"/>
                </a:moveTo>
                <a:lnTo>
                  <a:pt x="730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COSENO DE 0º , 90º,180º, 270º y 360º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114800" y="1676400"/>
            <a:ext cx="4495800" cy="9842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Observa que al ir aumentando el ángulo de 0º a 90º el coseno va decreciendo, de 1 a 0.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cosen 0º = 1</a:t>
            </a:r>
            <a:r>
              <a:rPr lang="es-ES_tradnl" sz="2000" b="1">
                <a:solidFill>
                  <a:srgbClr val="336600"/>
                </a:solidFill>
                <a:latin typeface="Arial" charset="0"/>
              </a:rPr>
              <a:t>               </a:t>
            </a: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cosen 90º = 0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066800" y="2209800"/>
            <a:ext cx="3200400" cy="3090863"/>
            <a:chOff x="672" y="1392"/>
            <a:chExt cx="2016" cy="1947"/>
          </a:xfrm>
        </p:grpSpPr>
        <p:grpSp>
          <p:nvGrpSpPr>
            <p:cNvPr id="83973" name="Group 5"/>
            <p:cNvGrpSpPr>
              <a:grpSpLocks/>
            </p:cNvGrpSpPr>
            <p:nvPr/>
          </p:nvGrpSpPr>
          <p:grpSpPr bwMode="auto">
            <a:xfrm>
              <a:off x="672" y="1392"/>
              <a:ext cx="2016" cy="1947"/>
              <a:chOff x="672" y="1392"/>
              <a:chExt cx="2016" cy="1947"/>
            </a:xfrm>
          </p:grpSpPr>
          <p:sp>
            <p:nvSpPr>
              <p:cNvPr id="83974" name="Line 6"/>
              <p:cNvSpPr>
                <a:spLocks noChangeShapeType="1"/>
              </p:cNvSpPr>
              <p:nvPr/>
            </p:nvSpPr>
            <p:spPr bwMode="auto">
              <a:xfrm>
                <a:off x="1579" y="1536"/>
                <a:ext cx="0" cy="17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3975" name="Line 7"/>
              <p:cNvSpPr>
                <a:spLocks noChangeShapeType="1"/>
              </p:cNvSpPr>
              <p:nvPr/>
            </p:nvSpPr>
            <p:spPr bwMode="auto">
              <a:xfrm>
                <a:off x="720" y="2431"/>
                <a:ext cx="1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grpSp>
            <p:nvGrpSpPr>
              <p:cNvPr id="83976" name="Group 8"/>
              <p:cNvGrpSpPr>
                <a:grpSpLocks/>
              </p:cNvGrpSpPr>
              <p:nvPr/>
            </p:nvGrpSpPr>
            <p:grpSpPr bwMode="auto">
              <a:xfrm>
                <a:off x="672" y="1392"/>
                <a:ext cx="2016" cy="1947"/>
                <a:chOff x="672" y="1392"/>
                <a:chExt cx="2016" cy="1947"/>
              </a:xfrm>
            </p:grpSpPr>
            <p:sp>
              <p:nvSpPr>
                <p:cNvPr id="83977" name="Oval 9"/>
                <p:cNvSpPr>
                  <a:spLocks noChangeArrowheads="1"/>
                </p:cNvSpPr>
                <p:nvPr/>
              </p:nvSpPr>
              <p:spPr bwMode="auto">
                <a:xfrm>
                  <a:off x="855" y="1698"/>
                  <a:ext cx="1456" cy="1456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39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72" y="2426"/>
                  <a:ext cx="30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39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75" y="3127"/>
                  <a:ext cx="39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398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92" y="1392"/>
                  <a:ext cx="216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 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398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02" y="2467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X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39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0" y="1392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398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85" y="2453"/>
                  <a:ext cx="28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</p:grpSp>
        </p:grp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2310" y="2426"/>
              <a:ext cx="1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2498725" y="3473450"/>
            <a:ext cx="1119188" cy="393700"/>
            <a:chOff x="1574" y="2188"/>
            <a:chExt cx="705" cy="248"/>
          </a:xfrm>
        </p:grpSpPr>
        <p:sp>
          <p:nvSpPr>
            <p:cNvPr id="83986" name="Freeform 18"/>
            <p:cNvSpPr>
              <a:spLocks/>
            </p:cNvSpPr>
            <p:nvPr/>
          </p:nvSpPr>
          <p:spPr bwMode="auto">
            <a:xfrm>
              <a:off x="1574" y="2188"/>
              <a:ext cx="705" cy="24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56" y="0"/>
                </a:cxn>
              </a:cxnLst>
              <a:rect l="0" t="0" r="r" b="b"/>
              <a:pathLst>
                <a:path w="1256" h="432">
                  <a:moveTo>
                    <a:pt x="0" y="432"/>
                  </a:moveTo>
                  <a:lnTo>
                    <a:pt x="125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auto">
            <a:xfrm>
              <a:off x="2272" y="2188"/>
              <a:ext cx="1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8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lnTo>
                    <a:pt x="0" y="248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3988" name="Freeform 20"/>
          <p:cNvSpPr>
            <a:spLocks/>
          </p:cNvSpPr>
          <p:nvPr/>
        </p:nvSpPr>
        <p:spPr bwMode="auto">
          <a:xfrm>
            <a:off x="2508250" y="2701925"/>
            <a:ext cx="1588" cy="1158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0"/>
              </a:cxn>
            </a:cxnLst>
            <a:rect l="0" t="0" r="r" b="b"/>
            <a:pathLst>
              <a:path w="1" h="730">
                <a:moveTo>
                  <a:pt x="0" y="0"/>
                </a:moveTo>
                <a:lnTo>
                  <a:pt x="0" y="730"/>
                </a:lnTo>
              </a:path>
            </a:pathLst>
          </a:custGeom>
          <a:noFill/>
          <a:ln w="3175" cmpd="sng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3989" name="Group 21"/>
          <p:cNvGrpSpPr>
            <a:grpSpLocks/>
          </p:cNvGrpSpPr>
          <p:nvPr/>
        </p:nvGrpSpPr>
        <p:grpSpPr bwMode="auto">
          <a:xfrm>
            <a:off x="2498725" y="3679825"/>
            <a:ext cx="1157288" cy="174625"/>
            <a:chOff x="1574" y="2318"/>
            <a:chExt cx="729" cy="110"/>
          </a:xfrm>
        </p:grpSpPr>
        <p:sp>
          <p:nvSpPr>
            <p:cNvPr id="83990" name="Freeform 22"/>
            <p:cNvSpPr>
              <a:spLocks/>
            </p:cNvSpPr>
            <p:nvPr/>
          </p:nvSpPr>
          <p:spPr bwMode="auto">
            <a:xfrm>
              <a:off x="2302" y="2318"/>
              <a:ext cx="1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"/>
                </a:cxn>
              </a:cxnLst>
              <a:rect l="0" t="0" r="r" b="b"/>
              <a:pathLst>
                <a:path w="1" h="110">
                  <a:moveTo>
                    <a:pt x="0" y="0"/>
                  </a:moveTo>
                  <a:lnTo>
                    <a:pt x="0" y="11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991" name="Freeform 23"/>
            <p:cNvSpPr>
              <a:spLocks/>
            </p:cNvSpPr>
            <p:nvPr/>
          </p:nvSpPr>
          <p:spPr bwMode="auto">
            <a:xfrm>
              <a:off x="1574" y="2322"/>
              <a:ext cx="728" cy="10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728" y="0"/>
                </a:cxn>
              </a:cxnLst>
              <a:rect l="0" t="0" r="r" b="b"/>
              <a:pathLst>
                <a:path w="728" h="106">
                  <a:moveTo>
                    <a:pt x="0" y="106"/>
                  </a:moveTo>
                  <a:lnTo>
                    <a:pt x="728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992" name="Group 24"/>
          <p:cNvGrpSpPr>
            <a:grpSpLocks/>
          </p:cNvGrpSpPr>
          <p:nvPr/>
        </p:nvGrpSpPr>
        <p:grpSpPr bwMode="auto">
          <a:xfrm>
            <a:off x="2505075" y="3060700"/>
            <a:ext cx="852488" cy="796925"/>
            <a:chOff x="1578" y="1928"/>
            <a:chExt cx="537" cy="502"/>
          </a:xfrm>
        </p:grpSpPr>
        <p:sp>
          <p:nvSpPr>
            <p:cNvPr id="83993" name="Freeform 25"/>
            <p:cNvSpPr>
              <a:spLocks/>
            </p:cNvSpPr>
            <p:nvPr/>
          </p:nvSpPr>
          <p:spPr bwMode="auto">
            <a:xfrm>
              <a:off x="2114" y="1928"/>
              <a:ext cx="1" cy="5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2"/>
                </a:cxn>
              </a:cxnLst>
              <a:rect l="0" t="0" r="r" b="b"/>
              <a:pathLst>
                <a:path w="1" h="502">
                  <a:moveTo>
                    <a:pt x="0" y="0"/>
                  </a:moveTo>
                  <a:lnTo>
                    <a:pt x="0" y="502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994" name="Freeform 26"/>
            <p:cNvSpPr>
              <a:spLocks/>
            </p:cNvSpPr>
            <p:nvPr/>
          </p:nvSpPr>
          <p:spPr bwMode="auto">
            <a:xfrm>
              <a:off x="1578" y="1932"/>
              <a:ext cx="534" cy="498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534" y="0"/>
                </a:cxn>
              </a:cxnLst>
              <a:rect l="0" t="0" r="r" b="b"/>
              <a:pathLst>
                <a:path w="534" h="498">
                  <a:moveTo>
                    <a:pt x="0" y="498"/>
                  </a:moveTo>
                  <a:lnTo>
                    <a:pt x="534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995" name="Group 27"/>
          <p:cNvGrpSpPr>
            <a:grpSpLocks/>
          </p:cNvGrpSpPr>
          <p:nvPr/>
        </p:nvGrpSpPr>
        <p:grpSpPr bwMode="auto">
          <a:xfrm>
            <a:off x="2508250" y="2838450"/>
            <a:ext cx="574675" cy="1022350"/>
            <a:chOff x="1580" y="1788"/>
            <a:chExt cx="362" cy="644"/>
          </a:xfrm>
        </p:grpSpPr>
        <p:sp>
          <p:nvSpPr>
            <p:cNvPr id="83996" name="Freeform 28"/>
            <p:cNvSpPr>
              <a:spLocks/>
            </p:cNvSpPr>
            <p:nvPr/>
          </p:nvSpPr>
          <p:spPr bwMode="auto">
            <a:xfrm>
              <a:off x="1940" y="1790"/>
              <a:ext cx="1" cy="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2"/>
                </a:cxn>
              </a:cxnLst>
              <a:rect l="0" t="0" r="r" b="b"/>
              <a:pathLst>
                <a:path w="1" h="642">
                  <a:moveTo>
                    <a:pt x="0" y="0"/>
                  </a:moveTo>
                  <a:lnTo>
                    <a:pt x="0" y="642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3997" name="Freeform 29"/>
            <p:cNvSpPr>
              <a:spLocks/>
            </p:cNvSpPr>
            <p:nvPr/>
          </p:nvSpPr>
          <p:spPr bwMode="auto">
            <a:xfrm>
              <a:off x="1580" y="1788"/>
              <a:ext cx="362" cy="642"/>
            </a:xfrm>
            <a:custGeom>
              <a:avLst/>
              <a:gdLst/>
              <a:ahLst/>
              <a:cxnLst>
                <a:cxn ang="0">
                  <a:pos x="0" y="642"/>
                </a:cxn>
                <a:cxn ang="0">
                  <a:pos x="362" y="0"/>
                </a:cxn>
              </a:cxnLst>
              <a:rect l="0" t="0" r="r" b="b"/>
              <a:pathLst>
                <a:path w="362" h="642">
                  <a:moveTo>
                    <a:pt x="0" y="642"/>
                  </a:moveTo>
                  <a:lnTo>
                    <a:pt x="362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3998" name="Group 30"/>
          <p:cNvGrpSpPr>
            <a:grpSpLocks/>
          </p:cNvGrpSpPr>
          <p:nvPr/>
        </p:nvGrpSpPr>
        <p:grpSpPr bwMode="auto">
          <a:xfrm>
            <a:off x="2508250" y="2736850"/>
            <a:ext cx="319088" cy="1127125"/>
            <a:chOff x="1580" y="1724"/>
            <a:chExt cx="201" cy="710"/>
          </a:xfrm>
        </p:grpSpPr>
        <p:sp>
          <p:nvSpPr>
            <p:cNvPr id="83999" name="Freeform 31"/>
            <p:cNvSpPr>
              <a:spLocks/>
            </p:cNvSpPr>
            <p:nvPr/>
          </p:nvSpPr>
          <p:spPr bwMode="auto">
            <a:xfrm>
              <a:off x="1780" y="1724"/>
              <a:ext cx="1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0"/>
                </a:cxn>
              </a:cxnLst>
              <a:rect l="0" t="0" r="r" b="b"/>
              <a:pathLst>
                <a:path w="1" h="710">
                  <a:moveTo>
                    <a:pt x="0" y="0"/>
                  </a:moveTo>
                  <a:lnTo>
                    <a:pt x="0" y="71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00" name="Freeform 32"/>
            <p:cNvSpPr>
              <a:spLocks/>
            </p:cNvSpPr>
            <p:nvPr/>
          </p:nvSpPr>
          <p:spPr bwMode="auto">
            <a:xfrm>
              <a:off x="1580" y="1726"/>
              <a:ext cx="196" cy="702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196" y="0"/>
                </a:cxn>
              </a:cxnLst>
              <a:rect l="0" t="0" r="r" b="b"/>
              <a:pathLst>
                <a:path w="196" h="702">
                  <a:moveTo>
                    <a:pt x="0" y="702"/>
                  </a:moveTo>
                  <a:lnTo>
                    <a:pt x="19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01" name="Group 33"/>
          <p:cNvGrpSpPr>
            <a:grpSpLocks/>
          </p:cNvGrpSpPr>
          <p:nvPr/>
        </p:nvGrpSpPr>
        <p:grpSpPr bwMode="auto">
          <a:xfrm>
            <a:off x="2508250" y="2701925"/>
            <a:ext cx="92075" cy="1162050"/>
            <a:chOff x="1580" y="1702"/>
            <a:chExt cx="58" cy="732"/>
          </a:xfrm>
        </p:grpSpPr>
        <p:sp>
          <p:nvSpPr>
            <p:cNvPr id="84002" name="Freeform 34"/>
            <p:cNvSpPr>
              <a:spLocks/>
            </p:cNvSpPr>
            <p:nvPr/>
          </p:nvSpPr>
          <p:spPr bwMode="auto">
            <a:xfrm>
              <a:off x="1636" y="1702"/>
              <a:ext cx="2" cy="7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32"/>
                </a:cxn>
              </a:cxnLst>
              <a:rect l="0" t="0" r="r" b="b"/>
              <a:pathLst>
                <a:path w="2" h="732">
                  <a:moveTo>
                    <a:pt x="2" y="0"/>
                  </a:moveTo>
                  <a:lnTo>
                    <a:pt x="0" y="732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03" name="Freeform 35"/>
            <p:cNvSpPr>
              <a:spLocks/>
            </p:cNvSpPr>
            <p:nvPr/>
          </p:nvSpPr>
          <p:spPr bwMode="auto">
            <a:xfrm>
              <a:off x="1580" y="1704"/>
              <a:ext cx="54" cy="728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54" y="0"/>
                </a:cxn>
              </a:cxnLst>
              <a:rect l="0" t="0" r="r" b="b"/>
              <a:pathLst>
                <a:path w="54" h="728">
                  <a:moveTo>
                    <a:pt x="0" y="728"/>
                  </a:moveTo>
                  <a:lnTo>
                    <a:pt x="54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04" name="Group 36"/>
          <p:cNvGrpSpPr>
            <a:grpSpLocks/>
          </p:cNvGrpSpPr>
          <p:nvPr/>
        </p:nvGrpSpPr>
        <p:grpSpPr bwMode="auto">
          <a:xfrm>
            <a:off x="1373188" y="3657600"/>
            <a:ext cx="1131887" cy="204788"/>
            <a:chOff x="865" y="2304"/>
            <a:chExt cx="713" cy="129"/>
          </a:xfrm>
        </p:grpSpPr>
        <p:sp>
          <p:nvSpPr>
            <p:cNvPr id="84005" name="Freeform 37"/>
            <p:cNvSpPr>
              <a:spLocks/>
            </p:cNvSpPr>
            <p:nvPr/>
          </p:nvSpPr>
          <p:spPr bwMode="auto">
            <a:xfrm>
              <a:off x="866" y="2304"/>
              <a:ext cx="4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29"/>
                </a:cxn>
              </a:cxnLst>
              <a:rect l="0" t="0" r="r" b="b"/>
              <a:pathLst>
                <a:path w="4" h="129">
                  <a:moveTo>
                    <a:pt x="0" y="0"/>
                  </a:moveTo>
                  <a:lnTo>
                    <a:pt x="4" y="129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06" name="Freeform 38"/>
            <p:cNvSpPr>
              <a:spLocks/>
            </p:cNvSpPr>
            <p:nvPr/>
          </p:nvSpPr>
          <p:spPr bwMode="auto">
            <a:xfrm>
              <a:off x="865" y="2308"/>
              <a:ext cx="713" cy="122"/>
            </a:xfrm>
            <a:custGeom>
              <a:avLst/>
              <a:gdLst/>
              <a:ahLst/>
              <a:cxnLst>
                <a:cxn ang="0">
                  <a:pos x="713" y="122"/>
                </a:cxn>
                <a:cxn ang="0">
                  <a:pos x="0" y="0"/>
                </a:cxn>
              </a:cxnLst>
              <a:rect l="0" t="0" r="r" b="b"/>
              <a:pathLst>
                <a:path w="713" h="122">
                  <a:moveTo>
                    <a:pt x="713" y="122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07" name="Group 39"/>
          <p:cNvGrpSpPr>
            <a:grpSpLocks/>
          </p:cNvGrpSpPr>
          <p:nvPr/>
        </p:nvGrpSpPr>
        <p:grpSpPr bwMode="auto">
          <a:xfrm>
            <a:off x="1676400" y="3048000"/>
            <a:ext cx="823913" cy="809625"/>
            <a:chOff x="1056" y="1920"/>
            <a:chExt cx="519" cy="510"/>
          </a:xfrm>
        </p:grpSpPr>
        <p:sp>
          <p:nvSpPr>
            <p:cNvPr id="84008" name="Freeform 40"/>
            <p:cNvSpPr>
              <a:spLocks/>
            </p:cNvSpPr>
            <p:nvPr/>
          </p:nvSpPr>
          <p:spPr bwMode="auto">
            <a:xfrm flipH="1">
              <a:off x="1056" y="1920"/>
              <a:ext cx="1" cy="5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2"/>
                </a:cxn>
              </a:cxnLst>
              <a:rect l="0" t="0" r="r" b="b"/>
              <a:pathLst>
                <a:path w="1" h="502">
                  <a:moveTo>
                    <a:pt x="0" y="0"/>
                  </a:moveTo>
                  <a:lnTo>
                    <a:pt x="0" y="502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09" name="Freeform 41"/>
            <p:cNvSpPr>
              <a:spLocks/>
            </p:cNvSpPr>
            <p:nvPr/>
          </p:nvSpPr>
          <p:spPr bwMode="auto">
            <a:xfrm>
              <a:off x="1059" y="1924"/>
              <a:ext cx="516" cy="506"/>
            </a:xfrm>
            <a:custGeom>
              <a:avLst/>
              <a:gdLst/>
              <a:ahLst/>
              <a:cxnLst>
                <a:cxn ang="0">
                  <a:pos x="516" y="506"/>
                </a:cxn>
                <a:cxn ang="0">
                  <a:pos x="0" y="0"/>
                </a:cxn>
              </a:cxnLst>
              <a:rect l="0" t="0" r="r" b="b"/>
              <a:pathLst>
                <a:path w="516" h="506">
                  <a:moveTo>
                    <a:pt x="516" y="506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10" name="Group 42"/>
          <p:cNvGrpSpPr>
            <a:grpSpLocks/>
          </p:cNvGrpSpPr>
          <p:nvPr/>
        </p:nvGrpSpPr>
        <p:grpSpPr bwMode="auto">
          <a:xfrm>
            <a:off x="1905000" y="2863850"/>
            <a:ext cx="585788" cy="989013"/>
            <a:chOff x="1200" y="1804"/>
            <a:chExt cx="369" cy="623"/>
          </a:xfrm>
        </p:grpSpPr>
        <p:sp>
          <p:nvSpPr>
            <p:cNvPr id="84011" name="Freeform 43"/>
            <p:cNvSpPr>
              <a:spLocks/>
            </p:cNvSpPr>
            <p:nvPr/>
          </p:nvSpPr>
          <p:spPr bwMode="auto">
            <a:xfrm>
              <a:off x="1203" y="1806"/>
              <a:ext cx="1" cy="6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1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1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12" name="Freeform 44"/>
            <p:cNvSpPr>
              <a:spLocks/>
            </p:cNvSpPr>
            <p:nvPr/>
          </p:nvSpPr>
          <p:spPr bwMode="auto">
            <a:xfrm>
              <a:off x="1200" y="1804"/>
              <a:ext cx="369" cy="617"/>
            </a:xfrm>
            <a:custGeom>
              <a:avLst/>
              <a:gdLst/>
              <a:ahLst/>
              <a:cxnLst>
                <a:cxn ang="0">
                  <a:pos x="369" y="617"/>
                </a:cxn>
                <a:cxn ang="0">
                  <a:pos x="0" y="0"/>
                </a:cxn>
              </a:cxnLst>
              <a:rect l="0" t="0" r="r" b="b"/>
              <a:pathLst>
                <a:path w="369" h="617">
                  <a:moveTo>
                    <a:pt x="369" y="617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13" name="Group 45"/>
          <p:cNvGrpSpPr>
            <a:grpSpLocks/>
          </p:cNvGrpSpPr>
          <p:nvPr/>
        </p:nvGrpSpPr>
        <p:grpSpPr bwMode="auto">
          <a:xfrm flipH="1">
            <a:off x="2209800" y="2743200"/>
            <a:ext cx="319088" cy="1127125"/>
            <a:chOff x="1580" y="1724"/>
            <a:chExt cx="201" cy="710"/>
          </a:xfrm>
        </p:grpSpPr>
        <p:sp>
          <p:nvSpPr>
            <p:cNvPr id="84014" name="Freeform 46"/>
            <p:cNvSpPr>
              <a:spLocks/>
            </p:cNvSpPr>
            <p:nvPr/>
          </p:nvSpPr>
          <p:spPr bwMode="auto">
            <a:xfrm>
              <a:off x="1780" y="1724"/>
              <a:ext cx="1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0"/>
                </a:cxn>
              </a:cxnLst>
              <a:rect l="0" t="0" r="r" b="b"/>
              <a:pathLst>
                <a:path w="1" h="710">
                  <a:moveTo>
                    <a:pt x="0" y="0"/>
                  </a:moveTo>
                  <a:lnTo>
                    <a:pt x="0" y="71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15" name="Freeform 47"/>
            <p:cNvSpPr>
              <a:spLocks/>
            </p:cNvSpPr>
            <p:nvPr/>
          </p:nvSpPr>
          <p:spPr bwMode="auto">
            <a:xfrm>
              <a:off x="1580" y="1726"/>
              <a:ext cx="196" cy="702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196" y="0"/>
                </a:cxn>
              </a:cxnLst>
              <a:rect l="0" t="0" r="r" b="b"/>
              <a:pathLst>
                <a:path w="196" h="702">
                  <a:moveTo>
                    <a:pt x="0" y="702"/>
                  </a:moveTo>
                  <a:lnTo>
                    <a:pt x="196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16" name="Group 48"/>
          <p:cNvGrpSpPr>
            <a:grpSpLocks/>
          </p:cNvGrpSpPr>
          <p:nvPr/>
        </p:nvGrpSpPr>
        <p:grpSpPr bwMode="auto">
          <a:xfrm>
            <a:off x="2362200" y="2709863"/>
            <a:ext cx="133350" cy="1143000"/>
            <a:chOff x="1488" y="1707"/>
            <a:chExt cx="84" cy="720"/>
          </a:xfrm>
        </p:grpSpPr>
        <p:sp>
          <p:nvSpPr>
            <p:cNvPr id="84017" name="Freeform 49"/>
            <p:cNvSpPr>
              <a:spLocks/>
            </p:cNvSpPr>
            <p:nvPr/>
          </p:nvSpPr>
          <p:spPr bwMode="auto">
            <a:xfrm>
              <a:off x="1488" y="1716"/>
              <a:ext cx="3" cy="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11"/>
                </a:cxn>
              </a:cxnLst>
              <a:rect l="0" t="0" r="r" b="b"/>
              <a:pathLst>
                <a:path w="3" h="711">
                  <a:moveTo>
                    <a:pt x="0" y="0"/>
                  </a:moveTo>
                  <a:lnTo>
                    <a:pt x="3" y="711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18" name="Freeform 50"/>
            <p:cNvSpPr>
              <a:spLocks/>
            </p:cNvSpPr>
            <p:nvPr/>
          </p:nvSpPr>
          <p:spPr bwMode="auto">
            <a:xfrm>
              <a:off x="1488" y="1707"/>
              <a:ext cx="84" cy="714"/>
            </a:xfrm>
            <a:custGeom>
              <a:avLst/>
              <a:gdLst/>
              <a:ahLst/>
              <a:cxnLst>
                <a:cxn ang="0">
                  <a:pos x="84" y="714"/>
                </a:cxn>
                <a:cxn ang="0">
                  <a:pos x="0" y="0"/>
                </a:cxn>
              </a:cxnLst>
              <a:rect l="0" t="0" r="r" b="b"/>
              <a:pathLst>
                <a:path w="84" h="714">
                  <a:moveTo>
                    <a:pt x="84" y="714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4114800" y="2819400"/>
            <a:ext cx="4419600" cy="9842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Al ir aumentando el ángulo de 90º a 180º el coseno va decreciendo, de 0 a -1.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cosen 180º = -1</a:t>
            </a:r>
          </a:p>
        </p:txBody>
      </p:sp>
      <p:grpSp>
        <p:nvGrpSpPr>
          <p:cNvPr id="84021" name="Group 53"/>
          <p:cNvGrpSpPr>
            <a:grpSpLocks/>
          </p:cNvGrpSpPr>
          <p:nvPr/>
        </p:nvGrpSpPr>
        <p:grpSpPr bwMode="auto">
          <a:xfrm flipV="1">
            <a:off x="1447800" y="3857625"/>
            <a:ext cx="1062038" cy="409575"/>
            <a:chOff x="903" y="2169"/>
            <a:chExt cx="669" cy="258"/>
          </a:xfrm>
        </p:grpSpPr>
        <p:sp>
          <p:nvSpPr>
            <p:cNvPr id="84022" name="Freeform 54"/>
            <p:cNvSpPr>
              <a:spLocks/>
            </p:cNvSpPr>
            <p:nvPr/>
          </p:nvSpPr>
          <p:spPr bwMode="auto">
            <a:xfrm>
              <a:off x="903" y="2169"/>
              <a:ext cx="669" cy="258"/>
            </a:xfrm>
            <a:custGeom>
              <a:avLst/>
              <a:gdLst/>
              <a:ahLst/>
              <a:cxnLst>
                <a:cxn ang="0">
                  <a:pos x="669" y="258"/>
                </a:cxn>
                <a:cxn ang="0">
                  <a:pos x="0" y="0"/>
                </a:cxn>
              </a:cxnLst>
              <a:rect l="0" t="0" r="r" b="b"/>
              <a:pathLst>
                <a:path w="669" h="258">
                  <a:moveTo>
                    <a:pt x="669" y="258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23" name="Freeform 55"/>
            <p:cNvSpPr>
              <a:spLocks/>
            </p:cNvSpPr>
            <p:nvPr/>
          </p:nvSpPr>
          <p:spPr bwMode="auto">
            <a:xfrm>
              <a:off x="903" y="2172"/>
              <a:ext cx="1" cy="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5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24" name="Group 56"/>
          <p:cNvGrpSpPr>
            <a:grpSpLocks/>
          </p:cNvGrpSpPr>
          <p:nvPr/>
        </p:nvGrpSpPr>
        <p:grpSpPr bwMode="auto">
          <a:xfrm>
            <a:off x="1385888" y="3862388"/>
            <a:ext cx="1119187" cy="219075"/>
            <a:chOff x="873" y="2433"/>
            <a:chExt cx="705" cy="138"/>
          </a:xfrm>
        </p:grpSpPr>
        <p:sp>
          <p:nvSpPr>
            <p:cNvPr id="84025" name="Freeform 57"/>
            <p:cNvSpPr>
              <a:spLocks/>
            </p:cNvSpPr>
            <p:nvPr/>
          </p:nvSpPr>
          <p:spPr bwMode="auto">
            <a:xfrm>
              <a:off x="879" y="2436"/>
              <a:ext cx="3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3" y="0"/>
                </a:cxn>
              </a:cxnLst>
              <a:rect l="0" t="0" r="r" b="b"/>
              <a:pathLst>
                <a:path w="3" h="135">
                  <a:moveTo>
                    <a:pt x="0" y="135"/>
                  </a:moveTo>
                  <a:lnTo>
                    <a:pt x="3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26" name="Freeform 58"/>
            <p:cNvSpPr>
              <a:spLocks/>
            </p:cNvSpPr>
            <p:nvPr/>
          </p:nvSpPr>
          <p:spPr bwMode="auto">
            <a:xfrm>
              <a:off x="873" y="2433"/>
              <a:ext cx="705" cy="138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0" y="138"/>
                </a:cxn>
              </a:cxnLst>
              <a:rect l="0" t="0" r="r" b="b"/>
              <a:pathLst>
                <a:path w="705" h="138">
                  <a:moveTo>
                    <a:pt x="705" y="0"/>
                  </a:moveTo>
                  <a:lnTo>
                    <a:pt x="0" y="138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27" name="Group 59"/>
          <p:cNvGrpSpPr>
            <a:grpSpLocks/>
          </p:cNvGrpSpPr>
          <p:nvPr/>
        </p:nvGrpSpPr>
        <p:grpSpPr bwMode="auto">
          <a:xfrm>
            <a:off x="1947863" y="3862388"/>
            <a:ext cx="552450" cy="1004887"/>
            <a:chOff x="1227" y="2433"/>
            <a:chExt cx="348" cy="633"/>
          </a:xfrm>
        </p:grpSpPr>
        <p:sp>
          <p:nvSpPr>
            <p:cNvPr id="84028" name="Freeform 60"/>
            <p:cNvSpPr>
              <a:spLocks/>
            </p:cNvSpPr>
            <p:nvPr/>
          </p:nvSpPr>
          <p:spPr bwMode="auto">
            <a:xfrm>
              <a:off x="1227" y="2433"/>
              <a:ext cx="3" cy="627"/>
            </a:xfrm>
            <a:custGeom>
              <a:avLst/>
              <a:gdLst/>
              <a:ahLst/>
              <a:cxnLst>
                <a:cxn ang="0">
                  <a:pos x="0" y="627"/>
                </a:cxn>
                <a:cxn ang="0">
                  <a:pos x="3" y="0"/>
                </a:cxn>
              </a:cxnLst>
              <a:rect l="0" t="0" r="r" b="b"/>
              <a:pathLst>
                <a:path w="3" h="627">
                  <a:moveTo>
                    <a:pt x="0" y="627"/>
                  </a:moveTo>
                  <a:lnTo>
                    <a:pt x="3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29" name="Freeform 61"/>
            <p:cNvSpPr>
              <a:spLocks/>
            </p:cNvSpPr>
            <p:nvPr/>
          </p:nvSpPr>
          <p:spPr bwMode="auto">
            <a:xfrm>
              <a:off x="1233" y="2433"/>
              <a:ext cx="342" cy="633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0" y="633"/>
                </a:cxn>
              </a:cxnLst>
              <a:rect l="0" t="0" r="r" b="b"/>
              <a:pathLst>
                <a:path w="342" h="633">
                  <a:moveTo>
                    <a:pt x="342" y="0"/>
                  </a:moveTo>
                  <a:lnTo>
                    <a:pt x="0" y="633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30" name="Group 62"/>
          <p:cNvGrpSpPr>
            <a:grpSpLocks/>
          </p:cNvGrpSpPr>
          <p:nvPr/>
        </p:nvGrpSpPr>
        <p:grpSpPr bwMode="auto">
          <a:xfrm>
            <a:off x="2290763" y="3857625"/>
            <a:ext cx="214312" cy="1123950"/>
            <a:chOff x="1443" y="2430"/>
            <a:chExt cx="135" cy="708"/>
          </a:xfrm>
        </p:grpSpPr>
        <p:sp>
          <p:nvSpPr>
            <p:cNvPr id="84031" name="Freeform 63"/>
            <p:cNvSpPr>
              <a:spLocks/>
            </p:cNvSpPr>
            <p:nvPr/>
          </p:nvSpPr>
          <p:spPr bwMode="auto">
            <a:xfrm>
              <a:off x="1443" y="2430"/>
              <a:ext cx="1" cy="708"/>
            </a:xfrm>
            <a:custGeom>
              <a:avLst/>
              <a:gdLst/>
              <a:ahLst/>
              <a:cxnLst>
                <a:cxn ang="0">
                  <a:pos x="0" y="708"/>
                </a:cxn>
                <a:cxn ang="0">
                  <a:pos x="0" y="0"/>
                </a:cxn>
              </a:cxnLst>
              <a:rect l="0" t="0" r="r" b="b"/>
              <a:pathLst>
                <a:path w="1" h="708">
                  <a:moveTo>
                    <a:pt x="0" y="708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32" name="Freeform 64"/>
            <p:cNvSpPr>
              <a:spLocks/>
            </p:cNvSpPr>
            <p:nvPr/>
          </p:nvSpPr>
          <p:spPr bwMode="auto">
            <a:xfrm>
              <a:off x="1443" y="2430"/>
              <a:ext cx="135" cy="70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708"/>
                </a:cxn>
              </a:cxnLst>
              <a:rect l="0" t="0" r="r" b="b"/>
              <a:pathLst>
                <a:path w="135" h="708">
                  <a:moveTo>
                    <a:pt x="135" y="0"/>
                  </a:moveTo>
                  <a:lnTo>
                    <a:pt x="0" y="708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4191000" y="4114800"/>
            <a:ext cx="4419600" cy="9842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Al ir aumentando el ángulo de 180º a 270º el coseno va creciendo, de -1 a 0.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cosen 270º = 0</a:t>
            </a:r>
          </a:p>
        </p:txBody>
      </p:sp>
      <p:grpSp>
        <p:nvGrpSpPr>
          <p:cNvPr id="84034" name="Group 66"/>
          <p:cNvGrpSpPr>
            <a:grpSpLocks/>
          </p:cNvGrpSpPr>
          <p:nvPr/>
        </p:nvGrpSpPr>
        <p:grpSpPr bwMode="auto">
          <a:xfrm>
            <a:off x="2509838" y="3848100"/>
            <a:ext cx="290512" cy="1128713"/>
            <a:chOff x="1581" y="2424"/>
            <a:chExt cx="183" cy="711"/>
          </a:xfrm>
        </p:grpSpPr>
        <p:sp>
          <p:nvSpPr>
            <p:cNvPr id="84035" name="Freeform 67"/>
            <p:cNvSpPr>
              <a:spLocks/>
            </p:cNvSpPr>
            <p:nvPr/>
          </p:nvSpPr>
          <p:spPr bwMode="auto">
            <a:xfrm>
              <a:off x="1761" y="2424"/>
              <a:ext cx="3" cy="711"/>
            </a:xfrm>
            <a:custGeom>
              <a:avLst/>
              <a:gdLst/>
              <a:ahLst/>
              <a:cxnLst>
                <a:cxn ang="0">
                  <a:pos x="3" y="711"/>
                </a:cxn>
                <a:cxn ang="0">
                  <a:pos x="0" y="0"/>
                </a:cxn>
              </a:cxnLst>
              <a:rect l="0" t="0" r="r" b="b"/>
              <a:pathLst>
                <a:path w="3" h="711">
                  <a:moveTo>
                    <a:pt x="3" y="711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36" name="Freeform 68"/>
            <p:cNvSpPr>
              <a:spLocks/>
            </p:cNvSpPr>
            <p:nvPr/>
          </p:nvSpPr>
          <p:spPr bwMode="auto">
            <a:xfrm>
              <a:off x="1581" y="2427"/>
              <a:ext cx="180" cy="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699"/>
                </a:cxn>
              </a:cxnLst>
              <a:rect l="0" t="0" r="r" b="b"/>
              <a:pathLst>
                <a:path w="180" h="699">
                  <a:moveTo>
                    <a:pt x="0" y="0"/>
                  </a:moveTo>
                  <a:lnTo>
                    <a:pt x="180" y="699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37" name="Group 69"/>
          <p:cNvGrpSpPr>
            <a:grpSpLocks/>
          </p:cNvGrpSpPr>
          <p:nvPr/>
        </p:nvGrpSpPr>
        <p:grpSpPr bwMode="auto">
          <a:xfrm>
            <a:off x="2509838" y="3852863"/>
            <a:ext cx="752475" cy="885825"/>
            <a:chOff x="1581" y="2427"/>
            <a:chExt cx="474" cy="558"/>
          </a:xfrm>
        </p:grpSpPr>
        <p:sp>
          <p:nvSpPr>
            <p:cNvPr id="84038" name="Freeform 70"/>
            <p:cNvSpPr>
              <a:spLocks/>
            </p:cNvSpPr>
            <p:nvPr/>
          </p:nvSpPr>
          <p:spPr bwMode="auto">
            <a:xfrm>
              <a:off x="2052" y="2430"/>
              <a:ext cx="3" cy="55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3" y="0"/>
                </a:cxn>
              </a:cxnLst>
              <a:rect l="0" t="0" r="r" b="b"/>
              <a:pathLst>
                <a:path w="3" h="555">
                  <a:moveTo>
                    <a:pt x="0" y="555"/>
                  </a:moveTo>
                  <a:lnTo>
                    <a:pt x="3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39" name="Freeform 71"/>
            <p:cNvSpPr>
              <a:spLocks/>
            </p:cNvSpPr>
            <p:nvPr/>
          </p:nvSpPr>
          <p:spPr bwMode="auto">
            <a:xfrm>
              <a:off x="1581" y="2427"/>
              <a:ext cx="468" cy="5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8" y="552"/>
                </a:cxn>
              </a:cxnLst>
              <a:rect l="0" t="0" r="r" b="b"/>
              <a:pathLst>
                <a:path w="468" h="552">
                  <a:moveTo>
                    <a:pt x="0" y="0"/>
                  </a:moveTo>
                  <a:lnTo>
                    <a:pt x="468" y="552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4040" name="Group 72"/>
          <p:cNvGrpSpPr>
            <a:grpSpLocks/>
          </p:cNvGrpSpPr>
          <p:nvPr/>
        </p:nvGrpSpPr>
        <p:grpSpPr bwMode="auto">
          <a:xfrm>
            <a:off x="2509838" y="3852863"/>
            <a:ext cx="1125537" cy="261937"/>
            <a:chOff x="1581" y="2427"/>
            <a:chExt cx="709" cy="165"/>
          </a:xfrm>
        </p:grpSpPr>
        <p:sp>
          <p:nvSpPr>
            <p:cNvPr id="84041" name="Freeform 73"/>
            <p:cNvSpPr>
              <a:spLocks/>
            </p:cNvSpPr>
            <p:nvPr/>
          </p:nvSpPr>
          <p:spPr bwMode="auto">
            <a:xfrm>
              <a:off x="2280" y="2430"/>
              <a:ext cx="4" cy="162"/>
            </a:xfrm>
            <a:custGeom>
              <a:avLst/>
              <a:gdLst/>
              <a:ahLst/>
              <a:cxnLst>
                <a:cxn ang="0">
                  <a:pos x="4" y="162"/>
                </a:cxn>
                <a:cxn ang="0">
                  <a:pos x="0" y="0"/>
                </a:cxn>
              </a:cxnLst>
              <a:rect l="0" t="0" r="r" b="b"/>
              <a:pathLst>
                <a:path w="4" h="162">
                  <a:moveTo>
                    <a:pt x="4" y="162"/>
                  </a:move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4042" name="Freeform 74"/>
            <p:cNvSpPr>
              <a:spLocks/>
            </p:cNvSpPr>
            <p:nvPr/>
          </p:nvSpPr>
          <p:spPr bwMode="auto">
            <a:xfrm>
              <a:off x="1581" y="2427"/>
              <a:ext cx="709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9" y="165"/>
                </a:cxn>
              </a:cxnLst>
              <a:rect l="0" t="0" r="r" b="b"/>
              <a:pathLst>
                <a:path w="709" h="165">
                  <a:moveTo>
                    <a:pt x="0" y="0"/>
                  </a:moveTo>
                  <a:lnTo>
                    <a:pt x="709" y="165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4043" name="Text Box 75"/>
          <p:cNvSpPr txBox="1">
            <a:spLocks noChangeArrowheads="1"/>
          </p:cNvSpPr>
          <p:nvPr/>
        </p:nvSpPr>
        <p:spPr bwMode="auto">
          <a:xfrm>
            <a:off x="1219200" y="5410200"/>
            <a:ext cx="7162800" cy="7715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Al ir aumentando el ángulo de 270º a 360º el coseno va creciendo, de 0 a 1.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cosen 360º = 1</a:t>
            </a:r>
          </a:p>
        </p:txBody>
      </p:sp>
      <p:sp>
        <p:nvSpPr>
          <p:cNvPr id="84052" name="Freeform 84"/>
          <p:cNvSpPr>
            <a:spLocks/>
          </p:cNvSpPr>
          <p:nvPr/>
        </p:nvSpPr>
        <p:spPr bwMode="auto">
          <a:xfrm>
            <a:off x="2511425" y="3856038"/>
            <a:ext cx="1165225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34" y="0"/>
              </a:cxn>
            </a:cxnLst>
            <a:rect l="0" t="0" r="r" b="b"/>
            <a:pathLst>
              <a:path w="734" h="3">
                <a:moveTo>
                  <a:pt x="0" y="3"/>
                </a:moveTo>
                <a:lnTo>
                  <a:pt x="734" y="0"/>
                </a:lnTo>
              </a:path>
            </a:pathLst>
          </a:custGeom>
          <a:noFill/>
          <a:ln w="28575" cmpd="sng">
            <a:solidFill>
              <a:srgbClr val="FF7979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4" name="Freeform 86"/>
          <p:cNvSpPr>
            <a:spLocks/>
          </p:cNvSpPr>
          <p:nvPr/>
        </p:nvSpPr>
        <p:spPr bwMode="auto">
          <a:xfrm>
            <a:off x="2359025" y="3857625"/>
            <a:ext cx="1492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" y="0"/>
              </a:cxn>
            </a:cxnLst>
            <a:rect l="0" t="0" r="r" b="b"/>
            <a:pathLst>
              <a:path w="94" h="1">
                <a:moveTo>
                  <a:pt x="0" y="0"/>
                </a:moveTo>
                <a:lnTo>
                  <a:pt x="94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5" name="Freeform 87"/>
          <p:cNvSpPr>
            <a:spLocks/>
          </p:cNvSpPr>
          <p:nvPr/>
        </p:nvSpPr>
        <p:spPr bwMode="auto">
          <a:xfrm>
            <a:off x="2206625" y="3860800"/>
            <a:ext cx="2952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" y="0"/>
              </a:cxn>
            </a:cxnLst>
            <a:rect l="0" t="0" r="r" b="b"/>
            <a:pathLst>
              <a:path w="186" h="1">
                <a:moveTo>
                  <a:pt x="0" y="0"/>
                </a:moveTo>
                <a:lnTo>
                  <a:pt x="186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6" name="Freeform 88"/>
          <p:cNvSpPr>
            <a:spLocks/>
          </p:cNvSpPr>
          <p:nvPr/>
        </p:nvSpPr>
        <p:spPr bwMode="auto">
          <a:xfrm>
            <a:off x="1908175" y="3863975"/>
            <a:ext cx="5969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" y="0"/>
              </a:cxn>
            </a:cxnLst>
            <a:rect l="0" t="0" r="r" b="b"/>
            <a:pathLst>
              <a:path w="376" h="1">
                <a:moveTo>
                  <a:pt x="0" y="0"/>
                </a:moveTo>
                <a:lnTo>
                  <a:pt x="376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7" name="Freeform 89"/>
          <p:cNvSpPr>
            <a:spLocks/>
          </p:cNvSpPr>
          <p:nvPr/>
        </p:nvSpPr>
        <p:spPr bwMode="auto">
          <a:xfrm>
            <a:off x="1673225" y="3860800"/>
            <a:ext cx="8318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0"/>
              </a:cxn>
            </a:cxnLst>
            <a:rect l="0" t="0" r="r" b="b"/>
            <a:pathLst>
              <a:path w="524" h="1">
                <a:moveTo>
                  <a:pt x="0" y="0"/>
                </a:moveTo>
                <a:lnTo>
                  <a:pt x="524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8" name="Freeform 90"/>
          <p:cNvSpPr>
            <a:spLocks/>
          </p:cNvSpPr>
          <p:nvPr/>
        </p:nvSpPr>
        <p:spPr bwMode="auto">
          <a:xfrm>
            <a:off x="1447800" y="3857625"/>
            <a:ext cx="10572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6" y="0"/>
              </a:cxn>
            </a:cxnLst>
            <a:rect l="0" t="0" r="r" b="b"/>
            <a:pathLst>
              <a:path w="666" h="1">
                <a:moveTo>
                  <a:pt x="0" y="0"/>
                </a:moveTo>
                <a:lnTo>
                  <a:pt x="666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9" name="Freeform 91"/>
          <p:cNvSpPr>
            <a:spLocks/>
          </p:cNvSpPr>
          <p:nvPr/>
        </p:nvSpPr>
        <p:spPr bwMode="auto">
          <a:xfrm>
            <a:off x="1381125" y="3857625"/>
            <a:ext cx="112395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08" y="0"/>
              </a:cxn>
            </a:cxnLst>
            <a:rect l="0" t="0" r="r" b="b"/>
            <a:pathLst>
              <a:path w="708" h="2">
                <a:moveTo>
                  <a:pt x="0" y="2"/>
                </a:moveTo>
                <a:lnTo>
                  <a:pt x="708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0" name="Freeform 92"/>
          <p:cNvSpPr>
            <a:spLocks/>
          </p:cNvSpPr>
          <p:nvPr/>
        </p:nvSpPr>
        <p:spPr bwMode="auto">
          <a:xfrm>
            <a:off x="1362075" y="3860800"/>
            <a:ext cx="1146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2" y="0"/>
              </a:cxn>
            </a:cxnLst>
            <a:rect l="0" t="0" r="r" b="b"/>
            <a:pathLst>
              <a:path w="722" h="1">
                <a:moveTo>
                  <a:pt x="0" y="0"/>
                </a:moveTo>
                <a:lnTo>
                  <a:pt x="722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1" name="Freeform 93"/>
          <p:cNvSpPr>
            <a:spLocks/>
          </p:cNvSpPr>
          <p:nvPr/>
        </p:nvSpPr>
        <p:spPr bwMode="auto">
          <a:xfrm>
            <a:off x="1355725" y="3860800"/>
            <a:ext cx="1149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4" y="0"/>
              </a:cxn>
            </a:cxnLst>
            <a:rect l="0" t="0" r="r" b="b"/>
            <a:pathLst>
              <a:path w="724" h="1">
                <a:moveTo>
                  <a:pt x="0" y="0"/>
                </a:moveTo>
                <a:lnTo>
                  <a:pt x="724" y="0"/>
                </a:lnTo>
              </a:path>
            </a:pathLst>
          </a:custGeom>
          <a:noFill/>
          <a:ln w="28575" cmpd="sng">
            <a:solidFill>
              <a:srgbClr val="FF7979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2" name="Freeform 94"/>
          <p:cNvSpPr>
            <a:spLocks/>
          </p:cNvSpPr>
          <p:nvPr/>
        </p:nvSpPr>
        <p:spPr bwMode="auto">
          <a:xfrm>
            <a:off x="1400175" y="3857625"/>
            <a:ext cx="11144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02" y="0"/>
              </a:cxn>
            </a:cxnLst>
            <a:rect l="0" t="0" r="r" b="b"/>
            <a:pathLst>
              <a:path w="702" h="2">
                <a:moveTo>
                  <a:pt x="0" y="2"/>
                </a:moveTo>
                <a:lnTo>
                  <a:pt x="702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3" name="Freeform 95"/>
          <p:cNvSpPr>
            <a:spLocks/>
          </p:cNvSpPr>
          <p:nvPr/>
        </p:nvSpPr>
        <p:spPr bwMode="auto">
          <a:xfrm>
            <a:off x="1946275" y="3860800"/>
            <a:ext cx="565150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" y="2"/>
              </a:cxn>
            </a:cxnLst>
            <a:rect l="0" t="0" r="r" b="b"/>
            <a:pathLst>
              <a:path w="356" h="2">
                <a:moveTo>
                  <a:pt x="0" y="0"/>
                </a:moveTo>
                <a:lnTo>
                  <a:pt x="356" y="2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4" name="Freeform 96"/>
          <p:cNvSpPr>
            <a:spLocks/>
          </p:cNvSpPr>
          <p:nvPr/>
        </p:nvSpPr>
        <p:spPr bwMode="auto">
          <a:xfrm>
            <a:off x="2298700" y="3867150"/>
            <a:ext cx="209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0"/>
              </a:cxn>
            </a:cxnLst>
            <a:rect l="0" t="0" r="r" b="b"/>
            <a:pathLst>
              <a:path w="132" h="1">
                <a:moveTo>
                  <a:pt x="0" y="0"/>
                </a:moveTo>
                <a:lnTo>
                  <a:pt x="132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5" name="Freeform 97"/>
          <p:cNvSpPr>
            <a:spLocks/>
          </p:cNvSpPr>
          <p:nvPr/>
        </p:nvSpPr>
        <p:spPr bwMode="auto">
          <a:xfrm>
            <a:off x="2511425" y="3857625"/>
            <a:ext cx="127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45" name="Freeform 77"/>
          <p:cNvSpPr>
            <a:spLocks/>
          </p:cNvSpPr>
          <p:nvPr/>
        </p:nvSpPr>
        <p:spPr bwMode="auto">
          <a:xfrm>
            <a:off x="2508250" y="3856038"/>
            <a:ext cx="11430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0" y="0"/>
              </a:cxn>
            </a:cxnLst>
            <a:rect l="0" t="0" r="r" b="b"/>
            <a:pathLst>
              <a:path w="720" h="1">
                <a:moveTo>
                  <a:pt x="0" y="0"/>
                </a:moveTo>
                <a:lnTo>
                  <a:pt x="720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48" name="Freeform 80"/>
          <p:cNvSpPr>
            <a:spLocks/>
          </p:cNvSpPr>
          <p:nvPr/>
        </p:nvSpPr>
        <p:spPr bwMode="auto">
          <a:xfrm>
            <a:off x="2505075" y="3857625"/>
            <a:ext cx="5715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0"/>
              </a:cxn>
            </a:cxnLst>
            <a:rect l="0" t="0" r="r" b="b"/>
            <a:pathLst>
              <a:path w="360" h="1">
                <a:moveTo>
                  <a:pt x="0" y="0"/>
                </a:moveTo>
                <a:lnTo>
                  <a:pt x="360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47" name="Freeform 79"/>
          <p:cNvSpPr>
            <a:spLocks/>
          </p:cNvSpPr>
          <p:nvPr/>
        </p:nvSpPr>
        <p:spPr bwMode="auto">
          <a:xfrm>
            <a:off x="2503488" y="3856038"/>
            <a:ext cx="858837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41" y="0"/>
              </a:cxn>
            </a:cxnLst>
            <a:rect l="0" t="0" r="r" b="b"/>
            <a:pathLst>
              <a:path w="541" h="3">
                <a:moveTo>
                  <a:pt x="0" y="3"/>
                </a:moveTo>
                <a:lnTo>
                  <a:pt x="541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46" name="Freeform 78"/>
          <p:cNvSpPr>
            <a:spLocks/>
          </p:cNvSpPr>
          <p:nvPr/>
        </p:nvSpPr>
        <p:spPr bwMode="auto">
          <a:xfrm>
            <a:off x="2505075" y="3856038"/>
            <a:ext cx="11080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8" y="0"/>
              </a:cxn>
            </a:cxnLst>
            <a:rect l="0" t="0" r="r" b="b"/>
            <a:pathLst>
              <a:path w="698" h="1">
                <a:moveTo>
                  <a:pt x="0" y="0"/>
                </a:moveTo>
                <a:lnTo>
                  <a:pt x="698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49" name="Freeform 81"/>
          <p:cNvSpPr>
            <a:spLocks/>
          </p:cNvSpPr>
          <p:nvPr/>
        </p:nvSpPr>
        <p:spPr bwMode="auto">
          <a:xfrm>
            <a:off x="2508250" y="3857625"/>
            <a:ext cx="3190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" y="0"/>
              </a:cxn>
            </a:cxnLst>
            <a:rect l="0" t="0" r="r" b="b"/>
            <a:pathLst>
              <a:path w="201" h="1">
                <a:moveTo>
                  <a:pt x="0" y="0"/>
                </a:moveTo>
                <a:lnTo>
                  <a:pt x="201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0" name="Freeform 82"/>
          <p:cNvSpPr>
            <a:spLocks/>
          </p:cNvSpPr>
          <p:nvPr/>
        </p:nvSpPr>
        <p:spPr bwMode="auto">
          <a:xfrm>
            <a:off x="2508250" y="3856038"/>
            <a:ext cx="857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0"/>
              </a:cxn>
            </a:cxnLst>
            <a:rect l="0" t="0" r="r" b="b"/>
            <a:pathLst>
              <a:path w="54" h="1">
                <a:moveTo>
                  <a:pt x="0" y="0"/>
                </a:moveTo>
                <a:lnTo>
                  <a:pt x="54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51" name="Freeform 83"/>
          <p:cNvSpPr>
            <a:spLocks/>
          </p:cNvSpPr>
          <p:nvPr/>
        </p:nvSpPr>
        <p:spPr bwMode="auto">
          <a:xfrm>
            <a:off x="2505075" y="3856038"/>
            <a:ext cx="12700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6"/>
              </a:cxn>
            </a:cxnLst>
            <a:rect l="0" t="0" r="r" b="b"/>
            <a:pathLst>
              <a:path w="8" h="6">
                <a:moveTo>
                  <a:pt x="0" y="0"/>
                </a:moveTo>
                <a:lnTo>
                  <a:pt x="8" y="6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7" name="Freeform 99"/>
          <p:cNvSpPr>
            <a:spLocks/>
          </p:cNvSpPr>
          <p:nvPr/>
        </p:nvSpPr>
        <p:spPr bwMode="auto">
          <a:xfrm>
            <a:off x="2508250" y="3860800"/>
            <a:ext cx="282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0"/>
              </a:cxn>
            </a:cxnLst>
            <a:rect l="0" t="0" r="r" b="b"/>
            <a:pathLst>
              <a:path w="178" h="1">
                <a:moveTo>
                  <a:pt x="0" y="0"/>
                </a:moveTo>
                <a:lnTo>
                  <a:pt x="178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44" name="Freeform 76"/>
          <p:cNvSpPr>
            <a:spLocks/>
          </p:cNvSpPr>
          <p:nvPr/>
        </p:nvSpPr>
        <p:spPr bwMode="auto">
          <a:xfrm>
            <a:off x="2503488" y="3857625"/>
            <a:ext cx="1166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5" y="2"/>
              </a:cxn>
            </a:cxnLst>
            <a:rect l="0" t="0" r="r" b="b"/>
            <a:pathLst>
              <a:path w="735" h="2">
                <a:moveTo>
                  <a:pt x="0" y="0"/>
                </a:moveTo>
                <a:lnTo>
                  <a:pt x="735" y="2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9" name="Freeform 101"/>
          <p:cNvSpPr>
            <a:spLocks/>
          </p:cNvSpPr>
          <p:nvPr/>
        </p:nvSpPr>
        <p:spPr bwMode="auto">
          <a:xfrm>
            <a:off x="2509838" y="3857625"/>
            <a:ext cx="11176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4" y="3"/>
              </a:cxn>
            </a:cxnLst>
            <a:rect l="0" t="0" r="r" b="b"/>
            <a:pathLst>
              <a:path w="704" h="3">
                <a:moveTo>
                  <a:pt x="0" y="0"/>
                </a:moveTo>
                <a:lnTo>
                  <a:pt x="704" y="3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4068" name="Freeform 100"/>
          <p:cNvSpPr>
            <a:spLocks/>
          </p:cNvSpPr>
          <p:nvPr/>
        </p:nvSpPr>
        <p:spPr bwMode="auto">
          <a:xfrm>
            <a:off x="2505075" y="3862388"/>
            <a:ext cx="7620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1">
                <a:moveTo>
                  <a:pt x="0" y="0"/>
                </a:moveTo>
                <a:lnTo>
                  <a:pt x="480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4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4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4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4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84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3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84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84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8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84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84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3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4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4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84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300"/>
                                        <p:tgtEl>
                                          <p:spTgt spid="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" grpId="0" animBg="1"/>
      <p:bldP spid="83971" grpId="0" animBg="1" autoUpdateAnimBg="0"/>
      <p:bldP spid="83988" grpId="0" animBg="1"/>
      <p:bldP spid="84019" grpId="0" animBg="1" autoUpdateAnimBg="0"/>
      <p:bldP spid="84033" grpId="0" animBg="1" autoUpdateAnimBg="0"/>
      <p:bldP spid="84043" grpId="0" animBg="1" autoUpdateAnimBg="0"/>
      <p:bldP spid="84052" grpId="0" animBg="1"/>
      <p:bldP spid="84054" grpId="0" animBg="1"/>
      <p:bldP spid="84055" grpId="0" animBg="1"/>
      <p:bldP spid="84056" grpId="0" animBg="1"/>
      <p:bldP spid="84057" grpId="0" animBg="1"/>
      <p:bldP spid="84058" grpId="0" animBg="1"/>
      <p:bldP spid="84059" grpId="0" animBg="1"/>
      <p:bldP spid="84060" grpId="0" animBg="1"/>
      <p:bldP spid="84061" grpId="0" animBg="1"/>
      <p:bldP spid="84062" grpId="0" animBg="1"/>
      <p:bldP spid="84063" grpId="0" animBg="1"/>
      <p:bldP spid="84064" grpId="0" animBg="1"/>
      <p:bldP spid="84065" grpId="0" animBg="1"/>
      <p:bldP spid="84045" grpId="0" animBg="1"/>
      <p:bldP spid="84048" grpId="0" animBg="1"/>
      <p:bldP spid="84047" grpId="0" animBg="1"/>
      <p:bldP spid="84046" grpId="0" animBg="1"/>
      <p:bldP spid="84049" grpId="0" animBg="1"/>
      <p:bldP spid="84050" grpId="0" animBg="1"/>
      <p:bldP spid="84051" grpId="0" animBg="1"/>
      <p:bldP spid="84067" grpId="0" animBg="1"/>
      <p:bldP spid="84044" grpId="0" animBg="1"/>
      <p:bldP spid="84069" grpId="0" animBg="1"/>
      <p:bldP spid="840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9CA-FDA7-4A7E-A281-0BF4AF472D0E}" type="slidenum">
              <a:rPr lang="es-ES"/>
              <a:pPr/>
              <a:t>47</a:t>
            </a:fld>
            <a:endParaRPr lang="es-E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TANGENTE DE 0º , 90º,180º, 270º y 360º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114800" y="1676400"/>
            <a:ext cx="4648200" cy="10477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Observa que al ir aumentando el ángulo de 0º a 90º la tangente va decreciendo, de 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 a 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.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tg 0º = 0               tg 90º </a:t>
            </a:r>
            <a:r>
              <a:rPr lang="es-ES_tradnl" sz="20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s-ES_tradnl" sz="18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400" b="1">
                <a:solidFill>
                  <a:srgbClr val="0000FF"/>
                </a:solidFill>
                <a:latin typeface="Arial" charset="0"/>
              </a:rPr>
              <a:t>.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1066800" y="2209800"/>
            <a:ext cx="3200400" cy="3090863"/>
            <a:chOff x="672" y="1392"/>
            <a:chExt cx="2016" cy="1947"/>
          </a:xfrm>
        </p:grpSpPr>
        <p:grpSp>
          <p:nvGrpSpPr>
            <p:cNvPr id="84998" name="Group 6"/>
            <p:cNvGrpSpPr>
              <a:grpSpLocks/>
            </p:cNvGrpSpPr>
            <p:nvPr/>
          </p:nvGrpSpPr>
          <p:grpSpPr bwMode="auto">
            <a:xfrm>
              <a:off x="672" y="1392"/>
              <a:ext cx="2016" cy="1947"/>
              <a:chOff x="672" y="1392"/>
              <a:chExt cx="2016" cy="1947"/>
            </a:xfrm>
          </p:grpSpPr>
          <p:sp>
            <p:nvSpPr>
              <p:cNvPr id="84999" name="Line 7"/>
              <p:cNvSpPr>
                <a:spLocks noChangeShapeType="1"/>
              </p:cNvSpPr>
              <p:nvPr/>
            </p:nvSpPr>
            <p:spPr bwMode="auto">
              <a:xfrm>
                <a:off x="1579" y="1536"/>
                <a:ext cx="0" cy="17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5000" name="Line 8"/>
              <p:cNvSpPr>
                <a:spLocks noChangeShapeType="1"/>
              </p:cNvSpPr>
              <p:nvPr/>
            </p:nvSpPr>
            <p:spPr bwMode="auto">
              <a:xfrm>
                <a:off x="720" y="2431"/>
                <a:ext cx="1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grpSp>
            <p:nvGrpSpPr>
              <p:cNvPr id="85001" name="Group 9"/>
              <p:cNvGrpSpPr>
                <a:grpSpLocks/>
              </p:cNvGrpSpPr>
              <p:nvPr/>
            </p:nvGrpSpPr>
            <p:grpSpPr bwMode="auto">
              <a:xfrm>
                <a:off x="672" y="1392"/>
                <a:ext cx="2016" cy="1947"/>
                <a:chOff x="672" y="1392"/>
                <a:chExt cx="2016" cy="1947"/>
              </a:xfrm>
            </p:grpSpPr>
            <p:sp>
              <p:nvSpPr>
                <p:cNvPr id="85002" name="Oval 10"/>
                <p:cNvSpPr>
                  <a:spLocks noChangeArrowheads="1"/>
                </p:cNvSpPr>
                <p:nvPr/>
              </p:nvSpPr>
              <p:spPr bwMode="auto">
                <a:xfrm>
                  <a:off x="855" y="1698"/>
                  <a:ext cx="1456" cy="1456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50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2" y="2426"/>
                  <a:ext cx="30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500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75" y="3127"/>
                  <a:ext cx="39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50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92" y="1392"/>
                  <a:ext cx="216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 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50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02" y="2467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X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50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40" y="1392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50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5" y="2453"/>
                  <a:ext cx="28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</p:grpSp>
        </p:grpSp>
        <p:sp>
          <p:nvSpPr>
            <p:cNvPr id="85009" name="Text Box 17"/>
            <p:cNvSpPr txBox="1">
              <a:spLocks noChangeArrowheads="1"/>
            </p:cNvSpPr>
            <p:nvPr/>
          </p:nvSpPr>
          <p:spPr bwMode="auto">
            <a:xfrm>
              <a:off x="2310" y="2426"/>
              <a:ext cx="1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sp>
        <p:nvSpPr>
          <p:cNvPr id="85044" name="Text Box 52"/>
          <p:cNvSpPr txBox="1">
            <a:spLocks noChangeArrowheads="1"/>
          </p:cNvSpPr>
          <p:nvPr/>
        </p:nvSpPr>
        <p:spPr bwMode="auto">
          <a:xfrm>
            <a:off x="4114800" y="2819400"/>
            <a:ext cx="4648200" cy="1046163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Al ir aumentando el ángulo de 90º a 180º la tangente va creciendo, de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.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a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tg 90º </a:t>
            </a:r>
            <a:r>
              <a:rPr lang="es-ES_tradnl" sz="20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sz="1400" b="1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s-ES_tradnl" sz="18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          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tg 180º = 0</a:t>
            </a:r>
          </a:p>
        </p:txBody>
      </p:sp>
      <p:sp>
        <p:nvSpPr>
          <p:cNvPr id="85057" name="Text Box 65"/>
          <p:cNvSpPr txBox="1">
            <a:spLocks noChangeArrowheads="1"/>
          </p:cNvSpPr>
          <p:nvPr/>
        </p:nvSpPr>
        <p:spPr bwMode="auto">
          <a:xfrm>
            <a:off x="4191000" y="4114800"/>
            <a:ext cx="4572000" cy="1046163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Al ir aumentando el ángulo de 180º a 270º el tangente va creciendo, de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a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 +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.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.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tg 270º </a:t>
            </a:r>
            <a:r>
              <a:rPr lang="es-ES_tradnl" sz="20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 +</a:t>
            </a:r>
            <a:r>
              <a:rPr lang="es-ES_tradnl" sz="1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ES_tradnl" sz="18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400" b="1">
                <a:solidFill>
                  <a:srgbClr val="0000FF"/>
                </a:solidFill>
                <a:latin typeface="Arial" charset="0"/>
              </a:rPr>
              <a:t>.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85067" name="Text Box 75"/>
          <p:cNvSpPr txBox="1">
            <a:spLocks noChangeArrowheads="1"/>
          </p:cNvSpPr>
          <p:nvPr/>
        </p:nvSpPr>
        <p:spPr bwMode="auto">
          <a:xfrm>
            <a:off x="4038600" y="5334000"/>
            <a:ext cx="4648200" cy="1047750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Al ir aumentando el ángulo de 270º a 360º el coseno va creciendo, de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a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tg 270º </a:t>
            </a:r>
            <a:r>
              <a:rPr lang="es-ES_tradnl" sz="20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 -</a:t>
            </a:r>
            <a:r>
              <a:rPr lang="es-ES_tradnl" sz="1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ES_tradnl" sz="18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tg 360º = 0</a:t>
            </a:r>
          </a:p>
        </p:txBody>
      </p:sp>
      <p:sp>
        <p:nvSpPr>
          <p:cNvPr id="85092" name="Freeform 100"/>
          <p:cNvSpPr>
            <a:spLocks/>
          </p:cNvSpPr>
          <p:nvPr/>
        </p:nvSpPr>
        <p:spPr bwMode="auto">
          <a:xfrm>
            <a:off x="3681413" y="190500"/>
            <a:ext cx="4762" cy="5562600"/>
          </a:xfrm>
          <a:custGeom>
            <a:avLst/>
            <a:gdLst/>
            <a:ahLst/>
            <a:cxnLst>
              <a:cxn ang="0">
                <a:pos x="3" y="3504"/>
              </a:cxn>
              <a:cxn ang="0">
                <a:pos x="0" y="0"/>
              </a:cxn>
            </a:cxnLst>
            <a:rect l="0" t="0" r="r" b="b"/>
            <a:pathLst>
              <a:path w="3" h="3504">
                <a:moveTo>
                  <a:pt x="3" y="35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5096" name="Group 104"/>
          <p:cNvGrpSpPr>
            <a:grpSpLocks/>
          </p:cNvGrpSpPr>
          <p:nvPr/>
        </p:nvGrpSpPr>
        <p:grpSpPr bwMode="auto">
          <a:xfrm>
            <a:off x="2509838" y="3671888"/>
            <a:ext cx="1181100" cy="185737"/>
            <a:chOff x="1581" y="2313"/>
            <a:chExt cx="744" cy="117"/>
          </a:xfrm>
        </p:grpSpPr>
        <p:sp>
          <p:nvSpPr>
            <p:cNvPr id="85093" name="Freeform 101"/>
            <p:cNvSpPr>
              <a:spLocks/>
            </p:cNvSpPr>
            <p:nvPr/>
          </p:nvSpPr>
          <p:spPr bwMode="auto">
            <a:xfrm>
              <a:off x="1581" y="2313"/>
              <a:ext cx="744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744" y="0"/>
                </a:cxn>
              </a:cxnLst>
              <a:rect l="0" t="0" r="r" b="b"/>
              <a:pathLst>
                <a:path w="744" h="117">
                  <a:moveTo>
                    <a:pt x="0" y="117"/>
                  </a:moveTo>
                  <a:lnTo>
                    <a:pt x="744" y="0"/>
                  </a:ln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5094" name="Freeform 102"/>
            <p:cNvSpPr>
              <a:spLocks/>
            </p:cNvSpPr>
            <p:nvPr/>
          </p:nvSpPr>
          <p:spPr bwMode="auto">
            <a:xfrm>
              <a:off x="2319" y="2316"/>
              <a:ext cx="3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1"/>
                </a:cxn>
              </a:cxnLst>
              <a:rect l="0" t="0" r="r" b="b"/>
              <a:pathLst>
                <a:path w="3" h="111">
                  <a:moveTo>
                    <a:pt x="0" y="0"/>
                  </a:moveTo>
                  <a:lnTo>
                    <a:pt x="3" y="11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5098" name="Group 106"/>
          <p:cNvGrpSpPr>
            <a:grpSpLocks/>
          </p:cNvGrpSpPr>
          <p:nvPr/>
        </p:nvGrpSpPr>
        <p:grpSpPr bwMode="auto">
          <a:xfrm>
            <a:off x="2495550" y="2767013"/>
            <a:ext cx="1195388" cy="1095375"/>
            <a:chOff x="1572" y="1743"/>
            <a:chExt cx="753" cy="690"/>
          </a:xfrm>
        </p:grpSpPr>
        <p:sp>
          <p:nvSpPr>
            <p:cNvPr id="85095" name="Freeform 103"/>
            <p:cNvSpPr>
              <a:spLocks/>
            </p:cNvSpPr>
            <p:nvPr/>
          </p:nvSpPr>
          <p:spPr bwMode="auto">
            <a:xfrm>
              <a:off x="1572" y="1743"/>
              <a:ext cx="753" cy="687"/>
            </a:xfrm>
            <a:custGeom>
              <a:avLst/>
              <a:gdLst/>
              <a:ahLst/>
              <a:cxnLst>
                <a:cxn ang="0">
                  <a:pos x="0" y="687"/>
                </a:cxn>
                <a:cxn ang="0">
                  <a:pos x="753" y="0"/>
                </a:cxn>
              </a:cxnLst>
              <a:rect l="0" t="0" r="r" b="b"/>
              <a:pathLst>
                <a:path w="753" h="687">
                  <a:moveTo>
                    <a:pt x="0" y="687"/>
                  </a:moveTo>
                  <a:lnTo>
                    <a:pt x="753" y="0"/>
                  </a:ln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5097" name="Freeform 105"/>
            <p:cNvSpPr>
              <a:spLocks/>
            </p:cNvSpPr>
            <p:nvPr/>
          </p:nvSpPr>
          <p:spPr bwMode="auto">
            <a:xfrm>
              <a:off x="2319" y="1749"/>
              <a:ext cx="3" cy="68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84"/>
                </a:cxn>
              </a:cxnLst>
              <a:rect l="0" t="0" r="r" b="b"/>
              <a:pathLst>
                <a:path w="3" h="684">
                  <a:moveTo>
                    <a:pt x="3" y="0"/>
                  </a:moveTo>
                  <a:lnTo>
                    <a:pt x="0" y="684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5102" name="Group 110"/>
          <p:cNvGrpSpPr>
            <a:grpSpLocks/>
          </p:cNvGrpSpPr>
          <p:nvPr/>
        </p:nvGrpSpPr>
        <p:grpSpPr bwMode="auto">
          <a:xfrm>
            <a:off x="2500313" y="176213"/>
            <a:ext cx="1185862" cy="3681412"/>
            <a:chOff x="1575" y="111"/>
            <a:chExt cx="747" cy="2319"/>
          </a:xfrm>
        </p:grpSpPr>
        <p:sp>
          <p:nvSpPr>
            <p:cNvPr id="85100" name="Freeform 108"/>
            <p:cNvSpPr>
              <a:spLocks/>
            </p:cNvSpPr>
            <p:nvPr/>
          </p:nvSpPr>
          <p:spPr bwMode="auto">
            <a:xfrm>
              <a:off x="1575" y="111"/>
              <a:ext cx="675" cy="2316"/>
            </a:xfrm>
            <a:custGeom>
              <a:avLst/>
              <a:gdLst/>
              <a:ahLst/>
              <a:cxnLst>
                <a:cxn ang="0">
                  <a:pos x="0" y="2316"/>
                </a:cxn>
                <a:cxn ang="0">
                  <a:pos x="675" y="0"/>
                </a:cxn>
              </a:cxnLst>
              <a:rect l="0" t="0" r="r" b="b"/>
              <a:pathLst>
                <a:path w="675" h="2316">
                  <a:moveTo>
                    <a:pt x="0" y="2316"/>
                  </a:moveTo>
                  <a:lnTo>
                    <a:pt x="675" y="0"/>
                  </a:ln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5101" name="Freeform 109"/>
            <p:cNvSpPr>
              <a:spLocks/>
            </p:cNvSpPr>
            <p:nvPr/>
          </p:nvSpPr>
          <p:spPr bwMode="auto">
            <a:xfrm>
              <a:off x="2319" y="138"/>
              <a:ext cx="3" cy="2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92"/>
                </a:cxn>
              </a:cxnLst>
              <a:rect l="0" t="0" r="r" b="b"/>
              <a:pathLst>
                <a:path w="3" h="2292">
                  <a:moveTo>
                    <a:pt x="0" y="0"/>
                  </a:moveTo>
                  <a:lnTo>
                    <a:pt x="3" y="229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5105" name="Freeform 113"/>
          <p:cNvSpPr>
            <a:spLocks/>
          </p:cNvSpPr>
          <p:nvPr/>
        </p:nvSpPr>
        <p:spPr bwMode="auto">
          <a:xfrm>
            <a:off x="3657600" y="228600"/>
            <a:ext cx="4763" cy="3638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292"/>
              </a:cxn>
            </a:cxnLst>
            <a:rect l="0" t="0" r="r" b="b"/>
            <a:pathLst>
              <a:path w="3" h="2292">
                <a:moveTo>
                  <a:pt x="0" y="0"/>
                </a:moveTo>
                <a:lnTo>
                  <a:pt x="3" y="2292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5107" name="Freeform 115"/>
          <p:cNvSpPr>
            <a:spLocks/>
          </p:cNvSpPr>
          <p:nvPr/>
        </p:nvSpPr>
        <p:spPr bwMode="auto">
          <a:xfrm>
            <a:off x="2362200" y="2679700"/>
            <a:ext cx="457200" cy="4114800"/>
          </a:xfrm>
          <a:custGeom>
            <a:avLst/>
            <a:gdLst/>
            <a:ahLst/>
            <a:cxnLst>
              <a:cxn ang="0">
                <a:pos x="288" y="2592"/>
              </a:cxn>
              <a:cxn ang="0">
                <a:pos x="0" y="0"/>
              </a:cxn>
            </a:cxnLst>
            <a:rect l="0" t="0" r="r" b="b"/>
            <a:pathLst>
              <a:path w="288" h="2592">
                <a:moveTo>
                  <a:pt x="288" y="259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5108" name="Freeform 116"/>
          <p:cNvSpPr>
            <a:spLocks/>
          </p:cNvSpPr>
          <p:nvPr/>
        </p:nvSpPr>
        <p:spPr bwMode="auto">
          <a:xfrm>
            <a:off x="3662363" y="3862388"/>
            <a:ext cx="9525" cy="299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887"/>
              </a:cxn>
            </a:cxnLst>
            <a:rect l="0" t="0" r="r" b="b"/>
            <a:pathLst>
              <a:path w="6" h="1887">
                <a:moveTo>
                  <a:pt x="0" y="0"/>
                </a:moveTo>
                <a:lnTo>
                  <a:pt x="6" y="1887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5104" name="Freeform 112"/>
          <p:cNvSpPr>
            <a:spLocks/>
          </p:cNvSpPr>
          <p:nvPr/>
        </p:nvSpPr>
        <p:spPr bwMode="auto">
          <a:xfrm>
            <a:off x="2495550" y="25400"/>
            <a:ext cx="6350" cy="3822700"/>
          </a:xfrm>
          <a:custGeom>
            <a:avLst/>
            <a:gdLst/>
            <a:ahLst/>
            <a:cxnLst>
              <a:cxn ang="0">
                <a:pos x="0" y="2408"/>
              </a:cxn>
              <a:cxn ang="0">
                <a:pos x="4" y="0"/>
              </a:cxn>
            </a:cxnLst>
            <a:rect l="0" t="0" r="r" b="b"/>
            <a:pathLst>
              <a:path w="4" h="2408">
                <a:moveTo>
                  <a:pt x="0" y="2408"/>
                </a:moveTo>
                <a:lnTo>
                  <a:pt x="4" y="0"/>
                </a:ln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5113" name="Group 121"/>
          <p:cNvGrpSpPr>
            <a:grpSpLocks/>
          </p:cNvGrpSpPr>
          <p:nvPr/>
        </p:nvGrpSpPr>
        <p:grpSpPr bwMode="auto">
          <a:xfrm>
            <a:off x="1905000" y="2876550"/>
            <a:ext cx="1763713" cy="2886075"/>
            <a:chOff x="1200" y="1812"/>
            <a:chExt cx="1111" cy="1818"/>
          </a:xfrm>
        </p:grpSpPr>
        <p:sp>
          <p:nvSpPr>
            <p:cNvPr id="85110" name="Freeform 118"/>
            <p:cNvSpPr>
              <a:spLocks/>
            </p:cNvSpPr>
            <p:nvPr/>
          </p:nvSpPr>
          <p:spPr bwMode="auto">
            <a:xfrm>
              <a:off x="1200" y="1812"/>
              <a:ext cx="1101" cy="18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1" y="1815"/>
                </a:cxn>
              </a:cxnLst>
              <a:rect l="0" t="0" r="r" b="b"/>
              <a:pathLst>
                <a:path w="1101" h="1815">
                  <a:moveTo>
                    <a:pt x="0" y="0"/>
                  </a:moveTo>
                  <a:lnTo>
                    <a:pt x="1101" y="1815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5112" name="Freeform 120"/>
            <p:cNvSpPr>
              <a:spLocks/>
            </p:cNvSpPr>
            <p:nvPr/>
          </p:nvSpPr>
          <p:spPr bwMode="auto">
            <a:xfrm>
              <a:off x="2310" y="2424"/>
              <a:ext cx="1" cy="12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6"/>
                </a:cxn>
              </a:cxnLst>
              <a:rect l="0" t="0" r="r" b="b"/>
              <a:pathLst>
                <a:path w="1" h="1206">
                  <a:moveTo>
                    <a:pt x="0" y="0"/>
                  </a:moveTo>
                  <a:lnTo>
                    <a:pt x="0" y="1206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5118" name="Group 126"/>
          <p:cNvGrpSpPr>
            <a:grpSpLocks/>
          </p:cNvGrpSpPr>
          <p:nvPr/>
        </p:nvGrpSpPr>
        <p:grpSpPr bwMode="auto">
          <a:xfrm>
            <a:off x="1376363" y="3662363"/>
            <a:ext cx="2300287" cy="404812"/>
            <a:chOff x="867" y="2307"/>
            <a:chExt cx="1449" cy="255"/>
          </a:xfrm>
        </p:grpSpPr>
        <p:sp>
          <p:nvSpPr>
            <p:cNvPr id="85116" name="Freeform 124"/>
            <p:cNvSpPr>
              <a:spLocks/>
            </p:cNvSpPr>
            <p:nvPr/>
          </p:nvSpPr>
          <p:spPr bwMode="auto">
            <a:xfrm>
              <a:off x="867" y="2307"/>
              <a:ext cx="1449" cy="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9" y="255"/>
                </a:cxn>
              </a:cxnLst>
              <a:rect l="0" t="0" r="r" b="b"/>
              <a:pathLst>
                <a:path w="1449" h="255">
                  <a:moveTo>
                    <a:pt x="0" y="0"/>
                  </a:moveTo>
                  <a:lnTo>
                    <a:pt x="1449" y="255"/>
                  </a:lnTo>
                </a:path>
              </a:pathLst>
            </a:custGeom>
            <a:noFill/>
            <a:ln w="3175" cmpd="sng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5117" name="Freeform 125"/>
            <p:cNvSpPr>
              <a:spLocks/>
            </p:cNvSpPr>
            <p:nvPr/>
          </p:nvSpPr>
          <p:spPr bwMode="auto">
            <a:xfrm>
              <a:off x="2313" y="2427"/>
              <a:ext cx="1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"/>
                </a:cxn>
              </a:cxnLst>
              <a:rect l="0" t="0" r="r" b="b"/>
              <a:pathLst>
                <a:path w="1" h="129">
                  <a:moveTo>
                    <a:pt x="0" y="0"/>
                  </a:moveTo>
                  <a:lnTo>
                    <a:pt x="0" y="1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5123" name="Group 131"/>
          <p:cNvGrpSpPr>
            <a:grpSpLocks/>
          </p:cNvGrpSpPr>
          <p:nvPr/>
        </p:nvGrpSpPr>
        <p:grpSpPr bwMode="auto">
          <a:xfrm>
            <a:off x="1422400" y="3429000"/>
            <a:ext cx="2322513" cy="787400"/>
            <a:chOff x="896" y="2160"/>
            <a:chExt cx="1463" cy="496"/>
          </a:xfrm>
        </p:grpSpPr>
        <p:sp>
          <p:nvSpPr>
            <p:cNvPr id="85121" name="Freeform 129"/>
            <p:cNvSpPr>
              <a:spLocks/>
            </p:cNvSpPr>
            <p:nvPr/>
          </p:nvSpPr>
          <p:spPr bwMode="auto">
            <a:xfrm>
              <a:off x="896" y="2192"/>
              <a:ext cx="1408" cy="464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1408" y="0"/>
                </a:cxn>
              </a:cxnLst>
              <a:rect l="0" t="0" r="r" b="b"/>
              <a:pathLst>
                <a:path w="1408" h="464">
                  <a:moveTo>
                    <a:pt x="0" y="464"/>
                  </a:moveTo>
                  <a:lnTo>
                    <a:pt x="1408" y="0"/>
                  </a:ln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85122" name="Freeform 130"/>
            <p:cNvSpPr>
              <a:spLocks/>
            </p:cNvSpPr>
            <p:nvPr/>
          </p:nvSpPr>
          <p:spPr bwMode="auto">
            <a:xfrm>
              <a:off x="2312" y="2160"/>
              <a:ext cx="47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8"/>
                </a:cxn>
              </a:cxnLst>
              <a:rect l="0" t="0" r="r" b="b"/>
              <a:pathLst>
                <a:path w="1" h="128">
                  <a:moveTo>
                    <a:pt x="0" y="0"/>
                  </a:moveTo>
                  <a:lnTo>
                    <a:pt x="0" y="12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85125" name="Freeform 133"/>
          <p:cNvSpPr>
            <a:spLocks/>
          </p:cNvSpPr>
          <p:nvPr/>
        </p:nvSpPr>
        <p:spPr bwMode="auto">
          <a:xfrm>
            <a:off x="1876425" y="2038350"/>
            <a:ext cx="1790700" cy="2781300"/>
          </a:xfrm>
          <a:custGeom>
            <a:avLst/>
            <a:gdLst/>
            <a:ahLst/>
            <a:cxnLst>
              <a:cxn ang="0">
                <a:pos x="0" y="1752"/>
              </a:cxn>
              <a:cxn ang="0">
                <a:pos x="1128" y="0"/>
              </a:cxn>
            </a:cxnLst>
            <a:rect l="0" t="0" r="r" b="b"/>
            <a:pathLst>
              <a:path w="1128" h="1752">
                <a:moveTo>
                  <a:pt x="0" y="1752"/>
                </a:moveTo>
                <a:lnTo>
                  <a:pt x="1128" y="0"/>
                </a:ln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5127" name="Freeform 135"/>
          <p:cNvSpPr>
            <a:spLocks/>
          </p:cNvSpPr>
          <p:nvPr/>
        </p:nvSpPr>
        <p:spPr bwMode="auto">
          <a:xfrm>
            <a:off x="2495550" y="3867150"/>
            <a:ext cx="1181100" cy="1476375"/>
          </a:xfrm>
          <a:custGeom>
            <a:avLst/>
            <a:gdLst/>
            <a:ahLst/>
            <a:cxnLst>
              <a:cxn ang="0">
                <a:pos x="744" y="930"/>
              </a:cxn>
              <a:cxn ang="0">
                <a:pos x="0" y="0"/>
              </a:cxn>
            </a:cxnLst>
            <a:rect l="0" t="0" r="r" b="b"/>
            <a:pathLst>
              <a:path w="744" h="930">
                <a:moveTo>
                  <a:pt x="744" y="9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5128" name="Freeform 136"/>
          <p:cNvSpPr>
            <a:spLocks/>
          </p:cNvSpPr>
          <p:nvPr/>
        </p:nvSpPr>
        <p:spPr bwMode="auto">
          <a:xfrm>
            <a:off x="2505075" y="3867150"/>
            <a:ext cx="1133475" cy="95250"/>
          </a:xfrm>
          <a:custGeom>
            <a:avLst/>
            <a:gdLst/>
            <a:ahLst/>
            <a:cxnLst>
              <a:cxn ang="0">
                <a:pos x="714" y="60"/>
              </a:cxn>
              <a:cxn ang="0">
                <a:pos x="0" y="0"/>
              </a:cxn>
            </a:cxnLst>
            <a:rect l="0" t="0" r="r" b="b"/>
            <a:pathLst>
              <a:path w="714" h="60">
                <a:moveTo>
                  <a:pt x="714" y="6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5129" name="Freeform 137"/>
          <p:cNvSpPr>
            <a:spLocks/>
          </p:cNvSpPr>
          <p:nvPr/>
        </p:nvSpPr>
        <p:spPr bwMode="auto">
          <a:xfrm>
            <a:off x="2495550" y="3848100"/>
            <a:ext cx="1152525" cy="2409825"/>
          </a:xfrm>
          <a:custGeom>
            <a:avLst/>
            <a:gdLst/>
            <a:ahLst/>
            <a:cxnLst>
              <a:cxn ang="0">
                <a:pos x="726" y="1518"/>
              </a:cxn>
              <a:cxn ang="0">
                <a:pos x="0" y="0"/>
              </a:cxn>
            </a:cxnLst>
            <a:rect l="0" t="0" r="r" b="b"/>
            <a:pathLst>
              <a:path w="726" h="1518">
                <a:moveTo>
                  <a:pt x="726" y="151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366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3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300"/>
                                        <p:tgtEl>
                                          <p:spTgt spid="8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300"/>
                                        <p:tgtEl>
                                          <p:spTgt spid="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 autoUpdateAnimBg="0"/>
      <p:bldP spid="85044" grpId="0" animBg="1" autoUpdateAnimBg="0"/>
      <p:bldP spid="85057" grpId="0" animBg="1" autoUpdateAnimBg="0"/>
      <p:bldP spid="85067" grpId="0" animBg="1" autoUpdateAnimBg="0"/>
      <p:bldP spid="85105" grpId="0" animBg="1"/>
      <p:bldP spid="85107" grpId="0" animBg="1"/>
      <p:bldP spid="85108" grpId="0" animBg="1"/>
      <p:bldP spid="85104" grpId="0" animBg="1"/>
      <p:bldP spid="85125" grpId="0" animBg="1"/>
      <p:bldP spid="85127" grpId="0" animBg="1"/>
      <p:bldP spid="85128" grpId="0" animBg="1"/>
      <p:bldP spid="851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DD51-8061-4ECF-A310-3512418F981D}" type="slidenum">
              <a:rPr lang="es-ES"/>
              <a:pPr/>
              <a:t>48</a:t>
            </a:fld>
            <a:endParaRPr lang="es-ES"/>
          </a:p>
        </p:txBody>
      </p:sp>
      <p:sp>
        <p:nvSpPr>
          <p:cNvPr id="86075" name="Freeform 1083"/>
          <p:cNvSpPr>
            <a:spLocks/>
          </p:cNvSpPr>
          <p:nvPr/>
        </p:nvSpPr>
        <p:spPr bwMode="auto">
          <a:xfrm>
            <a:off x="2514600" y="2714625"/>
            <a:ext cx="3276600" cy="1133475"/>
          </a:xfrm>
          <a:custGeom>
            <a:avLst/>
            <a:gdLst/>
            <a:ahLst/>
            <a:cxnLst>
              <a:cxn ang="0">
                <a:pos x="0" y="714"/>
              </a:cxn>
              <a:cxn ang="0">
                <a:pos x="2064" y="0"/>
              </a:cxn>
            </a:cxnLst>
            <a:rect l="0" t="0" r="r" b="b"/>
            <a:pathLst>
              <a:path w="2064" h="714">
                <a:moveTo>
                  <a:pt x="0" y="714"/>
                </a:moveTo>
                <a:lnTo>
                  <a:pt x="206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248400" cy="1143000"/>
          </a:xfrm>
        </p:spPr>
        <p:txBody>
          <a:bodyPr/>
          <a:lstStyle/>
          <a:p>
            <a:r>
              <a:rPr lang="es-ES_tradnl" sz="3200">
                <a:solidFill>
                  <a:srgbClr val="008000"/>
                </a:solidFill>
                <a:latin typeface="Arial" charset="0"/>
              </a:rPr>
              <a:t>COTANGENTE DE 0º , 90º,180º, 270º y 360º</a:t>
            </a:r>
            <a:endParaRPr lang="es-E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6019" name="Text Box 1027"/>
          <p:cNvSpPr txBox="1">
            <a:spLocks noChangeArrowheads="1"/>
          </p:cNvSpPr>
          <p:nvPr/>
        </p:nvSpPr>
        <p:spPr bwMode="auto">
          <a:xfrm>
            <a:off x="3276600" y="1447800"/>
            <a:ext cx="5334000" cy="1138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Observa que al ir aumentando el ángulo de 0º a 90º la cotangente va decreciendo, de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+ </a:t>
            </a:r>
            <a:r>
              <a:rPr lang="es-ES_tradnl" sz="16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 a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cotg 0º 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_tradnl" b="1">
                <a:solidFill>
                  <a:srgbClr val="CC0000"/>
                </a:solidFill>
                <a:latin typeface="Arial" charset="0"/>
              </a:rPr>
              <a:t>+ </a:t>
            </a:r>
            <a:r>
              <a:rPr lang="es-ES_tradnl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       cotg 90º =0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pSp>
        <p:nvGrpSpPr>
          <p:cNvPr id="86020" name="Group 1028"/>
          <p:cNvGrpSpPr>
            <a:grpSpLocks/>
          </p:cNvGrpSpPr>
          <p:nvPr/>
        </p:nvGrpSpPr>
        <p:grpSpPr bwMode="auto">
          <a:xfrm>
            <a:off x="1066800" y="2209800"/>
            <a:ext cx="3200400" cy="3090863"/>
            <a:chOff x="672" y="1392"/>
            <a:chExt cx="2016" cy="1947"/>
          </a:xfrm>
        </p:grpSpPr>
        <p:grpSp>
          <p:nvGrpSpPr>
            <p:cNvPr id="86021" name="Group 1029"/>
            <p:cNvGrpSpPr>
              <a:grpSpLocks/>
            </p:cNvGrpSpPr>
            <p:nvPr/>
          </p:nvGrpSpPr>
          <p:grpSpPr bwMode="auto">
            <a:xfrm>
              <a:off x="672" y="1392"/>
              <a:ext cx="2016" cy="1947"/>
              <a:chOff x="672" y="1392"/>
              <a:chExt cx="2016" cy="1947"/>
            </a:xfrm>
          </p:grpSpPr>
          <p:sp>
            <p:nvSpPr>
              <p:cNvPr id="86022" name="Line 1030"/>
              <p:cNvSpPr>
                <a:spLocks noChangeShapeType="1"/>
              </p:cNvSpPr>
              <p:nvPr/>
            </p:nvSpPr>
            <p:spPr bwMode="auto">
              <a:xfrm>
                <a:off x="1579" y="1536"/>
                <a:ext cx="0" cy="17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6023" name="Line 1031"/>
              <p:cNvSpPr>
                <a:spLocks noChangeShapeType="1"/>
              </p:cNvSpPr>
              <p:nvPr/>
            </p:nvSpPr>
            <p:spPr bwMode="auto">
              <a:xfrm>
                <a:off x="720" y="2431"/>
                <a:ext cx="1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grpSp>
            <p:nvGrpSpPr>
              <p:cNvPr id="86024" name="Group 1032"/>
              <p:cNvGrpSpPr>
                <a:grpSpLocks/>
              </p:cNvGrpSpPr>
              <p:nvPr/>
            </p:nvGrpSpPr>
            <p:grpSpPr bwMode="auto">
              <a:xfrm>
                <a:off x="672" y="1392"/>
                <a:ext cx="2016" cy="1947"/>
                <a:chOff x="672" y="1392"/>
                <a:chExt cx="2016" cy="1947"/>
              </a:xfrm>
            </p:grpSpPr>
            <p:sp>
              <p:nvSpPr>
                <p:cNvPr id="86025" name="Oval 1033"/>
                <p:cNvSpPr>
                  <a:spLocks noChangeArrowheads="1"/>
                </p:cNvSpPr>
                <p:nvPr/>
              </p:nvSpPr>
              <p:spPr bwMode="auto">
                <a:xfrm>
                  <a:off x="855" y="1698"/>
                  <a:ext cx="1456" cy="1456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6026" name="Text Box 1034"/>
                <p:cNvSpPr txBox="1">
                  <a:spLocks noChangeArrowheads="1"/>
                </p:cNvSpPr>
                <p:nvPr/>
              </p:nvSpPr>
              <p:spPr bwMode="auto">
                <a:xfrm>
                  <a:off x="672" y="2426"/>
                  <a:ext cx="30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6027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475" y="3127"/>
                  <a:ext cx="39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-1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6028" name="Text Box 1036"/>
                <p:cNvSpPr txBox="1">
                  <a:spLocks noChangeArrowheads="1"/>
                </p:cNvSpPr>
                <p:nvPr/>
              </p:nvSpPr>
              <p:spPr bwMode="auto">
                <a:xfrm>
                  <a:off x="1392" y="1392"/>
                  <a:ext cx="216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CC0000"/>
                      </a:solidFill>
                      <a:latin typeface="Arial" charset="0"/>
                    </a:rPr>
                    <a:t> 1</a:t>
                  </a:r>
                  <a:endParaRPr lang="es-ES" sz="1600" b="1">
                    <a:solidFill>
                      <a:srgbClr val="CC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6029" name="Text Box 1037"/>
                <p:cNvSpPr txBox="1">
                  <a:spLocks noChangeArrowheads="1"/>
                </p:cNvSpPr>
                <p:nvPr/>
              </p:nvSpPr>
              <p:spPr bwMode="auto">
                <a:xfrm>
                  <a:off x="2402" y="2467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X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6030" name="Text Box 1038"/>
                <p:cNvSpPr txBox="1">
                  <a:spLocks noChangeArrowheads="1"/>
                </p:cNvSpPr>
                <p:nvPr/>
              </p:nvSpPr>
              <p:spPr bwMode="auto">
                <a:xfrm>
                  <a:off x="1440" y="1392"/>
                  <a:ext cx="28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Y</a:t>
                  </a:r>
                  <a:endParaRPr lang="es-ES" sz="1800">
                    <a:latin typeface="Arial" charset="0"/>
                  </a:endParaRPr>
                </a:p>
              </p:txBody>
            </p:sp>
            <p:sp>
              <p:nvSpPr>
                <p:cNvPr id="86031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1485" y="2453"/>
                  <a:ext cx="28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800">
                      <a:latin typeface="Arial" charset="0"/>
                    </a:rPr>
                    <a:t>O</a:t>
                  </a:r>
                  <a:endParaRPr lang="es-ES" sz="1800">
                    <a:latin typeface="Arial" charset="0"/>
                  </a:endParaRPr>
                </a:p>
              </p:txBody>
            </p:sp>
          </p:grpSp>
        </p:grpSp>
        <p:sp>
          <p:nvSpPr>
            <p:cNvPr id="86032" name="Text Box 1040"/>
            <p:cNvSpPr txBox="1">
              <a:spLocks noChangeArrowheads="1"/>
            </p:cNvSpPr>
            <p:nvPr/>
          </p:nvSpPr>
          <p:spPr bwMode="auto">
            <a:xfrm>
              <a:off x="2310" y="2426"/>
              <a:ext cx="1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CC0000"/>
                  </a:solidFill>
                  <a:latin typeface="Arial" charset="0"/>
                </a:rPr>
                <a:t>1</a:t>
              </a:r>
              <a:endParaRPr lang="es-ES" sz="1600" b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sp>
        <p:nvSpPr>
          <p:cNvPr id="86055" name="Text Box 1063"/>
          <p:cNvSpPr txBox="1">
            <a:spLocks noChangeArrowheads="1"/>
          </p:cNvSpPr>
          <p:nvPr/>
        </p:nvSpPr>
        <p:spPr bwMode="auto">
          <a:xfrm>
            <a:off x="4114800" y="2819400"/>
            <a:ext cx="4419600" cy="11366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Al ir aumentando el ángulo de 90º a 180º la cotangente va creciendo, de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a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- </a:t>
            </a:r>
            <a:r>
              <a:rPr lang="es-ES_tradnl" sz="16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cotg 180º 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_tradnl" b="1">
                <a:solidFill>
                  <a:srgbClr val="CC0000"/>
                </a:solidFill>
                <a:latin typeface="Arial" charset="0"/>
              </a:rPr>
              <a:t>- </a:t>
            </a:r>
            <a:r>
              <a:rPr lang="es-ES_tradnl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8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6065" name="Text Box 1073"/>
          <p:cNvSpPr txBox="1">
            <a:spLocks noChangeArrowheads="1"/>
          </p:cNvSpPr>
          <p:nvPr/>
        </p:nvSpPr>
        <p:spPr bwMode="auto">
          <a:xfrm>
            <a:off x="4191000" y="4114800"/>
            <a:ext cx="4419600" cy="11366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Al ir aumentando el ángulo de 180º a 270º la cotangente va decreciendo, de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+ </a:t>
            </a:r>
            <a:r>
              <a:rPr lang="es-ES_tradnl" sz="16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_tradnl" sz="16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cotg 180º 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_tradnl" b="1">
                <a:solidFill>
                  <a:srgbClr val="CC0000"/>
                </a:solidFill>
                <a:latin typeface="Arial" charset="0"/>
              </a:rPr>
              <a:t>+ </a:t>
            </a:r>
            <a:r>
              <a:rPr lang="es-ES_tradnl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18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 co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tg 270º = 0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86072" name="Text Box 1080"/>
          <p:cNvSpPr txBox="1">
            <a:spLocks noChangeArrowheads="1"/>
          </p:cNvSpPr>
          <p:nvPr/>
        </p:nvSpPr>
        <p:spPr bwMode="auto">
          <a:xfrm>
            <a:off x="1219200" y="5410200"/>
            <a:ext cx="7467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Al ir aumentando el ángulo de 270º a 360º la cotangente va decreciendo, de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0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a </a:t>
            </a:r>
            <a:r>
              <a:rPr lang="es-ES_tradnl" sz="1600" b="1">
                <a:solidFill>
                  <a:srgbClr val="CC0000"/>
                </a:solidFill>
                <a:latin typeface="Arial" charset="0"/>
              </a:rPr>
              <a:t>- </a:t>
            </a:r>
            <a:r>
              <a:rPr lang="es-ES_tradnl" sz="16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				</a:t>
            </a:r>
            <a:r>
              <a:rPr lang="es-ES_tradnl" sz="1400" b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cotg 360º 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s-ES_tradnl" b="1">
                <a:solidFill>
                  <a:srgbClr val="CC0000"/>
                </a:solidFill>
                <a:latin typeface="Arial" charset="0"/>
              </a:rPr>
              <a:t>- </a:t>
            </a:r>
            <a:r>
              <a:rPr lang="es-ES_tradnl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s-ES_tradnl" sz="2000" b="1">
                <a:solidFill>
                  <a:srgbClr val="CC0000"/>
                </a:solidFill>
                <a:latin typeface="Arial" charset="0"/>
              </a:rPr>
              <a:t> </a:t>
            </a:r>
          </a:p>
        </p:txBody>
      </p:sp>
      <p:sp>
        <p:nvSpPr>
          <p:cNvPr id="86074" name="Freeform 1082"/>
          <p:cNvSpPr>
            <a:spLocks/>
          </p:cNvSpPr>
          <p:nvPr/>
        </p:nvSpPr>
        <p:spPr bwMode="auto">
          <a:xfrm>
            <a:off x="1047750" y="2695575"/>
            <a:ext cx="74199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674" y="0"/>
              </a:cxn>
            </a:cxnLst>
            <a:rect l="0" t="0" r="r" b="b"/>
            <a:pathLst>
              <a:path w="4674" h="6">
                <a:moveTo>
                  <a:pt x="0" y="6"/>
                </a:moveTo>
                <a:lnTo>
                  <a:pt x="467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76" name="Freeform 1084"/>
          <p:cNvSpPr>
            <a:spLocks/>
          </p:cNvSpPr>
          <p:nvPr/>
        </p:nvSpPr>
        <p:spPr bwMode="auto">
          <a:xfrm>
            <a:off x="2514600" y="2705100"/>
            <a:ext cx="3257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52" y="0"/>
              </a:cxn>
            </a:cxnLst>
            <a:rect l="0" t="0" r="r" b="b"/>
            <a:pathLst>
              <a:path w="2052" h="1">
                <a:moveTo>
                  <a:pt x="0" y="0"/>
                </a:moveTo>
                <a:lnTo>
                  <a:pt x="2052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78" name="Freeform 1086"/>
          <p:cNvSpPr>
            <a:spLocks/>
          </p:cNvSpPr>
          <p:nvPr/>
        </p:nvSpPr>
        <p:spPr bwMode="auto">
          <a:xfrm>
            <a:off x="2505075" y="2695575"/>
            <a:ext cx="59055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72" y="0"/>
              </a:cxn>
            </a:cxnLst>
            <a:rect l="0" t="0" r="r" b="b"/>
            <a:pathLst>
              <a:path w="372" h="720">
                <a:moveTo>
                  <a:pt x="0" y="720"/>
                </a:moveTo>
                <a:lnTo>
                  <a:pt x="3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79" name="Freeform 1087"/>
          <p:cNvSpPr>
            <a:spLocks/>
          </p:cNvSpPr>
          <p:nvPr/>
        </p:nvSpPr>
        <p:spPr bwMode="auto">
          <a:xfrm>
            <a:off x="2514600" y="2705100"/>
            <a:ext cx="581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6" y="0"/>
              </a:cxn>
            </a:cxnLst>
            <a:rect l="0" t="0" r="r" b="b"/>
            <a:pathLst>
              <a:path w="366" h="1">
                <a:moveTo>
                  <a:pt x="0" y="0"/>
                </a:moveTo>
                <a:lnTo>
                  <a:pt x="366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0" name="Freeform 1088"/>
          <p:cNvSpPr>
            <a:spLocks/>
          </p:cNvSpPr>
          <p:nvPr/>
        </p:nvSpPr>
        <p:spPr bwMode="auto">
          <a:xfrm>
            <a:off x="2505075" y="2705100"/>
            <a:ext cx="1588" cy="1152525"/>
          </a:xfrm>
          <a:custGeom>
            <a:avLst/>
            <a:gdLst/>
            <a:ahLst/>
            <a:cxnLst>
              <a:cxn ang="0">
                <a:pos x="0" y="726"/>
              </a:cxn>
              <a:cxn ang="0">
                <a:pos x="0" y="0"/>
              </a:cxn>
            </a:cxnLst>
            <a:rect l="0" t="0" r="r" b="b"/>
            <a:pathLst>
              <a:path w="1" h="726">
                <a:moveTo>
                  <a:pt x="0" y="72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1" name="Freeform 1089"/>
          <p:cNvSpPr>
            <a:spLocks/>
          </p:cNvSpPr>
          <p:nvPr/>
        </p:nvSpPr>
        <p:spPr bwMode="auto">
          <a:xfrm>
            <a:off x="1609725" y="2705100"/>
            <a:ext cx="885825" cy="1143000"/>
          </a:xfrm>
          <a:custGeom>
            <a:avLst/>
            <a:gdLst/>
            <a:ahLst/>
            <a:cxnLst>
              <a:cxn ang="0">
                <a:pos x="558" y="720"/>
              </a:cxn>
              <a:cxn ang="0">
                <a:pos x="0" y="0"/>
              </a:cxn>
            </a:cxnLst>
            <a:rect l="0" t="0" r="r" b="b"/>
            <a:pathLst>
              <a:path w="558" h="720">
                <a:moveTo>
                  <a:pt x="558" y="7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2" name="Freeform 1090"/>
          <p:cNvSpPr>
            <a:spLocks/>
          </p:cNvSpPr>
          <p:nvPr/>
        </p:nvSpPr>
        <p:spPr bwMode="auto">
          <a:xfrm>
            <a:off x="1628775" y="2705100"/>
            <a:ext cx="8763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2" y="0"/>
              </a:cxn>
            </a:cxnLst>
            <a:rect l="0" t="0" r="r" b="b"/>
            <a:pathLst>
              <a:path w="552" h="1">
                <a:moveTo>
                  <a:pt x="0" y="0"/>
                </a:moveTo>
                <a:lnTo>
                  <a:pt x="552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3" name="Freeform 1091"/>
          <p:cNvSpPr>
            <a:spLocks/>
          </p:cNvSpPr>
          <p:nvPr/>
        </p:nvSpPr>
        <p:spPr bwMode="auto">
          <a:xfrm>
            <a:off x="590550" y="2943225"/>
            <a:ext cx="1895475" cy="895350"/>
          </a:xfrm>
          <a:custGeom>
            <a:avLst/>
            <a:gdLst/>
            <a:ahLst/>
            <a:cxnLst>
              <a:cxn ang="0">
                <a:pos x="1194" y="564"/>
              </a:cxn>
              <a:cxn ang="0">
                <a:pos x="0" y="0"/>
              </a:cxn>
            </a:cxnLst>
            <a:rect l="0" t="0" r="r" b="b"/>
            <a:pathLst>
              <a:path w="1194" h="564">
                <a:moveTo>
                  <a:pt x="1194" y="56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4" name="Freeform 1092"/>
          <p:cNvSpPr>
            <a:spLocks/>
          </p:cNvSpPr>
          <p:nvPr/>
        </p:nvSpPr>
        <p:spPr bwMode="auto">
          <a:xfrm>
            <a:off x="428625" y="2705100"/>
            <a:ext cx="2057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6" y="0"/>
              </a:cxn>
            </a:cxnLst>
            <a:rect l="0" t="0" r="r" b="b"/>
            <a:pathLst>
              <a:path w="1296" h="1">
                <a:moveTo>
                  <a:pt x="0" y="0"/>
                </a:moveTo>
                <a:lnTo>
                  <a:pt x="1296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5" name="Freeform 1093"/>
          <p:cNvSpPr>
            <a:spLocks/>
          </p:cNvSpPr>
          <p:nvPr/>
        </p:nvSpPr>
        <p:spPr bwMode="auto">
          <a:xfrm>
            <a:off x="1400175" y="2705100"/>
            <a:ext cx="6696075" cy="1381125"/>
          </a:xfrm>
          <a:custGeom>
            <a:avLst/>
            <a:gdLst/>
            <a:ahLst/>
            <a:cxnLst>
              <a:cxn ang="0">
                <a:pos x="0" y="870"/>
              </a:cxn>
              <a:cxn ang="0">
                <a:pos x="4218" y="0"/>
              </a:cxn>
            </a:cxnLst>
            <a:rect l="0" t="0" r="r" b="b"/>
            <a:pathLst>
              <a:path w="4218" h="870">
                <a:moveTo>
                  <a:pt x="0" y="870"/>
                </a:moveTo>
                <a:lnTo>
                  <a:pt x="42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6" name="Freeform 1094"/>
          <p:cNvSpPr>
            <a:spLocks/>
          </p:cNvSpPr>
          <p:nvPr/>
        </p:nvSpPr>
        <p:spPr bwMode="auto">
          <a:xfrm>
            <a:off x="2495550" y="2695575"/>
            <a:ext cx="56102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34" y="0"/>
              </a:cxn>
            </a:cxnLst>
            <a:rect l="0" t="0" r="r" b="b"/>
            <a:pathLst>
              <a:path w="3534" h="1">
                <a:moveTo>
                  <a:pt x="0" y="0"/>
                </a:moveTo>
                <a:lnTo>
                  <a:pt x="3534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7" name="Freeform 1095"/>
          <p:cNvSpPr>
            <a:spLocks/>
          </p:cNvSpPr>
          <p:nvPr/>
        </p:nvSpPr>
        <p:spPr bwMode="auto">
          <a:xfrm>
            <a:off x="1876425" y="2686050"/>
            <a:ext cx="1390650" cy="2133600"/>
          </a:xfrm>
          <a:custGeom>
            <a:avLst/>
            <a:gdLst/>
            <a:ahLst/>
            <a:cxnLst>
              <a:cxn ang="0">
                <a:pos x="0" y="1344"/>
              </a:cxn>
              <a:cxn ang="0">
                <a:pos x="876" y="0"/>
              </a:cxn>
            </a:cxnLst>
            <a:rect l="0" t="0" r="r" b="b"/>
            <a:pathLst>
              <a:path w="876" h="1344">
                <a:moveTo>
                  <a:pt x="0" y="1344"/>
                </a:moveTo>
                <a:lnTo>
                  <a:pt x="8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89" name="Freeform 1097"/>
          <p:cNvSpPr>
            <a:spLocks/>
          </p:cNvSpPr>
          <p:nvPr/>
        </p:nvSpPr>
        <p:spPr bwMode="auto">
          <a:xfrm>
            <a:off x="1933575" y="2714625"/>
            <a:ext cx="1085850" cy="2219325"/>
          </a:xfrm>
          <a:custGeom>
            <a:avLst/>
            <a:gdLst/>
            <a:ahLst/>
            <a:cxnLst>
              <a:cxn ang="0">
                <a:pos x="684" y="1398"/>
              </a:cxn>
              <a:cxn ang="0">
                <a:pos x="0" y="0"/>
              </a:cxn>
            </a:cxnLst>
            <a:rect l="0" t="0" r="r" b="b"/>
            <a:pathLst>
              <a:path w="684" h="1398">
                <a:moveTo>
                  <a:pt x="684" y="139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6090" name="Freeform 1098"/>
          <p:cNvSpPr>
            <a:spLocks/>
          </p:cNvSpPr>
          <p:nvPr/>
        </p:nvSpPr>
        <p:spPr bwMode="auto">
          <a:xfrm>
            <a:off x="609600" y="3467100"/>
            <a:ext cx="3038475" cy="619125"/>
          </a:xfrm>
          <a:custGeom>
            <a:avLst/>
            <a:gdLst/>
            <a:ahLst/>
            <a:cxnLst>
              <a:cxn ang="0">
                <a:pos x="1914" y="390"/>
              </a:cxn>
              <a:cxn ang="0">
                <a:pos x="0" y="0"/>
              </a:cxn>
            </a:cxnLst>
            <a:rect l="0" t="0" r="r" b="b"/>
            <a:pathLst>
              <a:path w="1914" h="390">
                <a:moveTo>
                  <a:pt x="1914" y="39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300"/>
                                        <p:tgtEl>
                                          <p:spTgt spid="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300"/>
                                        <p:tgtEl>
                                          <p:spTgt spid="8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75" grpId="0" animBg="1"/>
      <p:bldP spid="86019" grpId="0" animBg="1" autoUpdateAnimBg="0"/>
      <p:bldP spid="86055" grpId="0" animBg="1" autoUpdateAnimBg="0"/>
      <p:bldP spid="86065" grpId="0" animBg="1" autoUpdateAnimBg="0"/>
      <p:bldP spid="86072" grpId="0" animBg="1" autoUpdateAnimBg="0"/>
      <p:bldP spid="86076" grpId="0" animBg="1"/>
      <p:bldP spid="86078" grpId="0" animBg="1"/>
      <p:bldP spid="86079" grpId="0" animBg="1"/>
      <p:bldP spid="86080" grpId="0" animBg="1"/>
      <p:bldP spid="86081" grpId="0" animBg="1"/>
      <p:bldP spid="86082" grpId="0" animBg="1"/>
      <p:bldP spid="86083" grpId="0" animBg="1"/>
      <p:bldP spid="86084" grpId="0" animBg="1"/>
      <p:bldP spid="86085" grpId="0" animBg="1"/>
      <p:bldP spid="86086" grpId="0" animBg="1"/>
      <p:bldP spid="86087" grpId="0" animBg="1"/>
      <p:bldP spid="86089" grpId="0" animBg="1"/>
      <p:bldP spid="8609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80F4-2840-4418-964A-645DD5DD9ACA}" type="slidenum">
              <a:rPr lang="es-ES"/>
              <a:pPr/>
              <a:t>49</a:t>
            </a:fld>
            <a:endParaRPr lang="es-E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368300"/>
            <a:ext cx="7602537" cy="1143000"/>
          </a:xfrm>
        </p:spPr>
        <p:txBody>
          <a:bodyPr/>
          <a:lstStyle/>
          <a:p>
            <a:r>
              <a:rPr lang="es-ES_tradnl" sz="2400">
                <a:solidFill>
                  <a:srgbClr val="FF0000"/>
                </a:solidFill>
                <a:latin typeface="Arial" charset="0"/>
              </a:rPr>
              <a:t>VALORES Y SIGNO QUE TOMAN</a:t>
            </a:r>
            <a:r>
              <a:rPr lang="es-ES_tradnl" sz="2400">
                <a:solidFill>
                  <a:srgbClr val="008000"/>
                </a:solidFill>
                <a:latin typeface="Arial" charset="0"/>
              </a:rPr>
              <a:t> LAS RAZONES TRIGONOMETRICAS DE </a:t>
            </a:r>
            <a:r>
              <a:rPr lang="es-ES_tradnl" sz="2400">
                <a:solidFill>
                  <a:srgbClr val="FF0000"/>
                </a:solidFill>
                <a:latin typeface="Arial" charset="0"/>
              </a:rPr>
              <a:t>UN ANGULO</a:t>
            </a:r>
            <a:endParaRPr lang="es-ES" sz="24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1603375" y="2136775"/>
          <a:ext cx="1539875" cy="333375"/>
        </p:xfrm>
        <a:graphic>
          <a:graphicData uri="http://schemas.openxmlformats.org/presentationml/2006/ole">
            <p:oleObj spid="_x0000_s87056" name="Ecuación" r:id="rId3" imgW="939600" imgH="203040" progId="">
              <p:embed/>
            </p:oleObj>
          </a:graphicData>
        </a:graphic>
      </p:graphicFrame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1609725" y="2698750"/>
          <a:ext cx="1554163" cy="339725"/>
        </p:xfrm>
        <a:graphic>
          <a:graphicData uri="http://schemas.openxmlformats.org/presentationml/2006/ole">
            <p:oleObj spid="_x0000_s87057" name="Ecuación" r:id="rId4" imgW="927000" imgH="203040" progId="">
              <p:embed/>
            </p:oleObj>
          </a:graphicData>
        </a:graphic>
      </p:graphicFrame>
      <p:graphicFrame>
        <p:nvGraphicFramePr>
          <p:cNvPr id="87059" name="Object 19"/>
          <p:cNvGraphicFramePr>
            <a:graphicFrameLocks noChangeAspect="1"/>
          </p:cNvGraphicFramePr>
          <p:nvPr/>
        </p:nvGraphicFramePr>
        <p:xfrm>
          <a:off x="7162800" y="2590800"/>
          <a:ext cx="927100" cy="303213"/>
        </p:xfrm>
        <a:graphic>
          <a:graphicData uri="http://schemas.openxmlformats.org/presentationml/2006/ole">
            <p:oleObj spid="_x0000_s87059" name="Ecuación" r:id="rId5" imgW="622080" imgH="203040" progId="">
              <p:embed/>
            </p:oleObj>
          </a:graphicData>
        </a:graphic>
      </p:graphicFrame>
      <p:graphicFrame>
        <p:nvGraphicFramePr>
          <p:cNvPr id="87060" name="Object 20"/>
          <p:cNvGraphicFramePr>
            <a:graphicFrameLocks noChangeAspect="1"/>
          </p:cNvGraphicFramePr>
          <p:nvPr/>
        </p:nvGraphicFramePr>
        <p:xfrm>
          <a:off x="1600200" y="3352800"/>
          <a:ext cx="1651000" cy="325438"/>
        </p:xfrm>
        <a:graphic>
          <a:graphicData uri="http://schemas.openxmlformats.org/presentationml/2006/ole">
            <p:oleObj spid="_x0000_s87060" name="Ecuación" r:id="rId6" imgW="1028520" imgH="203040" progId="">
              <p:embed/>
            </p:oleObj>
          </a:graphicData>
        </a:graphic>
      </p:graphicFrame>
      <p:graphicFrame>
        <p:nvGraphicFramePr>
          <p:cNvPr id="87061" name="Object 21"/>
          <p:cNvGraphicFramePr>
            <a:graphicFrameLocks noChangeAspect="1"/>
          </p:cNvGraphicFramePr>
          <p:nvPr/>
        </p:nvGraphicFramePr>
        <p:xfrm>
          <a:off x="5029200" y="3276600"/>
          <a:ext cx="1874838" cy="317500"/>
        </p:xfrm>
        <a:graphic>
          <a:graphicData uri="http://schemas.openxmlformats.org/presentationml/2006/ole">
            <p:oleObj spid="_x0000_s87061" name="Ecuación" r:id="rId7" imgW="1206360" imgH="203040" progId="">
              <p:embed/>
            </p:oleObj>
          </a:graphicData>
        </a:graphic>
      </p:graphicFrame>
      <p:graphicFrame>
        <p:nvGraphicFramePr>
          <p:cNvPr id="87064" name="Object 24"/>
          <p:cNvGraphicFramePr>
            <a:graphicFrameLocks noChangeAspect="1"/>
          </p:cNvGraphicFramePr>
          <p:nvPr/>
        </p:nvGraphicFramePr>
        <p:xfrm>
          <a:off x="5038725" y="2668588"/>
          <a:ext cx="1060450" cy="303212"/>
        </p:xfrm>
        <a:graphic>
          <a:graphicData uri="http://schemas.openxmlformats.org/presentationml/2006/ole">
            <p:oleObj spid="_x0000_s87064" name="Ecuación" r:id="rId8" imgW="711000" imgH="203040" progId="">
              <p:embed/>
            </p:oleObj>
          </a:graphicData>
        </a:graphic>
      </p:graphicFrame>
      <p:graphicFrame>
        <p:nvGraphicFramePr>
          <p:cNvPr id="87065" name="Object 25"/>
          <p:cNvGraphicFramePr>
            <a:graphicFrameLocks noChangeAspect="1"/>
          </p:cNvGraphicFramePr>
          <p:nvPr/>
        </p:nvGraphicFramePr>
        <p:xfrm>
          <a:off x="7086600" y="2209800"/>
          <a:ext cx="1173163" cy="303213"/>
        </p:xfrm>
        <a:graphic>
          <a:graphicData uri="http://schemas.openxmlformats.org/presentationml/2006/ole">
            <p:oleObj spid="_x0000_s87065" name="Ecuación" r:id="rId9" imgW="787320" imgH="203040" progId="">
              <p:embed/>
            </p:oleObj>
          </a:graphicData>
        </a:graphic>
      </p:graphicFrame>
      <p:graphicFrame>
        <p:nvGraphicFramePr>
          <p:cNvPr id="87066" name="Object 26"/>
          <p:cNvGraphicFramePr>
            <a:graphicFrameLocks noChangeAspect="1"/>
          </p:cNvGraphicFramePr>
          <p:nvPr/>
        </p:nvGraphicFramePr>
        <p:xfrm>
          <a:off x="5029200" y="2209800"/>
          <a:ext cx="1325563" cy="303213"/>
        </p:xfrm>
        <a:graphic>
          <a:graphicData uri="http://schemas.openxmlformats.org/presentationml/2006/ole">
            <p:oleObj spid="_x0000_s87066" name="Ecuación" r:id="rId10" imgW="888840" imgH="203040" progId="">
              <p:embed/>
            </p:oleObj>
          </a:graphicData>
        </a:graphic>
      </p:graphicFrame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2286000" y="45402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990033"/>
                </a:solidFill>
                <a:latin typeface="Arial" charset="0"/>
              </a:rPr>
              <a:t>+</a:t>
            </a:r>
            <a:endParaRPr lang="es-ES" sz="3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1828800" y="45402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6600"/>
                </a:solidFill>
                <a:latin typeface="Arial" charset="0"/>
              </a:rPr>
              <a:t>+</a:t>
            </a:r>
            <a:endParaRPr lang="es-ES" sz="3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1828800" y="4724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33CC"/>
                </a:solidFill>
                <a:latin typeface="Arial" charset="0"/>
              </a:rPr>
              <a:t>_</a:t>
            </a:r>
            <a:endParaRPr lang="es-ES" sz="3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2286000" y="47244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chemeClr val="hlink"/>
                </a:solidFill>
                <a:latin typeface="Arial" charset="0"/>
              </a:rPr>
              <a:t>_</a:t>
            </a:r>
            <a:endParaRPr lang="es-ES" sz="36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87105" name="Group 65"/>
          <p:cNvGrpSpPr>
            <a:grpSpLocks/>
          </p:cNvGrpSpPr>
          <p:nvPr/>
        </p:nvGrpSpPr>
        <p:grpSpPr bwMode="auto">
          <a:xfrm>
            <a:off x="1371600" y="4114800"/>
            <a:ext cx="1981200" cy="2286000"/>
            <a:chOff x="864" y="2592"/>
            <a:chExt cx="1248" cy="1440"/>
          </a:xfrm>
        </p:grpSpPr>
        <p:grpSp>
          <p:nvGrpSpPr>
            <p:cNvPr id="87074" name="Group 34"/>
            <p:cNvGrpSpPr>
              <a:grpSpLocks/>
            </p:cNvGrpSpPr>
            <p:nvPr/>
          </p:nvGrpSpPr>
          <p:grpSpPr bwMode="auto">
            <a:xfrm>
              <a:off x="864" y="2640"/>
              <a:ext cx="1139" cy="1064"/>
              <a:chOff x="3504" y="2862"/>
              <a:chExt cx="1044" cy="1064"/>
            </a:xfrm>
          </p:grpSpPr>
          <p:sp>
            <p:nvSpPr>
              <p:cNvPr id="87075" name="Oval 35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644" cy="644"/>
              </a:xfrm>
              <a:prstGeom prst="ellipse">
                <a:avLst/>
              </a:prstGeom>
              <a:noFill/>
              <a:ln w="12700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7076" name="Line 36"/>
              <p:cNvSpPr>
                <a:spLocks noChangeShapeType="1"/>
              </p:cNvSpPr>
              <p:nvPr/>
            </p:nvSpPr>
            <p:spPr bwMode="auto">
              <a:xfrm>
                <a:off x="4015" y="2862"/>
                <a:ext cx="0" cy="1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7077" name="Line 37"/>
              <p:cNvSpPr>
                <a:spLocks noChangeShapeType="1"/>
              </p:cNvSpPr>
              <p:nvPr/>
            </p:nvSpPr>
            <p:spPr bwMode="auto">
              <a:xfrm>
                <a:off x="3504" y="3394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87078" name="Text Box 38"/>
            <p:cNvSpPr txBox="1">
              <a:spLocks noChangeArrowheads="1"/>
            </p:cNvSpPr>
            <p:nvPr/>
          </p:nvSpPr>
          <p:spPr bwMode="auto">
            <a:xfrm>
              <a:off x="912" y="3666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200" b="1">
                  <a:solidFill>
                    <a:schemeClr val="accent2"/>
                  </a:solidFill>
                  <a:latin typeface="Arial" charset="0"/>
                </a:rPr>
                <a:t>SIGNO DEL SENO Y DE LA COSECANTE</a:t>
              </a:r>
              <a:endParaRPr lang="es-ES" sz="12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87079" name="Rectangle 39"/>
            <p:cNvSpPr>
              <a:spLocks noChangeArrowheads="1"/>
            </p:cNvSpPr>
            <p:nvPr/>
          </p:nvSpPr>
          <p:spPr bwMode="auto">
            <a:xfrm>
              <a:off x="864" y="2592"/>
              <a:ext cx="1248" cy="144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7106" name="Group 66"/>
          <p:cNvGrpSpPr>
            <a:grpSpLocks/>
          </p:cNvGrpSpPr>
          <p:nvPr/>
        </p:nvGrpSpPr>
        <p:grpSpPr bwMode="auto">
          <a:xfrm>
            <a:off x="3733800" y="4114800"/>
            <a:ext cx="1981200" cy="2286000"/>
            <a:chOff x="2352" y="2592"/>
            <a:chExt cx="1248" cy="1440"/>
          </a:xfrm>
        </p:grpSpPr>
        <p:sp>
          <p:nvSpPr>
            <p:cNvPr id="87081" name="Rectangle 41"/>
            <p:cNvSpPr>
              <a:spLocks noChangeArrowheads="1"/>
            </p:cNvSpPr>
            <p:nvPr/>
          </p:nvSpPr>
          <p:spPr bwMode="auto">
            <a:xfrm>
              <a:off x="2352" y="2592"/>
              <a:ext cx="1248" cy="144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7083" name="Group 43"/>
            <p:cNvGrpSpPr>
              <a:grpSpLocks/>
            </p:cNvGrpSpPr>
            <p:nvPr/>
          </p:nvGrpSpPr>
          <p:grpSpPr bwMode="auto">
            <a:xfrm>
              <a:off x="2400" y="2636"/>
              <a:ext cx="1084" cy="1108"/>
              <a:chOff x="3504" y="2862"/>
              <a:chExt cx="1044" cy="1064"/>
            </a:xfrm>
          </p:grpSpPr>
          <p:sp>
            <p:nvSpPr>
              <p:cNvPr id="87084" name="Oval 44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644" cy="644"/>
              </a:xfrm>
              <a:prstGeom prst="ellipse">
                <a:avLst/>
              </a:prstGeom>
              <a:noFill/>
              <a:ln w="12700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7085" name="Line 45"/>
              <p:cNvSpPr>
                <a:spLocks noChangeShapeType="1"/>
              </p:cNvSpPr>
              <p:nvPr/>
            </p:nvSpPr>
            <p:spPr bwMode="auto">
              <a:xfrm>
                <a:off x="4015" y="2862"/>
                <a:ext cx="0" cy="1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87086" name="Line 46"/>
              <p:cNvSpPr>
                <a:spLocks noChangeShapeType="1"/>
              </p:cNvSpPr>
              <p:nvPr/>
            </p:nvSpPr>
            <p:spPr bwMode="auto">
              <a:xfrm>
                <a:off x="3504" y="3394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87087" name="Text Box 47"/>
            <p:cNvSpPr txBox="1">
              <a:spLocks noChangeArrowheads="1"/>
            </p:cNvSpPr>
            <p:nvPr/>
          </p:nvSpPr>
          <p:spPr bwMode="auto">
            <a:xfrm>
              <a:off x="2400" y="3663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200" b="1">
                  <a:solidFill>
                    <a:schemeClr val="accent2"/>
                  </a:solidFill>
                  <a:latin typeface="Arial" charset="0"/>
                </a:rPr>
                <a:t>SIGNO DEL COSENO Y DE LA SECANTE</a:t>
              </a:r>
              <a:endParaRPr lang="es-ES" sz="1200" b="1">
                <a:solidFill>
                  <a:srgbClr val="336600"/>
                </a:solidFill>
                <a:latin typeface="Arial" charset="0"/>
              </a:endParaRPr>
            </a:p>
          </p:txBody>
        </p:sp>
      </p:grp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4191000" y="4648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3333CC"/>
                </a:solidFill>
                <a:latin typeface="Arial" charset="0"/>
              </a:rPr>
              <a:t>_</a:t>
            </a:r>
            <a:endParaRPr lang="es-ES" sz="3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4191000" y="426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336600"/>
                </a:solidFill>
                <a:latin typeface="Arial" charset="0"/>
              </a:rPr>
              <a:t>_</a:t>
            </a:r>
            <a:endParaRPr lang="es-ES" sz="3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4648200" y="44640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990033"/>
                </a:solidFill>
                <a:latin typeface="Arial" charset="0"/>
              </a:rPr>
              <a:t>+</a:t>
            </a:r>
            <a:endParaRPr lang="es-ES" sz="3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4648200" y="4876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chemeClr val="hlink"/>
                </a:solidFill>
                <a:latin typeface="Arial" charset="0"/>
              </a:rPr>
              <a:t>+</a:t>
            </a:r>
            <a:endParaRPr lang="es-ES" sz="36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7315200" y="441801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990033"/>
                </a:solidFill>
                <a:latin typeface="Arial" charset="0"/>
              </a:rPr>
              <a:t>+</a:t>
            </a:r>
            <a:endParaRPr lang="es-ES" sz="3600" b="1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6705600" y="418941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6600"/>
                </a:solidFill>
                <a:latin typeface="Arial" charset="0"/>
              </a:rPr>
              <a:t>_</a:t>
            </a:r>
            <a:endParaRPr lang="es-ES" sz="3600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6705600" y="487521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rgbClr val="3333CC"/>
                </a:solidFill>
                <a:latin typeface="Arial" charset="0"/>
              </a:rPr>
              <a:t>+</a:t>
            </a:r>
            <a:endParaRPr lang="es-ES" sz="36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7095" name="Rectangle 55"/>
          <p:cNvSpPr>
            <a:spLocks noChangeArrowheads="1"/>
          </p:cNvSpPr>
          <p:nvPr/>
        </p:nvSpPr>
        <p:spPr bwMode="auto">
          <a:xfrm>
            <a:off x="7258050" y="464661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chemeClr val="hlink"/>
                </a:solidFill>
                <a:latin typeface="Arial" charset="0"/>
              </a:rPr>
              <a:t>_</a:t>
            </a:r>
            <a:endParaRPr lang="es-ES" sz="36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>
            <a:off x="7219950" y="4341813"/>
            <a:ext cx="0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7099" name="Line 59"/>
          <p:cNvSpPr>
            <a:spLocks noChangeShapeType="1"/>
          </p:cNvSpPr>
          <p:nvPr/>
        </p:nvSpPr>
        <p:spPr bwMode="auto">
          <a:xfrm>
            <a:off x="6561138" y="5027613"/>
            <a:ext cx="135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pSp>
        <p:nvGrpSpPr>
          <p:cNvPr id="87107" name="Group 67"/>
          <p:cNvGrpSpPr>
            <a:grpSpLocks/>
          </p:cNvGrpSpPr>
          <p:nvPr/>
        </p:nvGrpSpPr>
        <p:grpSpPr bwMode="auto">
          <a:xfrm>
            <a:off x="6324600" y="4114800"/>
            <a:ext cx="1828800" cy="2286000"/>
            <a:chOff x="3984" y="2592"/>
            <a:chExt cx="1152" cy="1440"/>
          </a:xfrm>
        </p:grpSpPr>
        <p:sp>
          <p:nvSpPr>
            <p:cNvPr id="87097" name="Oval 57"/>
            <p:cNvSpPr>
              <a:spLocks noChangeArrowheads="1"/>
            </p:cNvSpPr>
            <p:nvPr/>
          </p:nvSpPr>
          <p:spPr bwMode="auto">
            <a:xfrm>
              <a:off x="4189" y="2783"/>
              <a:ext cx="724" cy="703"/>
            </a:xfrm>
            <a:prstGeom prst="ellipse">
              <a:avLst/>
            </a:prstGeom>
            <a:noFill/>
            <a:ln w="12700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auto">
            <a:xfrm>
              <a:off x="4128" y="3551"/>
              <a:ext cx="949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200" b="1">
                  <a:solidFill>
                    <a:schemeClr val="accent2"/>
                  </a:solidFill>
                  <a:latin typeface="Arial" charset="0"/>
                </a:rPr>
                <a:t>SIGNO DE LA TANGENTE Y COTANGENTE</a:t>
              </a:r>
              <a:endParaRPr lang="es-ES" sz="1200" b="1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87101" name="Rectangle 61"/>
            <p:cNvSpPr>
              <a:spLocks noChangeArrowheads="1"/>
            </p:cNvSpPr>
            <p:nvPr/>
          </p:nvSpPr>
          <p:spPr bwMode="auto">
            <a:xfrm>
              <a:off x="3984" y="2592"/>
              <a:ext cx="1152" cy="144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7104" name="Group 64"/>
          <p:cNvGrpSpPr>
            <a:grpSpLocks/>
          </p:cNvGrpSpPr>
          <p:nvPr/>
        </p:nvGrpSpPr>
        <p:grpSpPr bwMode="auto">
          <a:xfrm>
            <a:off x="1371600" y="1905000"/>
            <a:ext cx="7086600" cy="1981200"/>
            <a:chOff x="864" y="1200"/>
            <a:chExt cx="4464" cy="1248"/>
          </a:xfrm>
        </p:grpSpPr>
        <p:sp>
          <p:nvSpPr>
            <p:cNvPr id="87102" name="Rectangle 62"/>
            <p:cNvSpPr>
              <a:spLocks noChangeArrowheads="1"/>
            </p:cNvSpPr>
            <p:nvPr/>
          </p:nvSpPr>
          <p:spPr bwMode="auto">
            <a:xfrm>
              <a:off x="864" y="1200"/>
              <a:ext cx="4464" cy="1248"/>
            </a:xfrm>
            <a:prstGeom prst="rect">
              <a:avLst/>
            </a:prstGeom>
            <a:noFill/>
            <a:ln w="38100" cmpd="dbl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03" name="Line 63"/>
            <p:cNvSpPr>
              <a:spLocks noChangeShapeType="1"/>
            </p:cNvSpPr>
            <p:nvPr/>
          </p:nvSpPr>
          <p:spPr bwMode="auto">
            <a:xfrm>
              <a:off x="2544" y="1200"/>
              <a:ext cx="0" cy="1248"/>
            </a:xfrm>
            <a:prstGeom prst="line">
              <a:avLst/>
            </a:prstGeom>
            <a:noFill/>
            <a:ln w="38100" cmpd="dbl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8" grpId="0" autoUpdateAnimBg="0"/>
      <p:bldP spid="87069" grpId="0" autoUpdateAnimBg="0"/>
      <p:bldP spid="87070" grpId="0" autoUpdateAnimBg="0"/>
      <p:bldP spid="87071" grpId="0" autoUpdateAnimBg="0"/>
      <p:bldP spid="87088" grpId="0" autoUpdateAnimBg="0"/>
      <p:bldP spid="87089" grpId="0" autoUpdateAnimBg="0"/>
      <p:bldP spid="87090" grpId="0" autoUpdateAnimBg="0"/>
      <p:bldP spid="87091" grpId="0" autoUpdateAnimBg="0"/>
      <p:bldP spid="87092" grpId="0" autoUpdateAnimBg="0"/>
      <p:bldP spid="87093" grpId="0" autoUpdateAnimBg="0"/>
      <p:bldP spid="87094" grpId="0" autoUpdateAnimBg="0"/>
      <p:bldP spid="870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A8C-22C3-441B-9256-EDADD94D9105}" type="slidenum">
              <a:rPr lang="es-ES"/>
              <a:pPr/>
              <a:t>5</a:t>
            </a:fld>
            <a:endParaRPr lang="es-E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381000"/>
            <a:ext cx="5930900" cy="1143000"/>
          </a:xfrm>
        </p:spPr>
        <p:txBody>
          <a:bodyPr/>
          <a:lstStyle/>
          <a:p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1.a.     Proporcionalidad de segmentos y semejanza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190625" y="1447800"/>
            <a:ext cx="3733800" cy="2463800"/>
            <a:chOff x="750" y="912"/>
            <a:chExt cx="2352" cy="1552"/>
          </a:xfrm>
        </p:grpSpPr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1976" y="1804"/>
              <a:ext cx="229" cy="344"/>
            </a:xfrm>
            <a:custGeom>
              <a:avLst/>
              <a:gdLst/>
              <a:ahLst/>
              <a:cxnLst>
                <a:cxn ang="0">
                  <a:pos x="106" y="342"/>
                </a:cxn>
                <a:cxn ang="0">
                  <a:pos x="42" y="332"/>
                </a:cxn>
                <a:cxn ang="0">
                  <a:pos x="30" y="310"/>
                </a:cxn>
                <a:cxn ang="0">
                  <a:pos x="32" y="258"/>
                </a:cxn>
                <a:cxn ang="0">
                  <a:pos x="8" y="234"/>
                </a:cxn>
                <a:cxn ang="0">
                  <a:pos x="14" y="214"/>
                </a:cxn>
                <a:cxn ang="0">
                  <a:pos x="6" y="194"/>
                </a:cxn>
                <a:cxn ang="0">
                  <a:pos x="6" y="160"/>
                </a:cxn>
                <a:cxn ang="0">
                  <a:pos x="0" y="142"/>
                </a:cxn>
                <a:cxn ang="0">
                  <a:pos x="10" y="92"/>
                </a:cxn>
                <a:cxn ang="0">
                  <a:pos x="42" y="82"/>
                </a:cxn>
                <a:cxn ang="0">
                  <a:pos x="70" y="26"/>
                </a:cxn>
                <a:cxn ang="0">
                  <a:pos x="92" y="14"/>
                </a:cxn>
                <a:cxn ang="0">
                  <a:pos x="102" y="0"/>
                </a:cxn>
                <a:cxn ang="0">
                  <a:pos x="126" y="10"/>
                </a:cxn>
                <a:cxn ang="0">
                  <a:pos x="136" y="42"/>
                </a:cxn>
                <a:cxn ang="0">
                  <a:pos x="208" y="76"/>
                </a:cxn>
                <a:cxn ang="0">
                  <a:pos x="216" y="96"/>
                </a:cxn>
                <a:cxn ang="0">
                  <a:pos x="194" y="114"/>
                </a:cxn>
                <a:cxn ang="0">
                  <a:pos x="224" y="174"/>
                </a:cxn>
                <a:cxn ang="0">
                  <a:pos x="210" y="218"/>
                </a:cxn>
                <a:cxn ang="0">
                  <a:pos x="220" y="280"/>
                </a:cxn>
                <a:cxn ang="0">
                  <a:pos x="194" y="332"/>
                </a:cxn>
                <a:cxn ang="0">
                  <a:pos x="172" y="336"/>
                </a:cxn>
                <a:cxn ang="0">
                  <a:pos x="140" y="344"/>
                </a:cxn>
                <a:cxn ang="0">
                  <a:pos x="98" y="340"/>
                </a:cxn>
                <a:cxn ang="0">
                  <a:pos x="106" y="342"/>
                </a:cxn>
              </a:cxnLst>
              <a:rect l="0" t="0" r="r" b="b"/>
              <a:pathLst>
                <a:path w="229" h="344">
                  <a:moveTo>
                    <a:pt x="106" y="342"/>
                  </a:moveTo>
                  <a:cubicBezTo>
                    <a:pt x="85" y="338"/>
                    <a:pt x="63" y="336"/>
                    <a:pt x="42" y="332"/>
                  </a:cubicBezTo>
                  <a:cubicBezTo>
                    <a:pt x="35" y="325"/>
                    <a:pt x="34" y="320"/>
                    <a:pt x="30" y="310"/>
                  </a:cubicBezTo>
                  <a:cubicBezTo>
                    <a:pt x="31" y="294"/>
                    <a:pt x="36" y="274"/>
                    <a:pt x="32" y="258"/>
                  </a:cubicBezTo>
                  <a:cubicBezTo>
                    <a:pt x="29" y="248"/>
                    <a:pt x="14" y="243"/>
                    <a:pt x="8" y="234"/>
                  </a:cubicBezTo>
                  <a:cubicBezTo>
                    <a:pt x="10" y="227"/>
                    <a:pt x="14" y="214"/>
                    <a:pt x="14" y="214"/>
                  </a:cubicBezTo>
                  <a:cubicBezTo>
                    <a:pt x="12" y="206"/>
                    <a:pt x="8" y="201"/>
                    <a:pt x="6" y="194"/>
                  </a:cubicBezTo>
                  <a:cubicBezTo>
                    <a:pt x="13" y="172"/>
                    <a:pt x="15" y="180"/>
                    <a:pt x="6" y="160"/>
                  </a:cubicBezTo>
                  <a:cubicBezTo>
                    <a:pt x="3" y="154"/>
                    <a:pt x="0" y="142"/>
                    <a:pt x="0" y="142"/>
                  </a:cubicBezTo>
                  <a:cubicBezTo>
                    <a:pt x="1" y="133"/>
                    <a:pt x="2" y="99"/>
                    <a:pt x="10" y="92"/>
                  </a:cubicBezTo>
                  <a:cubicBezTo>
                    <a:pt x="16" y="87"/>
                    <a:pt x="34" y="85"/>
                    <a:pt x="42" y="82"/>
                  </a:cubicBezTo>
                  <a:cubicBezTo>
                    <a:pt x="54" y="52"/>
                    <a:pt x="28" y="32"/>
                    <a:pt x="70" y="26"/>
                  </a:cubicBezTo>
                  <a:cubicBezTo>
                    <a:pt x="80" y="22"/>
                    <a:pt x="85" y="21"/>
                    <a:pt x="92" y="14"/>
                  </a:cubicBezTo>
                  <a:cubicBezTo>
                    <a:pt x="97" y="0"/>
                    <a:pt x="92" y="3"/>
                    <a:pt x="102" y="0"/>
                  </a:cubicBezTo>
                  <a:cubicBezTo>
                    <a:pt x="112" y="3"/>
                    <a:pt x="118" y="4"/>
                    <a:pt x="126" y="10"/>
                  </a:cubicBezTo>
                  <a:cubicBezTo>
                    <a:pt x="131" y="19"/>
                    <a:pt x="131" y="34"/>
                    <a:pt x="136" y="42"/>
                  </a:cubicBezTo>
                  <a:cubicBezTo>
                    <a:pt x="151" y="64"/>
                    <a:pt x="184" y="72"/>
                    <a:pt x="208" y="76"/>
                  </a:cubicBezTo>
                  <a:cubicBezTo>
                    <a:pt x="212" y="83"/>
                    <a:pt x="214" y="89"/>
                    <a:pt x="216" y="96"/>
                  </a:cubicBezTo>
                  <a:cubicBezTo>
                    <a:pt x="212" y="108"/>
                    <a:pt x="204" y="109"/>
                    <a:pt x="194" y="114"/>
                  </a:cubicBezTo>
                  <a:cubicBezTo>
                    <a:pt x="177" y="148"/>
                    <a:pt x="211" y="148"/>
                    <a:pt x="224" y="174"/>
                  </a:cubicBezTo>
                  <a:cubicBezTo>
                    <a:pt x="227" y="191"/>
                    <a:pt x="229" y="212"/>
                    <a:pt x="210" y="218"/>
                  </a:cubicBezTo>
                  <a:cubicBezTo>
                    <a:pt x="199" y="239"/>
                    <a:pt x="216" y="259"/>
                    <a:pt x="220" y="280"/>
                  </a:cubicBezTo>
                  <a:cubicBezTo>
                    <a:pt x="218" y="291"/>
                    <a:pt x="203" y="327"/>
                    <a:pt x="194" y="332"/>
                  </a:cubicBezTo>
                  <a:cubicBezTo>
                    <a:pt x="191" y="334"/>
                    <a:pt x="173" y="336"/>
                    <a:pt x="172" y="336"/>
                  </a:cubicBezTo>
                  <a:cubicBezTo>
                    <a:pt x="162" y="343"/>
                    <a:pt x="153" y="343"/>
                    <a:pt x="140" y="344"/>
                  </a:cubicBezTo>
                  <a:cubicBezTo>
                    <a:pt x="126" y="343"/>
                    <a:pt x="112" y="340"/>
                    <a:pt x="98" y="340"/>
                  </a:cubicBezTo>
                  <a:cubicBezTo>
                    <a:pt x="95" y="340"/>
                    <a:pt x="103" y="341"/>
                    <a:pt x="106" y="34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C0AF68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1008" y="1218"/>
              <a:ext cx="420" cy="788"/>
            </a:xfrm>
            <a:custGeom>
              <a:avLst/>
              <a:gdLst/>
              <a:ahLst/>
              <a:cxnLst>
                <a:cxn ang="0">
                  <a:pos x="144" y="726"/>
                </a:cxn>
                <a:cxn ang="0">
                  <a:pos x="0" y="576"/>
                </a:cxn>
                <a:cxn ang="0">
                  <a:pos x="30" y="396"/>
                </a:cxn>
                <a:cxn ang="0">
                  <a:pos x="72" y="252"/>
                </a:cxn>
                <a:cxn ang="0">
                  <a:pos x="120" y="114"/>
                </a:cxn>
                <a:cxn ang="0">
                  <a:pos x="192" y="0"/>
                </a:cxn>
                <a:cxn ang="0">
                  <a:pos x="240" y="108"/>
                </a:cxn>
                <a:cxn ang="0">
                  <a:pos x="312" y="204"/>
                </a:cxn>
                <a:cxn ang="0">
                  <a:pos x="348" y="276"/>
                </a:cxn>
                <a:cxn ang="0">
                  <a:pos x="366" y="366"/>
                </a:cxn>
                <a:cxn ang="0">
                  <a:pos x="420" y="486"/>
                </a:cxn>
                <a:cxn ang="0">
                  <a:pos x="378" y="588"/>
                </a:cxn>
                <a:cxn ang="0">
                  <a:pos x="372" y="684"/>
                </a:cxn>
                <a:cxn ang="0">
                  <a:pos x="294" y="738"/>
                </a:cxn>
                <a:cxn ang="0">
                  <a:pos x="252" y="774"/>
                </a:cxn>
                <a:cxn ang="0">
                  <a:pos x="222" y="786"/>
                </a:cxn>
                <a:cxn ang="0">
                  <a:pos x="144" y="726"/>
                </a:cxn>
              </a:cxnLst>
              <a:rect l="0" t="0" r="r" b="b"/>
              <a:pathLst>
                <a:path w="420" h="788">
                  <a:moveTo>
                    <a:pt x="144" y="726"/>
                  </a:moveTo>
                  <a:lnTo>
                    <a:pt x="0" y="576"/>
                  </a:lnTo>
                  <a:lnTo>
                    <a:pt x="30" y="396"/>
                  </a:lnTo>
                  <a:lnTo>
                    <a:pt x="72" y="252"/>
                  </a:lnTo>
                  <a:lnTo>
                    <a:pt x="120" y="114"/>
                  </a:lnTo>
                  <a:lnTo>
                    <a:pt x="192" y="0"/>
                  </a:lnTo>
                  <a:lnTo>
                    <a:pt x="240" y="108"/>
                  </a:lnTo>
                  <a:lnTo>
                    <a:pt x="312" y="204"/>
                  </a:lnTo>
                  <a:lnTo>
                    <a:pt x="348" y="276"/>
                  </a:lnTo>
                  <a:lnTo>
                    <a:pt x="366" y="366"/>
                  </a:lnTo>
                  <a:lnTo>
                    <a:pt x="420" y="486"/>
                  </a:lnTo>
                  <a:lnTo>
                    <a:pt x="378" y="588"/>
                  </a:lnTo>
                  <a:lnTo>
                    <a:pt x="372" y="684"/>
                  </a:lnTo>
                  <a:cubicBezTo>
                    <a:pt x="339" y="711"/>
                    <a:pt x="333" y="730"/>
                    <a:pt x="294" y="738"/>
                  </a:cubicBezTo>
                  <a:cubicBezTo>
                    <a:pt x="277" y="749"/>
                    <a:pt x="270" y="765"/>
                    <a:pt x="252" y="774"/>
                  </a:cubicBezTo>
                  <a:cubicBezTo>
                    <a:pt x="231" y="788"/>
                    <a:pt x="241" y="786"/>
                    <a:pt x="222" y="786"/>
                  </a:cubicBezTo>
                  <a:lnTo>
                    <a:pt x="144" y="726"/>
                  </a:lnTo>
                  <a:close/>
                </a:path>
              </a:pathLst>
            </a:custGeom>
            <a:solidFill>
              <a:srgbClr val="97B658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984" y="2244"/>
              <a:ext cx="2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1146" y="1716"/>
              <a:ext cx="162" cy="528"/>
            </a:xfrm>
            <a:custGeom>
              <a:avLst/>
              <a:gdLst/>
              <a:ahLst/>
              <a:cxnLst>
                <a:cxn ang="0">
                  <a:pos x="18" y="528"/>
                </a:cxn>
                <a:cxn ang="0">
                  <a:pos x="42" y="396"/>
                </a:cxn>
                <a:cxn ang="0">
                  <a:pos x="18" y="294"/>
                </a:cxn>
                <a:cxn ang="0">
                  <a:pos x="18" y="210"/>
                </a:cxn>
                <a:cxn ang="0">
                  <a:pos x="30" y="162"/>
                </a:cxn>
                <a:cxn ang="0">
                  <a:pos x="12" y="114"/>
                </a:cxn>
                <a:cxn ang="0">
                  <a:pos x="0" y="60"/>
                </a:cxn>
                <a:cxn ang="0">
                  <a:pos x="42" y="126"/>
                </a:cxn>
                <a:cxn ang="0">
                  <a:pos x="48" y="198"/>
                </a:cxn>
                <a:cxn ang="0">
                  <a:pos x="90" y="114"/>
                </a:cxn>
                <a:cxn ang="0">
                  <a:pos x="114" y="72"/>
                </a:cxn>
                <a:cxn ang="0">
                  <a:pos x="78" y="48"/>
                </a:cxn>
                <a:cxn ang="0">
                  <a:pos x="60" y="6"/>
                </a:cxn>
                <a:cxn ang="0">
                  <a:pos x="90" y="30"/>
                </a:cxn>
                <a:cxn ang="0">
                  <a:pos x="150" y="0"/>
                </a:cxn>
                <a:cxn ang="0">
                  <a:pos x="132" y="36"/>
                </a:cxn>
                <a:cxn ang="0">
                  <a:pos x="108" y="150"/>
                </a:cxn>
                <a:cxn ang="0">
                  <a:pos x="96" y="198"/>
                </a:cxn>
                <a:cxn ang="0">
                  <a:pos x="138" y="174"/>
                </a:cxn>
                <a:cxn ang="0">
                  <a:pos x="162" y="120"/>
                </a:cxn>
                <a:cxn ang="0">
                  <a:pos x="156" y="192"/>
                </a:cxn>
                <a:cxn ang="0">
                  <a:pos x="114" y="228"/>
                </a:cxn>
                <a:cxn ang="0">
                  <a:pos x="96" y="300"/>
                </a:cxn>
                <a:cxn ang="0">
                  <a:pos x="120" y="438"/>
                </a:cxn>
                <a:cxn ang="0">
                  <a:pos x="108" y="468"/>
                </a:cxn>
                <a:cxn ang="0">
                  <a:pos x="132" y="528"/>
                </a:cxn>
                <a:cxn ang="0">
                  <a:pos x="18" y="528"/>
                </a:cxn>
              </a:cxnLst>
              <a:rect l="0" t="0" r="r" b="b"/>
              <a:pathLst>
                <a:path w="162" h="528">
                  <a:moveTo>
                    <a:pt x="18" y="528"/>
                  </a:moveTo>
                  <a:lnTo>
                    <a:pt x="42" y="396"/>
                  </a:lnTo>
                  <a:lnTo>
                    <a:pt x="18" y="294"/>
                  </a:lnTo>
                  <a:lnTo>
                    <a:pt x="18" y="210"/>
                  </a:lnTo>
                  <a:lnTo>
                    <a:pt x="30" y="162"/>
                  </a:lnTo>
                  <a:lnTo>
                    <a:pt x="12" y="114"/>
                  </a:lnTo>
                  <a:lnTo>
                    <a:pt x="0" y="60"/>
                  </a:lnTo>
                  <a:lnTo>
                    <a:pt x="42" y="126"/>
                  </a:lnTo>
                  <a:lnTo>
                    <a:pt x="48" y="198"/>
                  </a:lnTo>
                  <a:lnTo>
                    <a:pt x="90" y="114"/>
                  </a:lnTo>
                  <a:lnTo>
                    <a:pt x="114" y="72"/>
                  </a:lnTo>
                  <a:lnTo>
                    <a:pt x="78" y="48"/>
                  </a:lnTo>
                  <a:lnTo>
                    <a:pt x="60" y="6"/>
                  </a:lnTo>
                  <a:lnTo>
                    <a:pt x="90" y="30"/>
                  </a:lnTo>
                  <a:lnTo>
                    <a:pt x="150" y="0"/>
                  </a:lnTo>
                  <a:lnTo>
                    <a:pt x="132" y="36"/>
                  </a:lnTo>
                  <a:lnTo>
                    <a:pt x="108" y="150"/>
                  </a:lnTo>
                  <a:lnTo>
                    <a:pt x="96" y="198"/>
                  </a:lnTo>
                  <a:lnTo>
                    <a:pt x="138" y="174"/>
                  </a:lnTo>
                  <a:lnTo>
                    <a:pt x="162" y="120"/>
                  </a:lnTo>
                  <a:lnTo>
                    <a:pt x="156" y="192"/>
                  </a:lnTo>
                  <a:lnTo>
                    <a:pt x="114" y="228"/>
                  </a:lnTo>
                  <a:lnTo>
                    <a:pt x="96" y="300"/>
                  </a:lnTo>
                  <a:cubicBezTo>
                    <a:pt x="104" y="346"/>
                    <a:pt x="116" y="391"/>
                    <a:pt x="120" y="438"/>
                  </a:cubicBezTo>
                  <a:cubicBezTo>
                    <a:pt x="121" y="449"/>
                    <a:pt x="108" y="457"/>
                    <a:pt x="108" y="468"/>
                  </a:cubicBezTo>
                  <a:lnTo>
                    <a:pt x="132" y="528"/>
                  </a:lnTo>
                  <a:lnTo>
                    <a:pt x="18" y="528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828" y="972"/>
              <a:ext cx="168" cy="1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V="1">
              <a:off x="762" y="960"/>
              <a:ext cx="288" cy="22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804" y="924"/>
              <a:ext cx="222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900" y="912"/>
              <a:ext cx="36" cy="33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762" y="1056"/>
              <a:ext cx="342" cy="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936" y="1038"/>
              <a:ext cx="1830" cy="1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V="1">
              <a:off x="1284" y="2238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2039" y="2068"/>
              <a:ext cx="117" cy="158"/>
            </a:xfrm>
            <a:custGeom>
              <a:avLst/>
              <a:gdLst/>
              <a:ahLst/>
              <a:cxnLst>
                <a:cxn ang="0">
                  <a:pos x="18" y="528"/>
                </a:cxn>
                <a:cxn ang="0">
                  <a:pos x="42" y="396"/>
                </a:cxn>
                <a:cxn ang="0">
                  <a:pos x="18" y="294"/>
                </a:cxn>
                <a:cxn ang="0">
                  <a:pos x="18" y="210"/>
                </a:cxn>
                <a:cxn ang="0">
                  <a:pos x="30" y="162"/>
                </a:cxn>
                <a:cxn ang="0">
                  <a:pos x="12" y="114"/>
                </a:cxn>
                <a:cxn ang="0">
                  <a:pos x="0" y="60"/>
                </a:cxn>
                <a:cxn ang="0">
                  <a:pos x="42" y="126"/>
                </a:cxn>
                <a:cxn ang="0">
                  <a:pos x="48" y="198"/>
                </a:cxn>
                <a:cxn ang="0">
                  <a:pos x="90" y="114"/>
                </a:cxn>
                <a:cxn ang="0">
                  <a:pos x="114" y="72"/>
                </a:cxn>
                <a:cxn ang="0">
                  <a:pos x="78" y="48"/>
                </a:cxn>
                <a:cxn ang="0">
                  <a:pos x="60" y="6"/>
                </a:cxn>
                <a:cxn ang="0">
                  <a:pos x="90" y="30"/>
                </a:cxn>
                <a:cxn ang="0">
                  <a:pos x="150" y="0"/>
                </a:cxn>
                <a:cxn ang="0">
                  <a:pos x="132" y="36"/>
                </a:cxn>
                <a:cxn ang="0">
                  <a:pos x="108" y="150"/>
                </a:cxn>
                <a:cxn ang="0">
                  <a:pos x="96" y="198"/>
                </a:cxn>
                <a:cxn ang="0">
                  <a:pos x="138" y="174"/>
                </a:cxn>
                <a:cxn ang="0">
                  <a:pos x="162" y="120"/>
                </a:cxn>
                <a:cxn ang="0">
                  <a:pos x="156" y="192"/>
                </a:cxn>
                <a:cxn ang="0">
                  <a:pos x="114" y="228"/>
                </a:cxn>
                <a:cxn ang="0">
                  <a:pos x="96" y="300"/>
                </a:cxn>
                <a:cxn ang="0">
                  <a:pos x="120" y="438"/>
                </a:cxn>
                <a:cxn ang="0">
                  <a:pos x="108" y="468"/>
                </a:cxn>
                <a:cxn ang="0">
                  <a:pos x="132" y="528"/>
                </a:cxn>
                <a:cxn ang="0">
                  <a:pos x="18" y="528"/>
                </a:cxn>
              </a:cxnLst>
              <a:rect l="0" t="0" r="r" b="b"/>
              <a:pathLst>
                <a:path w="162" h="528">
                  <a:moveTo>
                    <a:pt x="18" y="528"/>
                  </a:moveTo>
                  <a:lnTo>
                    <a:pt x="42" y="396"/>
                  </a:lnTo>
                  <a:lnTo>
                    <a:pt x="18" y="294"/>
                  </a:lnTo>
                  <a:lnTo>
                    <a:pt x="18" y="210"/>
                  </a:lnTo>
                  <a:lnTo>
                    <a:pt x="30" y="162"/>
                  </a:lnTo>
                  <a:lnTo>
                    <a:pt x="12" y="114"/>
                  </a:lnTo>
                  <a:lnTo>
                    <a:pt x="0" y="60"/>
                  </a:lnTo>
                  <a:lnTo>
                    <a:pt x="42" y="126"/>
                  </a:lnTo>
                  <a:lnTo>
                    <a:pt x="48" y="198"/>
                  </a:lnTo>
                  <a:lnTo>
                    <a:pt x="90" y="114"/>
                  </a:lnTo>
                  <a:lnTo>
                    <a:pt x="114" y="72"/>
                  </a:lnTo>
                  <a:lnTo>
                    <a:pt x="78" y="48"/>
                  </a:lnTo>
                  <a:lnTo>
                    <a:pt x="60" y="6"/>
                  </a:lnTo>
                  <a:lnTo>
                    <a:pt x="90" y="30"/>
                  </a:lnTo>
                  <a:lnTo>
                    <a:pt x="150" y="0"/>
                  </a:lnTo>
                  <a:lnTo>
                    <a:pt x="132" y="36"/>
                  </a:lnTo>
                  <a:lnTo>
                    <a:pt x="108" y="150"/>
                  </a:lnTo>
                  <a:lnTo>
                    <a:pt x="96" y="198"/>
                  </a:lnTo>
                  <a:lnTo>
                    <a:pt x="138" y="174"/>
                  </a:lnTo>
                  <a:lnTo>
                    <a:pt x="162" y="120"/>
                  </a:lnTo>
                  <a:lnTo>
                    <a:pt x="156" y="192"/>
                  </a:lnTo>
                  <a:lnTo>
                    <a:pt x="114" y="228"/>
                  </a:lnTo>
                  <a:lnTo>
                    <a:pt x="96" y="300"/>
                  </a:lnTo>
                  <a:cubicBezTo>
                    <a:pt x="104" y="346"/>
                    <a:pt x="116" y="391"/>
                    <a:pt x="120" y="438"/>
                  </a:cubicBezTo>
                  <a:cubicBezTo>
                    <a:pt x="121" y="449"/>
                    <a:pt x="108" y="457"/>
                    <a:pt x="108" y="468"/>
                  </a:cubicBezTo>
                  <a:lnTo>
                    <a:pt x="132" y="528"/>
                  </a:lnTo>
                  <a:lnTo>
                    <a:pt x="18" y="528"/>
                  </a:lnTo>
                  <a:close/>
                </a:path>
              </a:pathLst>
            </a:custGeom>
            <a:gradFill rotWithShape="0">
              <a:gsLst>
                <a:gs pos="0">
                  <a:srgbClr val="996600"/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338" y="2310"/>
              <a:ext cx="12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 b="1">
                  <a:latin typeface="Arial" charset="0"/>
                </a:rPr>
                <a:t>Sombra del árbol grande (S)</a:t>
              </a: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flipV="1">
              <a:off x="2574" y="2394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1284" y="2394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206" y="2112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 b="1">
                  <a:latin typeface="Arial" charset="0"/>
                </a:rPr>
                <a:t>S. </a:t>
              </a:r>
              <a:r>
                <a:rPr lang="es-ES" sz="800" b="1">
                  <a:latin typeface="Arial" charset="0"/>
                </a:rPr>
                <a:t>árbol</a:t>
              </a:r>
              <a:r>
                <a:rPr lang="es-ES" sz="1000" b="1">
                  <a:latin typeface="Arial" charset="0"/>
                </a:rPr>
                <a:t> </a:t>
              </a:r>
              <a:r>
                <a:rPr lang="es-ES" sz="800" b="1">
                  <a:latin typeface="Arial" charset="0"/>
                </a:rPr>
                <a:t>pequeño (s)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2648" y="2196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>
              <a:off x="2178" y="2196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>
              <a:off x="750" y="1218"/>
              <a:ext cx="222" cy="1002"/>
              <a:chOff x="750" y="1218"/>
              <a:chExt cx="222" cy="1002"/>
            </a:xfrm>
          </p:grpSpPr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750" y="1578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H</a:t>
                </a:r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864" y="1740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 flipV="1">
                <a:off x="864" y="1218"/>
                <a:ext cx="0" cy="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1812" y="1948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h</a:t>
              </a: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1926" y="2113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V="1">
              <a:off x="1926" y="1782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829050" y="1828800"/>
            <a:ext cx="477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400">
                <a:latin typeface="Arial" charset="0"/>
              </a:rPr>
              <a:t>Las sombras de los dos árboles son </a:t>
            </a:r>
            <a:r>
              <a:rPr lang="es-ES" sz="1600" b="1">
                <a:solidFill>
                  <a:srgbClr val="FF0000"/>
                </a:solidFill>
                <a:latin typeface="Arial" charset="0"/>
              </a:rPr>
              <a:t>proporcionales</a:t>
            </a:r>
            <a:r>
              <a:rPr lang="es-ES" sz="1400">
                <a:latin typeface="Arial" charset="0"/>
              </a:rPr>
              <a:t> a las respectivas alturas</a:t>
            </a:r>
          </a:p>
        </p:txBody>
      </p: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1600200" y="3695700"/>
            <a:ext cx="2990850" cy="2217738"/>
            <a:chOff x="1008" y="2328"/>
            <a:chExt cx="1884" cy="1397"/>
          </a:xfrm>
        </p:grpSpPr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1014" y="2850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H</a:t>
              </a:r>
            </a:p>
          </p:txBody>
        </p:sp>
        <p:grpSp>
          <p:nvGrpSpPr>
            <p:cNvPr id="17440" name="Group 32"/>
            <p:cNvGrpSpPr>
              <a:grpSpLocks/>
            </p:cNvGrpSpPr>
            <p:nvPr/>
          </p:nvGrpSpPr>
          <p:grpSpPr bwMode="auto">
            <a:xfrm>
              <a:off x="1008" y="2328"/>
              <a:ext cx="1884" cy="1397"/>
              <a:chOff x="1050" y="2292"/>
              <a:chExt cx="1884" cy="1397"/>
            </a:xfrm>
          </p:grpSpPr>
          <p:sp>
            <p:nvSpPr>
              <p:cNvPr id="17441" name="AutoShape 33"/>
              <p:cNvSpPr>
                <a:spLocks noChangeArrowheads="1"/>
              </p:cNvSpPr>
              <p:nvPr/>
            </p:nvSpPr>
            <p:spPr bwMode="auto">
              <a:xfrm>
                <a:off x="1218" y="2398"/>
                <a:ext cx="1542" cy="1014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42" name="AutoShape 34"/>
              <p:cNvSpPr>
                <a:spLocks noChangeArrowheads="1"/>
              </p:cNvSpPr>
              <p:nvPr/>
            </p:nvSpPr>
            <p:spPr bwMode="auto">
              <a:xfrm>
                <a:off x="2091" y="2970"/>
                <a:ext cx="675" cy="444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1920" y="3054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h</a:t>
                </a:r>
              </a:p>
            </p:txBody>
          </p:sp>
          <p:sp>
            <p:nvSpPr>
              <p:cNvPr id="17444" name="Text Box 36"/>
              <p:cNvSpPr txBox="1">
                <a:spLocks noChangeArrowheads="1"/>
              </p:cNvSpPr>
              <p:nvPr/>
            </p:nvSpPr>
            <p:spPr bwMode="auto">
              <a:xfrm>
                <a:off x="1788" y="3516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S</a:t>
                </a:r>
              </a:p>
            </p:txBody>
          </p:sp>
          <p:sp>
            <p:nvSpPr>
              <p:cNvPr id="17445" name="Text Box 37"/>
              <p:cNvSpPr txBox="1">
                <a:spLocks noChangeArrowheads="1"/>
              </p:cNvSpPr>
              <p:nvPr/>
            </p:nvSpPr>
            <p:spPr bwMode="auto">
              <a:xfrm>
                <a:off x="2286" y="3402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s</a:t>
                </a:r>
              </a:p>
            </p:txBody>
          </p:sp>
          <p:sp>
            <p:nvSpPr>
              <p:cNvPr id="17446" name="Text Box 38"/>
              <p:cNvSpPr txBox="1">
                <a:spLocks noChangeArrowheads="1"/>
              </p:cNvSpPr>
              <p:nvPr/>
            </p:nvSpPr>
            <p:spPr bwMode="auto">
              <a:xfrm>
                <a:off x="2712" y="3324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17447" name="Text Box 39"/>
              <p:cNvSpPr txBox="1">
                <a:spLocks noChangeArrowheads="1"/>
              </p:cNvSpPr>
              <p:nvPr/>
            </p:nvSpPr>
            <p:spPr bwMode="auto">
              <a:xfrm>
                <a:off x="1050" y="3360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A’</a:t>
                </a:r>
              </a:p>
            </p:txBody>
          </p:sp>
          <p:sp>
            <p:nvSpPr>
              <p:cNvPr id="17448" name="Text Box 40"/>
              <p:cNvSpPr txBox="1">
                <a:spLocks noChangeArrowheads="1"/>
              </p:cNvSpPr>
              <p:nvPr/>
            </p:nvSpPr>
            <p:spPr bwMode="auto">
              <a:xfrm>
                <a:off x="1056" y="2292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A</a:t>
                </a:r>
              </a:p>
            </p:txBody>
          </p:sp>
          <p:sp>
            <p:nvSpPr>
              <p:cNvPr id="17449" name="Text Box 41"/>
              <p:cNvSpPr txBox="1">
                <a:spLocks noChangeArrowheads="1"/>
              </p:cNvSpPr>
              <p:nvPr/>
            </p:nvSpPr>
            <p:spPr bwMode="auto">
              <a:xfrm>
                <a:off x="1974" y="3420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B’</a:t>
                </a:r>
              </a:p>
            </p:txBody>
          </p:sp>
          <p:sp>
            <p:nvSpPr>
              <p:cNvPr id="17450" name="Text Box 42"/>
              <p:cNvSpPr txBox="1">
                <a:spLocks noChangeArrowheads="1"/>
              </p:cNvSpPr>
              <p:nvPr/>
            </p:nvSpPr>
            <p:spPr bwMode="auto">
              <a:xfrm>
                <a:off x="2016" y="2832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>
                    <a:latin typeface="Arial" charset="0"/>
                  </a:rPr>
                  <a:t>B</a:t>
                </a:r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1962" y="36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 flipH="1">
                <a:off x="1224" y="360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>
                <a:off x="2454" y="3492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 flipH="1">
                <a:off x="2100" y="3498"/>
                <a:ext cx="2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aphicFrame>
        <p:nvGraphicFramePr>
          <p:cNvPr id="17455" name="Object 47"/>
          <p:cNvGraphicFramePr>
            <a:graphicFrameLocks noChangeAspect="1"/>
          </p:cNvGraphicFramePr>
          <p:nvPr/>
        </p:nvGraphicFramePr>
        <p:xfrm>
          <a:off x="1295400" y="5899150"/>
          <a:ext cx="3384550" cy="465138"/>
        </p:xfrm>
        <a:graphic>
          <a:graphicData uri="http://schemas.openxmlformats.org/presentationml/2006/ole">
            <p:oleObj spid="_x0000_s17455" name="Ecuación" r:id="rId3" imgW="2869920" imgH="393480" progId="">
              <p:embed/>
            </p:oleObj>
          </a:graphicData>
        </a:graphic>
      </p:graphicFrame>
      <p:graphicFrame>
        <p:nvGraphicFramePr>
          <p:cNvPr id="17456" name="Object 48"/>
          <p:cNvGraphicFramePr>
            <a:graphicFrameLocks noChangeAspect="1"/>
          </p:cNvGraphicFramePr>
          <p:nvPr/>
        </p:nvGraphicFramePr>
        <p:xfrm>
          <a:off x="5795963" y="2781300"/>
          <a:ext cx="1008062" cy="866775"/>
        </p:xfrm>
        <a:graphic>
          <a:graphicData uri="http://schemas.openxmlformats.org/presentationml/2006/ole">
            <p:oleObj spid="_x0000_s17456" name="Ecuación" r:id="rId4" imgW="457200" imgH="393480" progId="">
              <p:embed/>
            </p:oleObj>
          </a:graphicData>
        </a:graphic>
      </p:graphicFrame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5148263" y="4437063"/>
            <a:ext cx="3321050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b="1">
                <a:solidFill>
                  <a:srgbClr val="97B658"/>
                </a:solidFill>
                <a:latin typeface="Arial" charset="0"/>
              </a:rPr>
              <a:t>Tales de Mileto (640-550 a. J.C.) en uno de sus viajes a Egipto midió la altura de una pirámide aprovechando el momento en que su propia sombra medía tanto como su estatura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utoUpdateAnimBg="0"/>
      <p:bldP spid="1745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s-ES_tradnl" sz="8000" baseline="4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TRIGONOMETRÍA</a:t>
            </a:r>
            <a:br>
              <a:rPr lang="es-ES_tradnl" sz="8000" baseline="4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sz="8000" baseline="4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(Segunda parte)</a:t>
            </a:r>
            <a:endParaRPr lang="es-ES" sz="8000" baseline="4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810125" y="57531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folHlink"/>
                </a:solidFill>
                <a:latin typeface="Arial" charset="0"/>
              </a:rPr>
              <a:t>Realizado por Mª Jesús Arruego Bagüés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4EA-1BC8-43A4-8950-55B6411C6DFA}" type="slidenum">
              <a:rPr lang="es-ES"/>
              <a:pPr/>
              <a:t>51</a:t>
            </a:fld>
            <a:endParaRPr lang="es-E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676400" y="381000"/>
            <a:ext cx="593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INTRODUCCIÓN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7173913" cy="327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Trigonometría</a:t>
            </a: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 significa, etimológicamente,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medida de triángulos</a:t>
            </a: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En los trabajos topográficos y de la construcción es necesario conocer cotas, desniveles de terreno, etc., para lo cual se hace imprescindible medir el valor de los ángulos que permiten calcular distancias.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El instrumento que se utiliza para medir ángulos en tierra firme es el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teodolito</a:t>
            </a: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97B658"/>
                </a:solidFill>
                <a:latin typeface="Arial" charset="0"/>
              </a:rPr>
              <a:t>Conociendo algunos elementos de un triángulo- algún lado, algún ángulo- , podremos determinar los restantes.  </a:t>
            </a:r>
          </a:p>
          <a:p>
            <a:pPr algn="just">
              <a:spcBef>
                <a:spcPct val="50000"/>
              </a:spcBef>
            </a:pPr>
            <a:r>
              <a:rPr lang="es-ES" sz="1600" b="1">
                <a:solidFill>
                  <a:srgbClr val="97B658"/>
                </a:solidFill>
                <a:latin typeface="Arial" charset="0"/>
              </a:rPr>
              <a:t>Tales de Mileto (640-550 a. J.C.) en uno de sus viajes a Egipto midió la altura de una pirámide aprovechando el momento en que su propia sombra medía tanto como su estatura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4900" y="3835400"/>
            <a:ext cx="3213100" cy="50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7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0700" y="4914900"/>
            <a:ext cx="47244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5413375"/>
            <a:ext cx="3625850" cy="5683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5300" y="2692400"/>
            <a:ext cx="66167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4495800"/>
            <a:ext cx="44196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9500" y="1555750"/>
            <a:ext cx="7550150" cy="4921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9575" y="3241675"/>
            <a:ext cx="6848475" cy="495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5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2125" y="4397375"/>
            <a:ext cx="4286250" cy="3429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295400" y="6858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16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</a:pPr>
            <a:r>
              <a:rPr lang="es-ES_tradn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TEOREMA </a:t>
            </a:r>
            <a:r>
              <a:rPr lang="es-ES_tradn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 SENO</a:t>
            </a:r>
          </a:p>
          <a:p>
            <a:pPr marL="533400" indent="-533400">
              <a:lnSpc>
                <a:spcPct val="16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</a:pPr>
            <a:r>
              <a:rPr lang="es-ES_tradn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TEOREMA DEL COSENO</a:t>
            </a:r>
          </a:p>
          <a:p>
            <a:pPr marL="533400" indent="-533400">
              <a:lnSpc>
                <a:spcPct val="16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</a:pPr>
            <a:r>
              <a:rPr lang="es-ES_tradn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ÁREA DE UN TRIÁNGULO.  FÓRMULA DE HERON</a:t>
            </a:r>
          </a:p>
          <a:p>
            <a:pPr marL="533400" indent="-533400" algn="ctr">
              <a:lnSpc>
                <a:spcPct val="160000"/>
              </a:lnSpc>
              <a:spcBef>
                <a:spcPct val="20000"/>
              </a:spcBef>
            </a:pPr>
            <a:endParaRPr lang="es-ES_tradnl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E91E-F237-4879-B6DD-144AB6BAAF82}" type="slidenum">
              <a:rPr lang="es-ES"/>
              <a:pPr/>
              <a:t>53</a:t>
            </a:fld>
            <a:endParaRPr lang="es-E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3276600" cy="1143000"/>
          </a:xfrm>
        </p:spPr>
        <p:txBody>
          <a:bodyPr/>
          <a:lstStyle/>
          <a:p>
            <a:r>
              <a:rPr lang="es-ES_tradnl" sz="4000">
                <a:solidFill>
                  <a:srgbClr val="FF0000"/>
                </a:solidFill>
                <a:latin typeface="Arial" charset="0"/>
              </a:rPr>
              <a:t>TEOREMA DEL SENO</a:t>
            </a:r>
            <a:endParaRPr lang="es-ES" sz="4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810000" y="457200"/>
            <a:ext cx="4953000" cy="9334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Los lados de un triángulo son proporcionales 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los senos de los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ángulos opuestos.</a:t>
            </a:r>
            <a:endParaRPr lang="es-ES" sz="1600" b="1">
              <a:solidFill>
                <a:srgbClr val="A50021"/>
              </a:solidFill>
              <a:latin typeface="Arial" charset="0"/>
            </a:endParaRP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248400" y="762000"/>
          <a:ext cx="2292350" cy="661988"/>
        </p:xfrm>
        <a:graphic>
          <a:graphicData uri="http://schemas.openxmlformats.org/presentationml/2006/ole">
            <p:oleObj spid="_x0000_s137220" name="Ecuación" r:id="rId4" imgW="1536480" imgH="444240" progId="">
              <p:embed/>
            </p:oleObj>
          </a:graphicData>
        </a:graphic>
      </p:graphicFrame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510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El Teorema del seno sirve para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relacionar los lados de un triángulo con los ángulos opuestos.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Consideremos un triángulo ABC.  </a:t>
            </a:r>
            <a:endParaRPr lang="es-ES">
              <a:solidFill>
                <a:srgbClr val="008000"/>
              </a:solidFill>
            </a:endParaRPr>
          </a:p>
        </p:txBody>
      </p:sp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219200" y="3352800"/>
          <a:ext cx="1587500" cy="696913"/>
        </p:xfrm>
        <a:graphic>
          <a:graphicData uri="http://schemas.openxmlformats.org/presentationml/2006/ole">
            <p:oleObj spid="_x0000_s137223" name="Ecuación" r:id="rId5" imgW="1041120" imgH="457200" progId="">
              <p:embed/>
            </p:oleObj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2835275" y="3505200"/>
          <a:ext cx="2498725" cy="365125"/>
        </p:xfrm>
        <a:graphic>
          <a:graphicData uri="http://schemas.openxmlformats.org/presentationml/2006/ole">
            <p:oleObj spid="_x0000_s137224" name="Ecuación" r:id="rId6" imgW="1650960" imgH="241200" progId="">
              <p:embed/>
            </p:oleObj>
          </a:graphicData>
        </a:graphic>
      </p:graphicFrame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2895600" y="4038600"/>
          <a:ext cx="1828800" cy="668338"/>
        </p:xfrm>
        <a:graphic>
          <a:graphicData uri="http://schemas.openxmlformats.org/presentationml/2006/ole">
            <p:oleObj spid="_x0000_s137225" name="Ecuación" r:id="rId7" imgW="1180800" imgH="431640" progId="">
              <p:embed/>
            </p:oleObj>
          </a:graphicData>
        </a:graphic>
      </p:graphicFrame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5029200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chemeClr val="hlink"/>
                </a:solidFill>
                <a:latin typeface="Arial" charset="0"/>
              </a:rPr>
              <a:t>Del mismo modo, si trazamos la altura correspondiente al vértice A:</a:t>
            </a:r>
            <a:endParaRPr lang="es-ES">
              <a:solidFill>
                <a:schemeClr val="hlink"/>
              </a:solidFill>
            </a:endParaRPr>
          </a:p>
        </p:txBody>
      </p:sp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1209675" y="5726113"/>
          <a:ext cx="1587500" cy="696912"/>
        </p:xfrm>
        <a:graphic>
          <a:graphicData uri="http://schemas.openxmlformats.org/presentationml/2006/ole">
            <p:oleObj spid="_x0000_s137227" name="Ecuación" r:id="rId8" imgW="1041120" imgH="457200" progId="">
              <p:embed/>
            </p:oleObj>
          </a:graphicData>
        </a:graphic>
      </p:graphicFrame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2895600" y="5867400"/>
          <a:ext cx="2190750" cy="365125"/>
        </p:xfrm>
        <a:graphic>
          <a:graphicData uri="http://schemas.openxmlformats.org/presentationml/2006/ole">
            <p:oleObj spid="_x0000_s137228" name="Ecuación" r:id="rId9" imgW="1447560" imgH="241200" progId="">
              <p:embed/>
            </p:oleObj>
          </a:graphicData>
        </a:graphic>
      </p:graphicFrame>
      <p:graphicFrame>
        <p:nvGraphicFramePr>
          <p:cNvPr id="137229" name="Object 13"/>
          <p:cNvGraphicFramePr>
            <a:graphicFrameLocks noChangeAspect="1"/>
          </p:cNvGraphicFramePr>
          <p:nvPr/>
        </p:nvGraphicFramePr>
        <p:xfrm>
          <a:off x="5248275" y="5705475"/>
          <a:ext cx="1828800" cy="688975"/>
        </p:xfrm>
        <a:graphic>
          <a:graphicData uri="http://schemas.openxmlformats.org/presentationml/2006/ole">
            <p:oleObj spid="_x0000_s137229" name="Ecuación" r:id="rId10" imgW="1180800" imgH="444240" progId="">
              <p:embed/>
            </p:oleObj>
          </a:graphicData>
        </a:graphic>
      </p:graphicFrame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7162800" y="3429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h</a:t>
            </a:r>
            <a:r>
              <a:rPr lang="es-ES_tradnl" sz="1600" b="1" baseline="-25000">
                <a:solidFill>
                  <a:srgbClr val="008000"/>
                </a:solidFill>
                <a:latin typeface="Arial" charset="0"/>
              </a:rPr>
              <a:t>C</a:t>
            </a:r>
            <a:endParaRPr lang="es-ES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324600" y="4038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hlink"/>
                </a:solidFill>
                <a:latin typeface="Arial" charset="0"/>
              </a:rPr>
              <a:t>h</a:t>
            </a:r>
            <a:r>
              <a:rPr lang="es-ES_tradnl" sz="1600" b="1" baseline="-25000">
                <a:solidFill>
                  <a:schemeClr val="hlink"/>
                </a:solidFill>
                <a:latin typeface="Arial" charset="0"/>
              </a:rPr>
              <a:t>A</a:t>
            </a:r>
            <a:endParaRPr lang="es-ES" sz="16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137232" name="Group 16"/>
          <p:cNvGrpSpPr>
            <a:grpSpLocks/>
          </p:cNvGrpSpPr>
          <p:nvPr/>
        </p:nvGrpSpPr>
        <p:grpSpPr bwMode="auto">
          <a:xfrm>
            <a:off x="7315200" y="2209800"/>
            <a:ext cx="228600" cy="2667000"/>
            <a:chOff x="4608" y="1392"/>
            <a:chExt cx="144" cy="1680"/>
          </a:xfrm>
        </p:grpSpPr>
        <p:sp>
          <p:nvSpPr>
            <p:cNvPr id="137233" name="Line 17"/>
            <p:cNvSpPr>
              <a:spLocks noChangeShapeType="1"/>
            </p:cNvSpPr>
            <p:nvPr/>
          </p:nvSpPr>
          <p:spPr bwMode="auto">
            <a:xfrm>
              <a:off x="4752" y="1392"/>
              <a:ext cx="0" cy="16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4608" y="2928"/>
              <a:ext cx="144" cy="14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7235" name="Group 19"/>
          <p:cNvGrpSpPr>
            <a:grpSpLocks/>
          </p:cNvGrpSpPr>
          <p:nvPr/>
        </p:nvGrpSpPr>
        <p:grpSpPr bwMode="auto">
          <a:xfrm>
            <a:off x="5105400" y="3860800"/>
            <a:ext cx="3048000" cy="1016000"/>
            <a:chOff x="3216" y="2432"/>
            <a:chExt cx="1920" cy="640"/>
          </a:xfrm>
        </p:grpSpPr>
        <p:sp>
          <p:nvSpPr>
            <p:cNvPr id="137236" name="Freeform 20"/>
            <p:cNvSpPr>
              <a:spLocks/>
            </p:cNvSpPr>
            <p:nvPr/>
          </p:nvSpPr>
          <p:spPr bwMode="auto">
            <a:xfrm>
              <a:off x="3216" y="2432"/>
              <a:ext cx="1904" cy="640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1904" y="0"/>
                </a:cxn>
              </a:cxnLst>
              <a:rect l="0" t="0" r="r" b="b"/>
              <a:pathLst>
                <a:path w="1904" h="640">
                  <a:moveTo>
                    <a:pt x="0" y="640"/>
                  </a:moveTo>
                  <a:lnTo>
                    <a:pt x="1904" y="0"/>
                  </a:ln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 rot="-1087451">
              <a:off x="4992" y="2448"/>
              <a:ext cx="144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7238" name="Group 22"/>
          <p:cNvGrpSpPr>
            <a:grpSpLocks/>
          </p:cNvGrpSpPr>
          <p:nvPr/>
        </p:nvGrpSpPr>
        <p:grpSpPr bwMode="auto">
          <a:xfrm>
            <a:off x="4724400" y="1828800"/>
            <a:ext cx="4495800" cy="3308350"/>
            <a:chOff x="2976" y="1152"/>
            <a:chExt cx="2832" cy="2084"/>
          </a:xfrm>
        </p:grpSpPr>
        <p:grpSp>
          <p:nvGrpSpPr>
            <p:cNvPr id="137239" name="Group 23"/>
            <p:cNvGrpSpPr>
              <a:grpSpLocks/>
            </p:cNvGrpSpPr>
            <p:nvPr/>
          </p:nvGrpSpPr>
          <p:grpSpPr bwMode="auto">
            <a:xfrm>
              <a:off x="2976" y="1152"/>
              <a:ext cx="2832" cy="2036"/>
              <a:chOff x="2976" y="1152"/>
              <a:chExt cx="2832" cy="2036"/>
            </a:xfrm>
          </p:grpSpPr>
          <p:sp>
            <p:nvSpPr>
              <p:cNvPr id="137240" name="AutoShape 24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2112" cy="1680"/>
              </a:xfrm>
              <a:prstGeom prst="triangle">
                <a:avLst>
                  <a:gd name="adj" fmla="val 73106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7241" name="Text Box 25"/>
              <p:cNvSpPr txBox="1">
                <a:spLocks noChangeArrowheads="1"/>
              </p:cNvSpPr>
              <p:nvPr/>
            </p:nvSpPr>
            <p:spPr bwMode="auto">
              <a:xfrm>
                <a:off x="4560" y="11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C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37242" name="Text Box 26"/>
              <p:cNvSpPr txBox="1">
                <a:spLocks noChangeArrowheads="1"/>
              </p:cNvSpPr>
              <p:nvPr/>
            </p:nvSpPr>
            <p:spPr bwMode="auto">
              <a:xfrm>
                <a:off x="5328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B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37243" name="Text Box 27"/>
              <p:cNvSpPr txBox="1">
                <a:spLocks noChangeArrowheads="1"/>
              </p:cNvSpPr>
              <p:nvPr/>
            </p:nvSpPr>
            <p:spPr bwMode="auto">
              <a:xfrm>
                <a:off x="2976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</p:grpSp>
        <p:sp>
          <p:nvSpPr>
            <p:cNvPr id="137244" name="Text Box 28"/>
            <p:cNvSpPr txBox="1">
              <a:spLocks noChangeArrowheads="1"/>
            </p:cNvSpPr>
            <p:nvPr/>
          </p:nvSpPr>
          <p:spPr bwMode="auto">
            <a:xfrm>
              <a:off x="5040" y="204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00FF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37245" name="Text Box 29"/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00FF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37246" name="Text Box 30"/>
            <p:cNvSpPr txBox="1">
              <a:spLocks noChangeArrowheads="1"/>
            </p:cNvSpPr>
            <p:nvPr/>
          </p:nvSpPr>
          <p:spPr bwMode="auto">
            <a:xfrm>
              <a:off x="4176" y="302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00FF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7391400" y="4845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H</a:t>
            </a:r>
            <a:endParaRPr lang="es-ES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37248" name="Text Box 32"/>
          <p:cNvSpPr txBox="1">
            <a:spLocks noChangeArrowheads="1"/>
          </p:cNvSpPr>
          <p:nvPr/>
        </p:nvSpPr>
        <p:spPr bwMode="auto">
          <a:xfrm>
            <a:off x="1066800" y="251460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Trazamos la altura correspondiente al vértice C.  </a:t>
            </a:r>
            <a:endParaRPr lang="es-ES"/>
          </a:p>
        </p:txBody>
      </p:sp>
      <p:sp>
        <p:nvSpPr>
          <p:cNvPr id="137249" name="Text Box 33"/>
          <p:cNvSpPr txBox="1">
            <a:spLocks noChangeArrowheads="1"/>
          </p:cNvSpPr>
          <p:nvPr/>
        </p:nvSpPr>
        <p:spPr bwMode="auto">
          <a:xfrm>
            <a:off x="1066800" y="2819400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Los triángulos AHC y BHC son rectángulos.  Entonces: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3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 autoUpdateAnimBg="0"/>
      <p:bldP spid="137221" grpId="0" autoUpdateAnimBg="0"/>
      <p:bldP spid="137222" grpId="0" autoUpdateAnimBg="0"/>
      <p:bldP spid="137226" grpId="0" autoUpdateAnimBg="0"/>
      <p:bldP spid="137230" grpId="0" autoUpdateAnimBg="0"/>
      <p:bldP spid="137231" grpId="0" autoUpdateAnimBg="0"/>
      <p:bldP spid="137247" grpId="0" autoUpdateAnimBg="0"/>
      <p:bldP spid="137248" grpId="0" autoUpdateAnimBg="0"/>
      <p:bldP spid="13724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968D-75C1-4FEB-962C-A2958DC8FA36}" type="slidenum">
              <a:rPr lang="es-ES"/>
              <a:pPr/>
              <a:t>54</a:t>
            </a:fld>
            <a:endParaRPr lang="es-E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467600" cy="1143000"/>
          </a:xfrm>
        </p:spPr>
        <p:txBody>
          <a:bodyPr/>
          <a:lstStyle/>
          <a:p>
            <a:r>
              <a:rPr lang="es-ES" sz="2800" b="1">
                <a:solidFill>
                  <a:srgbClr val="008000"/>
                </a:solidFill>
                <a:latin typeface="Arial" charset="0"/>
              </a:rPr>
              <a:t>Medida de los ángulos en una circunferencia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263650" y="1654175"/>
            <a:ext cx="66675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85194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1400" b="1">
                <a:solidFill>
                  <a:srgbClr val="97B658"/>
                </a:solidFill>
                <a:latin typeface="Arial" charset="0"/>
              </a:rPr>
              <a:t>  </a:t>
            </a:r>
            <a:r>
              <a:rPr lang="es-ES" sz="1400" b="1" i="1">
                <a:solidFill>
                  <a:srgbClr val="97B658"/>
                </a:solidFill>
                <a:latin typeface="Arial" charset="0"/>
              </a:rPr>
              <a:t>Los ángulos inscritos miden la mitad del ángulo central correspondiente</a:t>
            </a:r>
          </a:p>
        </p:txBody>
      </p:sp>
      <p:grpSp>
        <p:nvGrpSpPr>
          <p:cNvPr id="138276" name="Group 36"/>
          <p:cNvGrpSpPr>
            <a:grpSpLocks/>
          </p:cNvGrpSpPr>
          <p:nvPr/>
        </p:nvGrpSpPr>
        <p:grpSpPr bwMode="auto">
          <a:xfrm>
            <a:off x="5300663" y="2133600"/>
            <a:ext cx="1624012" cy="1622425"/>
            <a:chOff x="3339" y="1344"/>
            <a:chExt cx="1023" cy="1022"/>
          </a:xfrm>
        </p:grpSpPr>
        <p:grpSp>
          <p:nvGrpSpPr>
            <p:cNvPr id="138277" name="Group 37"/>
            <p:cNvGrpSpPr>
              <a:grpSpLocks/>
            </p:cNvGrpSpPr>
            <p:nvPr/>
          </p:nvGrpSpPr>
          <p:grpSpPr bwMode="auto">
            <a:xfrm>
              <a:off x="3339" y="1344"/>
              <a:ext cx="1023" cy="1022"/>
              <a:chOff x="880" y="1512"/>
              <a:chExt cx="1920" cy="1920"/>
            </a:xfrm>
          </p:grpSpPr>
          <p:sp>
            <p:nvSpPr>
              <p:cNvPr id="138278" name="Oval 38"/>
              <p:cNvSpPr>
                <a:spLocks noChangeArrowheads="1"/>
              </p:cNvSpPr>
              <p:nvPr/>
            </p:nvSpPr>
            <p:spPr bwMode="auto">
              <a:xfrm>
                <a:off x="880" y="1512"/>
                <a:ext cx="1920" cy="1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279" name="Oval 39"/>
              <p:cNvSpPr>
                <a:spLocks noChangeArrowheads="1"/>
              </p:cNvSpPr>
              <p:nvPr/>
            </p:nvSpPr>
            <p:spPr bwMode="auto">
              <a:xfrm>
                <a:off x="1826" y="2456"/>
                <a:ext cx="4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8280" name="Text Box 40"/>
            <p:cNvSpPr txBox="1">
              <a:spLocks noChangeArrowheads="1"/>
            </p:cNvSpPr>
            <p:nvPr/>
          </p:nvSpPr>
          <p:spPr bwMode="auto">
            <a:xfrm>
              <a:off x="3864" y="1755"/>
              <a:ext cx="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>
                  <a:latin typeface="Symbol" pitchFamily="18" charset="2"/>
                </a:rPr>
                <a:t>O</a:t>
              </a:r>
            </a:p>
          </p:txBody>
        </p:sp>
      </p:grp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5618163" y="3257550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latin typeface="Symbol" pitchFamily="18" charset="2"/>
              </a:rPr>
              <a:t>2(</a:t>
            </a:r>
            <a:r>
              <a:rPr lang="es-ES" sz="160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s-ES" sz="1400">
                <a:latin typeface="Symbol" pitchFamily="18" charset="2"/>
              </a:rPr>
              <a:t>+</a:t>
            </a:r>
            <a:r>
              <a:rPr lang="es-ES" sz="1400">
                <a:solidFill>
                  <a:srgbClr val="3333CC"/>
                </a:solidFill>
                <a:latin typeface="Symbol" pitchFamily="18" charset="2"/>
              </a:rPr>
              <a:t>b</a:t>
            </a:r>
            <a:r>
              <a:rPr lang="es-ES" sz="1400">
                <a:latin typeface="Symbol" pitchFamily="18" charset="2"/>
              </a:rPr>
              <a:t>)</a:t>
            </a:r>
          </a:p>
        </p:txBody>
      </p:sp>
      <p:grpSp>
        <p:nvGrpSpPr>
          <p:cNvPr id="138282" name="Group 42"/>
          <p:cNvGrpSpPr>
            <a:grpSpLocks/>
          </p:cNvGrpSpPr>
          <p:nvPr/>
        </p:nvGrpSpPr>
        <p:grpSpPr bwMode="auto">
          <a:xfrm>
            <a:off x="5018088" y="2936875"/>
            <a:ext cx="1847850" cy="969963"/>
            <a:chOff x="3161" y="1850"/>
            <a:chExt cx="1164" cy="611"/>
          </a:xfrm>
        </p:grpSpPr>
        <p:sp>
          <p:nvSpPr>
            <p:cNvPr id="138283" name="Line 43"/>
            <p:cNvSpPr>
              <a:spLocks noChangeShapeType="1"/>
            </p:cNvSpPr>
            <p:nvPr/>
          </p:nvSpPr>
          <p:spPr bwMode="auto">
            <a:xfrm flipH="1">
              <a:off x="3161" y="1850"/>
              <a:ext cx="694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8284" name="Line 44"/>
            <p:cNvSpPr>
              <a:spLocks noChangeShapeType="1"/>
            </p:cNvSpPr>
            <p:nvPr/>
          </p:nvSpPr>
          <p:spPr bwMode="auto">
            <a:xfrm flipH="1" flipV="1">
              <a:off x="3855" y="1850"/>
              <a:ext cx="470" cy="6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8285" name="Freeform 45"/>
            <p:cNvSpPr>
              <a:spLocks/>
            </p:cNvSpPr>
            <p:nvPr/>
          </p:nvSpPr>
          <p:spPr bwMode="auto">
            <a:xfrm>
              <a:off x="3648" y="1972"/>
              <a:ext cx="347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58"/>
                </a:cxn>
                <a:cxn ang="0">
                  <a:pos x="200" y="110"/>
                </a:cxn>
                <a:cxn ang="0">
                  <a:pos x="320" y="112"/>
                </a:cxn>
                <a:cxn ang="0">
                  <a:pos x="432" y="82"/>
                </a:cxn>
              </a:cxnLst>
              <a:rect l="0" t="0" r="r" b="b"/>
              <a:pathLst>
                <a:path w="432" h="119">
                  <a:moveTo>
                    <a:pt x="0" y="0"/>
                  </a:moveTo>
                  <a:cubicBezTo>
                    <a:pt x="20" y="20"/>
                    <a:pt x="41" y="40"/>
                    <a:pt x="74" y="58"/>
                  </a:cubicBezTo>
                  <a:cubicBezTo>
                    <a:pt x="107" y="76"/>
                    <a:pt x="159" y="101"/>
                    <a:pt x="200" y="110"/>
                  </a:cubicBezTo>
                  <a:cubicBezTo>
                    <a:pt x="241" y="119"/>
                    <a:pt x="281" y="117"/>
                    <a:pt x="320" y="112"/>
                  </a:cubicBezTo>
                  <a:cubicBezTo>
                    <a:pt x="359" y="107"/>
                    <a:pt x="395" y="94"/>
                    <a:pt x="432" y="82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8286" name="Group 46"/>
          <p:cNvGrpSpPr>
            <a:grpSpLocks/>
          </p:cNvGrpSpPr>
          <p:nvPr/>
        </p:nvGrpSpPr>
        <p:grpSpPr bwMode="auto">
          <a:xfrm>
            <a:off x="5232400" y="2171700"/>
            <a:ext cx="1743075" cy="2106613"/>
            <a:chOff x="3296" y="1368"/>
            <a:chExt cx="1098" cy="1327"/>
          </a:xfrm>
        </p:grpSpPr>
        <p:sp>
          <p:nvSpPr>
            <p:cNvPr id="138287" name="Line 47"/>
            <p:cNvSpPr>
              <a:spLocks noChangeShapeType="1"/>
            </p:cNvSpPr>
            <p:nvPr/>
          </p:nvSpPr>
          <p:spPr bwMode="auto">
            <a:xfrm flipH="1">
              <a:off x="3296" y="1368"/>
              <a:ext cx="418" cy="9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8288" name="Line 48"/>
            <p:cNvSpPr>
              <a:spLocks noChangeShapeType="1"/>
            </p:cNvSpPr>
            <p:nvPr/>
          </p:nvSpPr>
          <p:spPr bwMode="auto">
            <a:xfrm>
              <a:off x="3716" y="1370"/>
              <a:ext cx="678" cy="1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8289" name="Text Box 49"/>
            <p:cNvSpPr txBox="1">
              <a:spLocks noChangeArrowheads="1"/>
            </p:cNvSpPr>
            <p:nvPr/>
          </p:nvSpPr>
          <p:spPr bwMode="auto">
            <a:xfrm>
              <a:off x="3473" y="1537"/>
              <a:ext cx="4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es-ES" sz="1400">
                  <a:latin typeface="Symbol" pitchFamily="18" charset="2"/>
                </a:rPr>
                <a:t>+</a:t>
              </a:r>
              <a:r>
                <a:rPr lang="es-ES" sz="1400">
                  <a:solidFill>
                    <a:srgbClr val="3333CC"/>
                  </a:solidFill>
                  <a:latin typeface="Symbol" pitchFamily="18" charset="2"/>
                </a:rPr>
                <a:t>b</a:t>
              </a:r>
              <a:endParaRPr lang="es-ES" sz="1400">
                <a:latin typeface="Symbol" pitchFamily="18" charset="2"/>
              </a:endParaRPr>
            </a:p>
          </p:txBody>
        </p:sp>
        <p:sp>
          <p:nvSpPr>
            <p:cNvPr id="138290" name="Freeform 50"/>
            <p:cNvSpPr>
              <a:spLocks/>
            </p:cNvSpPr>
            <p:nvPr/>
          </p:nvSpPr>
          <p:spPr bwMode="auto">
            <a:xfrm>
              <a:off x="3650" y="1513"/>
              <a:ext cx="141" cy="2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4" y="26"/>
                </a:cxn>
                <a:cxn ang="0">
                  <a:pos x="110" y="22"/>
                </a:cxn>
                <a:cxn ang="0">
                  <a:pos x="176" y="0"/>
                </a:cxn>
              </a:cxnLst>
              <a:rect l="0" t="0" r="r" b="b"/>
              <a:pathLst>
                <a:path w="176" h="28">
                  <a:moveTo>
                    <a:pt x="0" y="10"/>
                  </a:moveTo>
                  <a:cubicBezTo>
                    <a:pt x="18" y="17"/>
                    <a:pt x="36" y="24"/>
                    <a:pt x="54" y="26"/>
                  </a:cubicBezTo>
                  <a:cubicBezTo>
                    <a:pt x="72" y="28"/>
                    <a:pt x="90" y="26"/>
                    <a:pt x="110" y="22"/>
                  </a:cubicBezTo>
                  <a:cubicBezTo>
                    <a:pt x="130" y="18"/>
                    <a:pt x="153" y="9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8291" name="Group 51"/>
          <p:cNvGrpSpPr>
            <a:grpSpLocks/>
          </p:cNvGrpSpPr>
          <p:nvPr/>
        </p:nvGrpSpPr>
        <p:grpSpPr bwMode="auto">
          <a:xfrm>
            <a:off x="5092700" y="4314825"/>
            <a:ext cx="1920875" cy="2105025"/>
            <a:chOff x="3208" y="2718"/>
            <a:chExt cx="1210" cy="1326"/>
          </a:xfrm>
        </p:grpSpPr>
        <p:grpSp>
          <p:nvGrpSpPr>
            <p:cNvPr id="138292" name="Group 52"/>
            <p:cNvGrpSpPr>
              <a:grpSpLocks/>
            </p:cNvGrpSpPr>
            <p:nvPr/>
          </p:nvGrpSpPr>
          <p:grpSpPr bwMode="auto">
            <a:xfrm>
              <a:off x="3208" y="2718"/>
              <a:ext cx="1210" cy="1326"/>
              <a:chOff x="2962" y="2754"/>
              <a:chExt cx="1534" cy="1681"/>
            </a:xfrm>
          </p:grpSpPr>
          <p:sp>
            <p:nvSpPr>
              <p:cNvPr id="138293" name="Line 53"/>
              <p:cNvSpPr>
                <a:spLocks noChangeShapeType="1"/>
              </p:cNvSpPr>
              <p:nvPr/>
            </p:nvSpPr>
            <p:spPr bwMode="auto">
              <a:xfrm flipH="1">
                <a:off x="3130" y="2784"/>
                <a:ext cx="520" cy="1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294" name="Line 54"/>
              <p:cNvSpPr>
                <a:spLocks noChangeShapeType="1"/>
              </p:cNvSpPr>
              <p:nvPr/>
            </p:nvSpPr>
            <p:spPr bwMode="auto">
              <a:xfrm>
                <a:off x="3653" y="2786"/>
                <a:ext cx="843" cy="16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38295" name="Group 55"/>
              <p:cNvGrpSpPr>
                <a:grpSpLocks/>
              </p:cNvGrpSpPr>
              <p:nvPr/>
            </p:nvGrpSpPr>
            <p:grpSpPr bwMode="auto">
              <a:xfrm>
                <a:off x="3184" y="2754"/>
                <a:ext cx="1272" cy="1272"/>
                <a:chOff x="880" y="1512"/>
                <a:chExt cx="1920" cy="1920"/>
              </a:xfrm>
            </p:grpSpPr>
            <p:sp>
              <p:nvSpPr>
                <p:cNvPr id="138296" name="Oval 56"/>
                <p:cNvSpPr>
                  <a:spLocks noChangeArrowheads="1"/>
                </p:cNvSpPr>
                <p:nvPr/>
              </p:nvSpPr>
              <p:spPr bwMode="auto">
                <a:xfrm>
                  <a:off x="880" y="1512"/>
                  <a:ext cx="1920" cy="19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297" name="Oval 57"/>
                <p:cNvSpPr>
                  <a:spLocks noChangeArrowheads="1"/>
                </p:cNvSpPr>
                <p:nvPr/>
              </p:nvSpPr>
              <p:spPr bwMode="auto">
                <a:xfrm>
                  <a:off x="1826" y="2456"/>
                  <a:ext cx="41" cy="4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38298" name="Line 58"/>
              <p:cNvSpPr>
                <a:spLocks noChangeShapeType="1"/>
              </p:cNvSpPr>
              <p:nvPr/>
            </p:nvSpPr>
            <p:spPr bwMode="auto">
              <a:xfrm flipH="1">
                <a:off x="2962" y="3384"/>
                <a:ext cx="864" cy="4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299" name="Line 59"/>
              <p:cNvSpPr>
                <a:spLocks noChangeShapeType="1"/>
              </p:cNvSpPr>
              <p:nvPr/>
            </p:nvSpPr>
            <p:spPr bwMode="auto">
              <a:xfrm flipH="1" flipV="1">
                <a:off x="3826" y="3384"/>
                <a:ext cx="584" cy="7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300" name="Freeform 60"/>
              <p:cNvSpPr>
                <a:spLocks/>
              </p:cNvSpPr>
              <p:nvPr/>
            </p:nvSpPr>
            <p:spPr bwMode="auto">
              <a:xfrm>
                <a:off x="3568" y="3536"/>
                <a:ext cx="432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58"/>
                  </a:cxn>
                  <a:cxn ang="0">
                    <a:pos x="200" y="110"/>
                  </a:cxn>
                  <a:cxn ang="0">
                    <a:pos x="320" y="112"/>
                  </a:cxn>
                  <a:cxn ang="0">
                    <a:pos x="432" y="82"/>
                  </a:cxn>
                </a:cxnLst>
                <a:rect l="0" t="0" r="r" b="b"/>
                <a:pathLst>
                  <a:path w="432" h="119">
                    <a:moveTo>
                      <a:pt x="0" y="0"/>
                    </a:moveTo>
                    <a:cubicBezTo>
                      <a:pt x="20" y="20"/>
                      <a:pt x="41" y="40"/>
                      <a:pt x="74" y="58"/>
                    </a:cubicBezTo>
                    <a:cubicBezTo>
                      <a:pt x="107" y="76"/>
                      <a:pt x="159" y="101"/>
                      <a:pt x="200" y="110"/>
                    </a:cubicBezTo>
                    <a:cubicBezTo>
                      <a:pt x="241" y="119"/>
                      <a:pt x="281" y="117"/>
                      <a:pt x="320" y="112"/>
                    </a:cubicBezTo>
                    <a:cubicBezTo>
                      <a:pt x="359" y="107"/>
                      <a:pt x="395" y="94"/>
                      <a:pt x="432" y="82"/>
                    </a:cubicBezTo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301" name="Freeform 61"/>
              <p:cNvSpPr>
                <a:spLocks/>
              </p:cNvSpPr>
              <p:nvPr/>
            </p:nvSpPr>
            <p:spPr bwMode="auto">
              <a:xfrm>
                <a:off x="3570" y="2964"/>
                <a:ext cx="176" cy="2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4" y="26"/>
                  </a:cxn>
                  <a:cxn ang="0">
                    <a:pos x="110" y="22"/>
                  </a:cxn>
                  <a:cxn ang="0">
                    <a:pos x="176" y="0"/>
                  </a:cxn>
                </a:cxnLst>
                <a:rect l="0" t="0" r="r" b="b"/>
                <a:pathLst>
                  <a:path w="176" h="28">
                    <a:moveTo>
                      <a:pt x="0" y="10"/>
                    </a:moveTo>
                    <a:cubicBezTo>
                      <a:pt x="18" y="17"/>
                      <a:pt x="36" y="24"/>
                      <a:pt x="54" y="26"/>
                    </a:cubicBezTo>
                    <a:cubicBezTo>
                      <a:pt x="72" y="28"/>
                      <a:pt x="90" y="26"/>
                      <a:pt x="110" y="22"/>
                    </a:cubicBezTo>
                    <a:cubicBezTo>
                      <a:pt x="130" y="18"/>
                      <a:pt x="153" y="9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8302" name="Text Box 62"/>
            <p:cNvSpPr txBox="1">
              <a:spLocks noChangeArrowheads="1"/>
            </p:cNvSpPr>
            <p:nvPr/>
          </p:nvSpPr>
          <p:spPr bwMode="auto">
            <a:xfrm>
              <a:off x="3612" y="289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138303" name="Text Box 63"/>
            <p:cNvSpPr txBox="1">
              <a:spLocks noChangeArrowheads="1"/>
            </p:cNvSpPr>
            <p:nvPr/>
          </p:nvSpPr>
          <p:spPr bwMode="auto">
            <a:xfrm>
              <a:off x="3606" y="3384"/>
              <a:ext cx="5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2 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 autoUpdateAnimBg="0"/>
      <p:bldP spid="13828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717-AEBB-4C27-9132-3F256646DDD5}" type="slidenum">
              <a:rPr lang="es-ES"/>
              <a:pPr/>
              <a:t>55</a:t>
            </a:fld>
            <a:endParaRPr lang="es-ES"/>
          </a:p>
        </p:txBody>
      </p: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263650" y="1654175"/>
            <a:ext cx="68199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85194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1400" b="1">
                <a:solidFill>
                  <a:srgbClr val="97B658"/>
                </a:solidFill>
                <a:latin typeface="Arial" charset="0"/>
              </a:rPr>
              <a:t>  </a:t>
            </a:r>
            <a:r>
              <a:rPr lang="es-ES" sz="1400" b="1" i="1">
                <a:solidFill>
                  <a:srgbClr val="97B658"/>
                </a:solidFill>
                <a:latin typeface="Arial" charset="0"/>
              </a:rPr>
              <a:t>Todos los ángulos inscritos que abarcan el mismo arco de circunferencia, son </a:t>
            </a:r>
            <a:r>
              <a:rPr lang="es-ES" sz="1400" b="1" i="1">
                <a:solidFill>
                  <a:srgbClr val="FF0000"/>
                </a:solidFill>
                <a:latin typeface="Arial" charset="0"/>
              </a:rPr>
              <a:t>iguales</a:t>
            </a:r>
          </a:p>
        </p:txBody>
      </p:sp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1006475" y="2824163"/>
            <a:ext cx="3189288" cy="3429000"/>
            <a:chOff x="682" y="1455"/>
            <a:chExt cx="1685" cy="1812"/>
          </a:xfrm>
        </p:grpSpPr>
        <p:sp>
          <p:nvSpPr>
            <p:cNvPr id="139268" name="Freeform 4"/>
            <p:cNvSpPr>
              <a:spLocks/>
            </p:cNvSpPr>
            <p:nvPr/>
          </p:nvSpPr>
          <p:spPr bwMode="auto">
            <a:xfrm>
              <a:off x="849" y="1487"/>
              <a:ext cx="576" cy="1294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1294"/>
                </a:cxn>
              </a:cxnLst>
              <a:rect l="0" t="0" r="r" b="b"/>
              <a:pathLst>
                <a:path w="576" h="1294">
                  <a:moveTo>
                    <a:pt x="576" y="0"/>
                  </a:moveTo>
                  <a:lnTo>
                    <a:pt x="0" y="129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69" name="Line 5"/>
            <p:cNvSpPr>
              <a:spLocks noChangeShapeType="1"/>
            </p:cNvSpPr>
            <p:nvPr/>
          </p:nvSpPr>
          <p:spPr bwMode="auto">
            <a:xfrm>
              <a:off x="1427" y="1489"/>
              <a:ext cx="909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9270" name="Group 6"/>
            <p:cNvGrpSpPr>
              <a:grpSpLocks/>
            </p:cNvGrpSpPr>
            <p:nvPr/>
          </p:nvGrpSpPr>
          <p:grpSpPr bwMode="auto">
            <a:xfrm>
              <a:off x="921" y="1455"/>
              <a:ext cx="1372" cy="1371"/>
              <a:chOff x="880" y="1512"/>
              <a:chExt cx="1920" cy="1920"/>
            </a:xfrm>
          </p:grpSpPr>
          <p:sp>
            <p:nvSpPr>
              <p:cNvPr id="139271" name="Oval 7"/>
              <p:cNvSpPr>
                <a:spLocks noChangeArrowheads="1"/>
              </p:cNvSpPr>
              <p:nvPr/>
            </p:nvSpPr>
            <p:spPr bwMode="auto">
              <a:xfrm>
                <a:off x="880" y="1512"/>
                <a:ext cx="1920" cy="1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9272" name="Oval 8"/>
              <p:cNvSpPr>
                <a:spLocks noChangeArrowheads="1"/>
              </p:cNvSpPr>
              <p:nvPr/>
            </p:nvSpPr>
            <p:spPr bwMode="auto">
              <a:xfrm>
                <a:off x="1826" y="2456"/>
                <a:ext cx="4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 flipH="1">
              <a:off x="682" y="2134"/>
              <a:ext cx="932" cy="4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 flipH="1" flipV="1">
              <a:off x="1614" y="2134"/>
              <a:ext cx="629" cy="8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auto">
            <a:xfrm>
              <a:off x="1344" y="2280"/>
              <a:ext cx="448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58"/>
                </a:cxn>
                <a:cxn ang="0">
                  <a:pos x="200" y="110"/>
                </a:cxn>
                <a:cxn ang="0">
                  <a:pos x="320" y="112"/>
                </a:cxn>
                <a:cxn ang="0">
                  <a:pos x="432" y="82"/>
                </a:cxn>
              </a:cxnLst>
              <a:rect l="0" t="0" r="r" b="b"/>
              <a:pathLst>
                <a:path w="432" h="119">
                  <a:moveTo>
                    <a:pt x="0" y="0"/>
                  </a:moveTo>
                  <a:cubicBezTo>
                    <a:pt x="20" y="20"/>
                    <a:pt x="41" y="40"/>
                    <a:pt x="74" y="58"/>
                  </a:cubicBezTo>
                  <a:cubicBezTo>
                    <a:pt x="107" y="76"/>
                    <a:pt x="159" y="101"/>
                    <a:pt x="200" y="110"/>
                  </a:cubicBezTo>
                  <a:cubicBezTo>
                    <a:pt x="241" y="119"/>
                    <a:pt x="281" y="117"/>
                    <a:pt x="320" y="112"/>
                  </a:cubicBezTo>
                  <a:cubicBezTo>
                    <a:pt x="359" y="107"/>
                    <a:pt x="395" y="94"/>
                    <a:pt x="432" y="82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auto">
            <a:xfrm>
              <a:off x="1338" y="1681"/>
              <a:ext cx="189" cy="3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4" y="26"/>
                </a:cxn>
                <a:cxn ang="0">
                  <a:pos x="110" y="22"/>
                </a:cxn>
                <a:cxn ang="0">
                  <a:pos x="176" y="0"/>
                </a:cxn>
              </a:cxnLst>
              <a:rect l="0" t="0" r="r" b="b"/>
              <a:pathLst>
                <a:path w="176" h="28">
                  <a:moveTo>
                    <a:pt x="0" y="10"/>
                  </a:moveTo>
                  <a:cubicBezTo>
                    <a:pt x="18" y="17"/>
                    <a:pt x="36" y="24"/>
                    <a:pt x="54" y="26"/>
                  </a:cubicBezTo>
                  <a:cubicBezTo>
                    <a:pt x="72" y="28"/>
                    <a:pt x="90" y="26"/>
                    <a:pt x="110" y="22"/>
                  </a:cubicBezTo>
                  <a:cubicBezTo>
                    <a:pt x="130" y="18"/>
                    <a:pt x="153" y="9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1308" y="1650"/>
              <a:ext cx="28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1314" y="2364"/>
              <a:ext cx="42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2g</a:t>
              </a:r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 flipV="1">
              <a:off x="894" y="1560"/>
              <a:ext cx="1074" cy="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0" name="Line 16"/>
            <p:cNvSpPr>
              <a:spLocks noChangeShapeType="1"/>
            </p:cNvSpPr>
            <p:nvPr/>
          </p:nvSpPr>
          <p:spPr bwMode="auto">
            <a:xfrm flipH="1" flipV="1">
              <a:off x="1974" y="1560"/>
              <a:ext cx="78" cy="1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auto">
            <a:xfrm>
              <a:off x="978" y="1861"/>
              <a:ext cx="30" cy="866"/>
            </a:xfrm>
            <a:custGeom>
              <a:avLst/>
              <a:gdLst/>
              <a:ahLst/>
              <a:cxnLst>
                <a:cxn ang="0">
                  <a:pos x="30" y="866"/>
                </a:cxn>
                <a:cxn ang="0">
                  <a:pos x="0" y="0"/>
                </a:cxn>
              </a:cxnLst>
              <a:rect l="0" t="0" r="r" b="b"/>
              <a:pathLst>
                <a:path w="30" h="866">
                  <a:moveTo>
                    <a:pt x="30" y="86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2" name="Line 18"/>
            <p:cNvSpPr>
              <a:spLocks noChangeShapeType="1"/>
            </p:cNvSpPr>
            <p:nvPr/>
          </p:nvSpPr>
          <p:spPr bwMode="auto">
            <a:xfrm>
              <a:off x="975" y="1866"/>
              <a:ext cx="1392" cy="10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 flipV="1">
              <a:off x="834" y="2277"/>
              <a:ext cx="1443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4" name="Freeform 20"/>
            <p:cNvSpPr>
              <a:spLocks/>
            </p:cNvSpPr>
            <p:nvPr/>
          </p:nvSpPr>
          <p:spPr bwMode="auto">
            <a:xfrm>
              <a:off x="1911" y="2281"/>
              <a:ext cx="369" cy="602"/>
            </a:xfrm>
            <a:custGeom>
              <a:avLst/>
              <a:gdLst/>
              <a:ahLst/>
              <a:cxnLst>
                <a:cxn ang="0">
                  <a:pos x="0" y="602"/>
                </a:cxn>
                <a:cxn ang="0">
                  <a:pos x="369" y="0"/>
                </a:cxn>
              </a:cxnLst>
              <a:rect l="0" t="0" r="r" b="b"/>
              <a:pathLst>
                <a:path w="369" h="602">
                  <a:moveTo>
                    <a:pt x="0" y="602"/>
                  </a:moveTo>
                  <a:lnTo>
                    <a:pt x="36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5" name="Freeform 21"/>
            <p:cNvSpPr>
              <a:spLocks/>
            </p:cNvSpPr>
            <p:nvPr/>
          </p:nvSpPr>
          <p:spPr bwMode="auto">
            <a:xfrm rot="1376333">
              <a:off x="1800" y="1735"/>
              <a:ext cx="189" cy="3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4" y="26"/>
                </a:cxn>
                <a:cxn ang="0">
                  <a:pos x="110" y="22"/>
                </a:cxn>
                <a:cxn ang="0">
                  <a:pos x="176" y="0"/>
                </a:cxn>
              </a:cxnLst>
              <a:rect l="0" t="0" r="r" b="b"/>
              <a:pathLst>
                <a:path w="176" h="28">
                  <a:moveTo>
                    <a:pt x="0" y="10"/>
                  </a:moveTo>
                  <a:cubicBezTo>
                    <a:pt x="18" y="17"/>
                    <a:pt x="36" y="24"/>
                    <a:pt x="54" y="26"/>
                  </a:cubicBezTo>
                  <a:cubicBezTo>
                    <a:pt x="72" y="28"/>
                    <a:pt x="90" y="26"/>
                    <a:pt x="110" y="22"/>
                  </a:cubicBezTo>
                  <a:cubicBezTo>
                    <a:pt x="130" y="18"/>
                    <a:pt x="153" y="9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6" name="Freeform 22"/>
            <p:cNvSpPr>
              <a:spLocks/>
            </p:cNvSpPr>
            <p:nvPr/>
          </p:nvSpPr>
          <p:spPr bwMode="auto">
            <a:xfrm rot="3473644">
              <a:off x="2010" y="2377"/>
              <a:ext cx="189" cy="3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4" y="26"/>
                </a:cxn>
                <a:cxn ang="0">
                  <a:pos x="110" y="22"/>
                </a:cxn>
                <a:cxn ang="0">
                  <a:pos x="176" y="0"/>
                </a:cxn>
              </a:cxnLst>
              <a:rect l="0" t="0" r="r" b="b"/>
              <a:pathLst>
                <a:path w="176" h="28">
                  <a:moveTo>
                    <a:pt x="0" y="10"/>
                  </a:moveTo>
                  <a:cubicBezTo>
                    <a:pt x="18" y="17"/>
                    <a:pt x="36" y="24"/>
                    <a:pt x="54" y="26"/>
                  </a:cubicBezTo>
                  <a:cubicBezTo>
                    <a:pt x="72" y="28"/>
                    <a:pt x="90" y="26"/>
                    <a:pt x="110" y="22"/>
                  </a:cubicBezTo>
                  <a:cubicBezTo>
                    <a:pt x="130" y="18"/>
                    <a:pt x="153" y="9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7" name="Freeform 23"/>
            <p:cNvSpPr>
              <a:spLocks/>
            </p:cNvSpPr>
            <p:nvPr/>
          </p:nvSpPr>
          <p:spPr bwMode="auto">
            <a:xfrm rot="-1582049">
              <a:off x="993" y="2035"/>
              <a:ext cx="189" cy="3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4" y="26"/>
                </a:cxn>
                <a:cxn ang="0">
                  <a:pos x="110" y="22"/>
                </a:cxn>
                <a:cxn ang="0">
                  <a:pos x="176" y="0"/>
                </a:cxn>
              </a:cxnLst>
              <a:rect l="0" t="0" r="r" b="b"/>
              <a:pathLst>
                <a:path w="176" h="28">
                  <a:moveTo>
                    <a:pt x="0" y="10"/>
                  </a:moveTo>
                  <a:cubicBezTo>
                    <a:pt x="18" y="17"/>
                    <a:pt x="36" y="24"/>
                    <a:pt x="54" y="26"/>
                  </a:cubicBezTo>
                  <a:cubicBezTo>
                    <a:pt x="72" y="28"/>
                    <a:pt x="90" y="26"/>
                    <a:pt x="110" y="22"/>
                  </a:cubicBezTo>
                  <a:cubicBezTo>
                    <a:pt x="130" y="18"/>
                    <a:pt x="153" y="9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1722" y="1701"/>
              <a:ext cx="28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999" y="2001"/>
              <a:ext cx="28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1920" y="2346"/>
              <a:ext cx="28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139291" name="Freeform 27"/>
            <p:cNvSpPr>
              <a:spLocks/>
            </p:cNvSpPr>
            <p:nvPr/>
          </p:nvSpPr>
          <p:spPr bwMode="auto">
            <a:xfrm>
              <a:off x="998" y="2454"/>
              <a:ext cx="1036" cy="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100"/>
                </a:cxn>
                <a:cxn ang="0">
                  <a:pos x="118" y="168"/>
                </a:cxn>
                <a:cxn ang="0">
                  <a:pos x="250" y="270"/>
                </a:cxn>
                <a:cxn ang="0">
                  <a:pos x="410" y="342"/>
                </a:cxn>
                <a:cxn ang="0">
                  <a:pos x="568" y="372"/>
                </a:cxn>
                <a:cxn ang="0">
                  <a:pos x="708" y="366"/>
                </a:cxn>
                <a:cxn ang="0">
                  <a:pos x="816" y="342"/>
                </a:cxn>
                <a:cxn ang="0">
                  <a:pos x="924" y="296"/>
                </a:cxn>
                <a:cxn ang="0">
                  <a:pos x="1036" y="224"/>
                </a:cxn>
              </a:cxnLst>
              <a:rect l="0" t="0" r="r" b="b"/>
              <a:pathLst>
                <a:path w="1036" h="376">
                  <a:moveTo>
                    <a:pt x="0" y="0"/>
                  </a:moveTo>
                  <a:cubicBezTo>
                    <a:pt x="21" y="36"/>
                    <a:pt x="42" y="72"/>
                    <a:pt x="62" y="100"/>
                  </a:cubicBezTo>
                  <a:cubicBezTo>
                    <a:pt x="82" y="128"/>
                    <a:pt x="87" y="140"/>
                    <a:pt x="118" y="168"/>
                  </a:cubicBezTo>
                  <a:cubicBezTo>
                    <a:pt x="149" y="196"/>
                    <a:pt x="201" y="241"/>
                    <a:pt x="250" y="270"/>
                  </a:cubicBezTo>
                  <a:cubicBezTo>
                    <a:pt x="299" y="299"/>
                    <a:pt x="357" y="325"/>
                    <a:pt x="410" y="342"/>
                  </a:cubicBezTo>
                  <a:cubicBezTo>
                    <a:pt x="463" y="359"/>
                    <a:pt x="518" y="368"/>
                    <a:pt x="568" y="372"/>
                  </a:cubicBezTo>
                  <a:cubicBezTo>
                    <a:pt x="618" y="376"/>
                    <a:pt x="667" y="371"/>
                    <a:pt x="708" y="366"/>
                  </a:cubicBezTo>
                  <a:cubicBezTo>
                    <a:pt x="749" y="361"/>
                    <a:pt x="780" y="354"/>
                    <a:pt x="816" y="342"/>
                  </a:cubicBezTo>
                  <a:cubicBezTo>
                    <a:pt x="852" y="330"/>
                    <a:pt x="887" y="316"/>
                    <a:pt x="924" y="296"/>
                  </a:cubicBezTo>
                  <a:cubicBezTo>
                    <a:pt x="961" y="276"/>
                    <a:pt x="1017" y="236"/>
                    <a:pt x="1036" y="224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9292" name="Line 28"/>
          <p:cNvSpPr>
            <a:spLocks noChangeShapeType="1"/>
          </p:cNvSpPr>
          <p:nvPr/>
        </p:nvSpPr>
        <p:spPr bwMode="auto">
          <a:xfrm flipV="1">
            <a:off x="5011738" y="2465388"/>
            <a:ext cx="1449387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93" name="Line 29"/>
          <p:cNvSpPr>
            <a:spLocks noChangeShapeType="1"/>
          </p:cNvSpPr>
          <p:nvPr/>
        </p:nvSpPr>
        <p:spPr bwMode="auto">
          <a:xfrm flipH="1" flipV="1">
            <a:off x="6461125" y="2457450"/>
            <a:ext cx="404813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94" name="Freeform 30"/>
          <p:cNvSpPr>
            <a:spLocks/>
          </p:cNvSpPr>
          <p:nvPr/>
        </p:nvSpPr>
        <p:spPr bwMode="auto">
          <a:xfrm>
            <a:off x="6270625" y="2571750"/>
            <a:ext cx="298450" cy="112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74"/>
              </a:cxn>
              <a:cxn ang="0">
                <a:pos x="148" y="84"/>
              </a:cxn>
              <a:cxn ang="0">
                <a:pos x="234" y="66"/>
              </a:cxn>
            </a:cxnLst>
            <a:rect l="0" t="0" r="r" b="b"/>
            <a:pathLst>
              <a:path w="234" h="88">
                <a:moveTo>
                  <a:pt x="0" y="0"/>
                </a:moveTo>
                <a:cubicBezTo>
                  <a:pt x="11" y="12"/>
                  <a:pt x="41" y="60"/>
                  <a:pt x="66" y="74"/>
                </a:cubicBezTo>
                <a:cubicBezTo>
                  <a:pt x="91" y="88"/>
                  <a:pt x="120" y="85"/>
                  <a:pt x="148" y="84"/>
                </a:cubicBezTo>
                <a:cubicBezTo>
                  <a:pt x="176" y="83"/>
                  <a:pt x="216" y="70"/>
                  <a:pt x="234" y="6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5746750" y="3228975"/>
            <a:ext cx="354013" cy="133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0" y="46"/>
              </a:cxn>
              <a:cxn ang="0">
                <a:pos x="62" y="84"/>
              </a:cxn>
              <a:cxn ang="0">
                <a:pos x="128" y="104"/>
              </a:cxn>
              <a:cxn ang="0">
                <a:pos x="202" y="92"/>
              </a:cxn>
              <a:cxn ang="0">
                <a:pos x="246" y="56"/>
              </a:cxn>
              <a:cxn ang="0">
                <a:pos x="278" y="0"/>
              </a:cxn>
            </a:cxnLst>
            <a:rect l="0" t="0" r="r" b="b"/>
            <a:pathLst>
              <a:path w="278" h="105">
                <a:moveTo>
                  <a:pt x="0" y="4"/>
                </a:moveTo>
                <a:cubicBezTo>
                  <a:pt x="4" y="11"/>
                  <a:pt x="10" y="33"/>
                  <a:pt x="20" y="46"/>
                </a:cubicBezTo>
                <a:cubicBezTo>
                  <a:pt x="30" y="59"/>
                  <a:pt x="44" y="74"/>
                  <a:pt x="62" y="84"/>
                </a:cubicBezTo>
                <a:cubicBezTo>
                  <a:pt x="80" y="94"/>
                  <a:pt x="105" y="103"/>
                  <a:pt x="128" y="104"/>
                </a:cubicBezTo>
                <a:cubicBezTo>
                  <a:pt x="151" y="105"/>
                  <a:pt x="182" y="100"/>
                  <a:pt x="202" y="92"/>
                </a:cubicBezTo>
                <a:cubicBezTo>
                  <a:pt x="222" y="84"/>
                  <a:pt x="233" y="71"/>
                  <a:pt x="246" y="56"/>
                </a:cubicBezTo>
                <a:cubicBezTo>
                  <a:pt x="259" y="41"/>
                  <a:pt x="271" y="12"/>
                  <a:pt x="278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9296" name="Group 32"/>
          <p:cNvGrpSpPr>
            <a:grpSpLocks/>
          </p:cNvGrpSpPr>
          <p:nvPr/>
        </p:nvGrpSpPr>
        <p:grpSpPr bwMode="auto">
          <a:xfrm>
            <a:off x="5019675" y="2305050"/>
            <a:ext cx="1846263" cy="1847850"/>
            <a:chOff x="3162" y="1452"/>
            <a:chExt cx="1163" cy="1164"/>
          </a:xfrm>
        </p:grpSpPr>
        <p:grpSp>
          <p:nvGrpSpPr>
            <p:cNvPr id="139297" name="Group 33"/>
            <p:cNvGrpSpPr>
              <a:grpSpLocks/>
            </p:cNvGrpSpPr>
            <p:nvPr/>
          </p:nvGrpSpPr>
          <p:grpSpPr bwMode="auto">
            <a:xfrm>
              <a:off x="3162" y="1452"/>
              <a:ext cx="1163" cy="1164"/>
              <a:chOff x="2814" y="1530"/>
              <a:chExt cx="1452" cy="1452"/>
            </a:xfrm>
          </p:grpSpPr>
          <p:sp>
            <p:nvSpPr>
              <p:cNvPr id="139298" name="Oval 34"/>
              <p:cNvSpPr>
                <a:spLocks noChangeArrowheads="1"/>
              </p:cNvSpPr>
              <p:nvPr/>
            </p:nvSpPr>
            <p:spPr bwMode="auto">
              <a:xfrm>
                <a:off x="2814" y="1530"/>
                <a:ext cx="1452" cy="14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9299" name="Line 35"/>
              <p:cNvSpPr>
                <a:spLocks noChangeShapeType="1"/>
              </p:cNvSpPr>
              <p:nvPr/>
            </p:nvSpPr>
            <p:spPr bwMode="auto">
              <a:xfrm>
                <a:off x="2820" y="2256"/>
                <a:ext cx="1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9300" name="Oval 36"/>
            <p:cNvSpPr>
              <a:spLocks noChangeArrowheads="1"/>
            </p:cNvSpPr>
            <p:nvPr/>
          </p:nvSpPr>
          <p:spPr bwMode="auto">
            <a:xfrm>
              <a:off x="3718" y="2021"/>
              <a:ext cx="25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9301" name="Text Box 37"/>
          <p:cNvSpPr txBox="1">
            <a:spLocks noChangeArrowheads="1"/>
          </p:cNvSpPr>
          <p:nvPr/>
        </p:nvSpPr>
        <p:spPr bwMode="auto">
          <a:xfrm>
            <a:off x="5680075" y="3321050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latin typeface="Arial" charset="0"/>
              </a:rPr>
              <a:t>180º</a:t>
            </a:r>
          </a:p>
        </p:txBody>
      </p:sp>
      <p:sp>
        <p:nvSpPr>
          <p:cNvPr id="139302" name="Text Box 38"/>
          <p:cNvSpPr txBox="1">
            <a:spLocks noChangeArrowheads="1"/>
          </p:cNvSpPr>
          <p:nvPr/>
        </p:nvSpPr>
        <p:spPr bwMode="auto">
          <a:xfrm>
            <a:off x="6159500" y="2647950"/>
            <a:ext cx="45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latin typeface="Arial" charset="0"/>
              </a:rPr>
              <a:t>90º</a:t>
            </a:r>
          </a:p>
        </p:txBody>
      </p:sp>
      <p:sp>
        <p:nvSpPr>
          <p:cNvPr id="139303" name="Text Box 39"/>
          <p:cNvSpPr txBox="1">
            <a:spLocks noChangeArrowheads="1"/>
          </p:cNvSpPr>
          <p:nvPr/>
        </p:nvSpPr>
        <p:spPr bwMode="auto">
          <a:xfrm>
            <a:off x="6759575" y="3825875"/>
            <a:ext cx="1847850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85194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1400" b="1">
                <a:solidFill>
                  <a:srgbClr val="97B658"/>
                </a:solidFill>
                <a:latin typeface="Arial" charset="0"/>
              </a:rPr>
              <a:t>  </a:t>
            </a:r>
            <a:r>
              <a:rPr lang="es-ES" sz="1200" b="1" i="1">
                <a:solidFill>
                  <a:srgbClr val="97B658"/>
                </a:solidFill>
                <a:latin typeface="Arial" charset="0"/>
              </a:rPr>
              <a:t>Todos los ángulos inscritos que abarcan un diámetro, son </a:t>
            </a:r>
            <a:r>
              <a:rPr lang="es-ES" sz="1200" b="1" i="1">
                <a:solidFill>
                  <a:srgbClr val="FF0000"/>
                </a:solidFill>
                <a:latin typeface="Arial" charset="0"/>
              </a:rPr>
              <a:t>rectos</a:t>
            </a:r>
            <a:r>
              <a:rPr lang="es-ES" sz="1200" b="1" i="1">
                <a:solidFill>
                  <a:srgbClr val="97B658"/>
                </a:solidFill>
                <a:latin typeface="Arial" charset="0"/>
              </a:rPr>
              <a:t>.</a:t>
            </a:r>
            <a:endParaRPr lang="es-ES" sz="1200" b="1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39304" name="Group 40"/>
          <p:cNvGrpSpPr>
            <a:grpSpLocks/>
          </p:cNvGrpSpPr>
          <p:nvPr/>
        </p:nvGrpSpPr>
        <p:grpSpPr bwMode="auto">
          <a:xfrm>
            <a:off x="5135563" y="4495800"/>
            <a:ext cx="1855787" cy="1847850"/>
            <a:chOff x="2827" y="2832"/>
            <a:chExt cx="1169" cy="1164"/>
          </a:xfrm>
        </p:grpSpPr>
        <p:grpSp>
          <p:nvGrpSpPr>
            <p:cNvPr id="139305" name="Group 41"/>
            <p:cNvGrpSpPr>
              <a:grpSpLocks/>
            </p:cNvGrpSpPr>
            <p:nvPr/>
          </p:nvGrpSpPr>
          <p:grpSpPr bwMode="auto">
            <a:xfrm>
              <a:off x="2832" y="2832"/>
              <a:ext cx="1163" cy="1164"/>
              <a:chOff x="2814" y="1530"/>
              <a:chExt cx="1452" cy="1452"/>
            </a:xfrm>
          </p:grpSpPr>
          <p:sp>
            <p:nvSpPr>
              <p:cNvPr id="139306" name="Oval 42"/>
              <p:cNvSpPr>
                <a:spLocks noChangeArrowheads="1"/>
              </p:cNvSpPr>
              <p:nvPr/>
            </p:nvSpPr>
            <p:spPr bwMode="auto">
              <a:xfrm>
                <a:off x="2814" y="1530"/>
                <a:ext cx="1452" cy="14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9307" name="Line 43"/>
              <p:cNvSpPr>
                <a:spLocks noChangeShapeType="1"/>
              </p:cNvSpPr>
              <p:nvPr/>
            </p:nvSpPr>
            <p:spPr bwMode="auto">
              <a:xfrm>
                <a:off x="2820" y="2256"/>
                <a:ext cx="1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9308" name="Line 44"/>
            <p:cNvSpPr>
              <a:spLocks noChangeShapeType="1"/>
            </p:cNvSpPr>
            <p:nvPr/>
          </p:nvSpPr>
          <p:spPr bwMode="auto">
            <a:xfrm flipV="1">
              <a:off x="2827" y="2933"/>
              <a:ext cx="91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09" name="Line 45"/>
            <p:cNvSpPr>
              <a:spLocks noChangeShapeType="1"/>
            </p:cNvSpPr>
            <p:nvPr/>
          </p:nvSpPr>
          <p:spPr bwMode="auto">
            <a:xfrm flipH="1" flipV="1">
              <a:off x="3740" y="2928"/>
              <a:ext cx="255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0" name="Oval 46"/>
            <p:cNvSpPr>
              <a:spLocks noChangeArrowheads="1"/>
            </p:cNvSpPr>
            <p:nvPr/>
          </p:nvSpPr>
          <p:spPr bwMode="auto">
            <a:xfrm>
              <a:off x="3388" y="3401"/>
              <a:ext cx="25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1" name="Line 47"/>
            <p:cNvSpPr>
              <a:spLocks noChangeShapeType="1"/>
            </p:cNvSpPr>
            <p:nvPr/>
          </p:nvSpPr>
          <p:spPr bwMode="auto">
            <a:xfrm flipV="1">
              <a:off x="2832" y="3174"/>
              <a:ext cx="5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2" name="Line 48"/>
            <p:cNvSpPr>
              <a:spLocks noChangeShapeType="1"/>
            </p:cNvSpPr>
            <p:nvPr/>
          </p:nvSpPr>
          <p:spPr bwMode="auto">
            <a:xfrm flipH="1" flipV="1">
              <a:off x="2890" y="3176"/>
              <a:ext cx="1102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3" name="Line 49"/>
            <p:cNvSpPr>
              <a:spLocks noChangeShapeType="1"/>
            </p:cNvSpPr>
            <p:nvPr/>
          </p:nvSpPr>
          <p:spPr bwMode="auto">
            <a:xfrm flipV="1">
              <a:off x="2832" y="3016"/>
              <a:ext cx="158" cy="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4" name="Line 50"/>
            <p:cNvSpPr>
              <a:spLocks noChangeShapeType="1"/>
            </p:cNvSpPr>
            <p:nvPr/>
          </p:nvSpPr>
          <p:spPr bwMode="auto">
            <a:xfrm flipH="1" flipV="1">
              <a:off x="2992" y="3018"/>
              <a:ext cx="1002" cy="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5" name="Line 51"/>
            <p:cNvSpPr>
              <a:spLocks noChangeShapeType="1"/>
            </p:cNvSpPr>
            <p:nvPr/>
          </p:nvSpPr>
          <p:spPr bwMode="auto">
            <a:xfrm flipV="1">
              <a:off x="2834" y="2892"/>
              <a:ext cx="324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6" name="Line 52"/>
            <p:cNvSpPr>
              <a:spLocks noChangeShapeType="1"/>
            </p:cNvSpPr>
            <p:nvPr/>
          </p:nvSpPr>
          <p:spPr bwMode="auto">
            <a:xfrm flipH="1" flipV="1">
              <a:off x="3158" y="2892"/>
              <a:ext cx="838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7" name="Line 53"/>
            <p:cNvSpPr>
              <a:spLocks noChangeShapeType="1"/>
            </p:cNvSpPr>
            <p:nvPr/>
          </p:nvSpPr>
          <p:spPr bwMode="auto">
            <a:xfrm>
              <a:off x="2834" y="3412"/>
              <a:ext cx="848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8" name="Line 54"/>
            <p:cNvSpPr>
              <a:spLocks noChangeShapeType="1"/>
            </p:cNvSpPr>
            <p:nvPr/>
          </p:nvSpPr>
          <p:spPr bwMode="auto">
            <a:xfrm flipH="1">
              <a:off x="3682" y="3414"/>
              <a:ext cx="312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19" name="Line 55"/>
            <p:cNvSpPr>
              <a:spLocks noChangeShapeType="1"/>
            </p:cNvSpPr>
            <p:nvPr/>
          </p:nvSpPr>
          <p:spPr bwMode="auto">
            <a:xfrm flipH="1">
              <a:off x="3138" y="3414"/>
              <a:ext cx="856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0" name="Line 56"/>
            <p:cNvSpPr>
              <a:spLocks noChangeShapeType="1"/>
            </p:cNvSpPr>
            <p:nvPr/>
          </p:nvSpPr>
          <p:spPr bwMode="auto">
            <a:xfrm>
              <a:off x="2828" y="3414"/>
              <a:ext cx="312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1" name="Rectangle 57"/>
            <p:cNvSpPr>
              <a:spLocks noChangeArrowheads="1"/>
            </p:cNvSpPr>
            <p:nvPr/>
          </p:nvSpPr>
          <p:spPr bwMode="auto">
            <a:xfrm rot="-1854604">
              <a:off x="3122" y="3856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2" name="Rectangle 58"/>
            <p:cNvSpPr>
              <a:spLocks noChangeArrowheads="1"/>
            </p:cNvSpPr>
            <p:nvPr/>
          </p:nvSpPr>
          <p:spPr bwMode="auto">
            <a:xfrm rot="-3311071">
              <a:off x="3644" y="3856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3" name="Rectangle 59"/>
            <p:cNvSpPr>
              <a:spLocks noChangeArrowheads="1"/>
            </p:cNvSpPr>
            <p:nvPr/>
          </p:nvSpPr>
          <p:spPr bwMode="auto">
            <a:xfrm rot="-1854604">
              <a:off x="3700" y="2946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4" name="Rectangle 60"/>
            <p:cNvSpPr>
              <a:spLocks noChangeArrowheads="1"/>
            </p:cNvSpPr>
            <p:nvPr/>
          </p:nvSpPr>
          <p:spPr bwMode="auto">
            <a:xfrm rot="-3476455">
              <a:off x="3140" y="291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5" name="Rectangle 61"/>
            <p:cNvSpPr>
              <a:spLocks noChangeArrowheads="1"/>
            </p:cNvSpPr>
            <p:nvPr/>
          </p:nvSpPr>
          <p:spPr bwMode="auto">
            <a:xfrm rot="-4290681">
              <a:off x="2980" y="3032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326" name="Rectangle 62"/>
            <p:cNvSpPr>
              <a:spLocks noChangeArrowheads="1"/>
            </p:cNvSpPr>
            <p:nvPr/>
          </p:nvSpPr>
          <p:spPr bwMode="auto">
            <a:xfrm rot="-4466476">
              <a:off x="2882" y="3188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9327" name="Rectangle 6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467600" cy="1143000"/>
          </a:xfrm>
          <a:noFill/>
          <a:ln/>
        </p:spPr>
        <p:txBody>
          <a:bodyPr/>
          <a:lstStyle/>
          <a:p>
            <a:r>
              <a:rPr lang="es-ES" sz="2800" b="1">
                <a:solidFill>
                  <a:srgbClr val="008000"/>
                </a:solidFill>
                <a:latin typeface="Arial" charset="0"/>
              </a:rPr>
              <a:t>Medida de los ángulos en una circunferencia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 autoUpdateAnimBg="0"/>
      <p:bldP spid="139292" grpId="0" animBg="1"/>
      <p:bldP spid="139293" grpId="0" animBg="1"/>
      <p:bldP spid="139294" grpId="0" animBg="1"/>
      <p:bldP spid="139295" grpId="0" animBg="1"/>
      <p:bldP spid="139301" grpId="0" autoUpdateAnimBg="0"/>
      <p:bldP spid="139302" grpId="0" autoUpdateAnimBg="0"/>
      <p:bldP spid="139303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634-8FDA-470C-9A6D-5D590A603C55}" type="slidenum">
              <a:rPr lang="es-ES"/>
              <a:pPr/>
              <a:t>56</a:t>
            </a:fld>
            <a:endParaRPr lang="es-E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>Consecuencia del</a:t>
            </a:r>
            <a:r>
              <a:rPr lang="es-ES_tradnl" sz="2800">
                <a:solidFill>
                  <a:srgbClr val="FF0000"/>
                </a:solidFill>
                <a:latin typeface="Arial" charset="0"/>
              </a:rPr>
              <a:t> TEOREMA DEL SENO</a:t>
            </a:r>
            <a:endParaRPr lang="es-E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524000" y="5410200"/>
            <a:ext cx="66294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La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constante de proporcionalidad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entre los lados de un triángulo y los senos de los ángulos opuestos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es igual al diámetro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 de la circunferencia circunscrita a dicho triángulo.</a:t>
            </a:r>
            <a:endParaRPr lang="es-ES" sz="1600" b="1">
              <a:solidFill>
                <a:srgbClr val="A50021"/>
              </a:solidFill>
              <a:latin typeface="Arial" charset="0"/>
            </a:endParaRP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3429000" y="914400"/>
          <a:ext cx="2841625" cy="661988"/>
        </p:xfrm>
        <a:graphic>
          <a:graphicData uri="http://schemas.openxmlformats.org/presentationml/2006/ole">
            <p:oleObj spid="_x0000_s140292" name="Ecuación" r:id="rId4" imgW="1904760" imgH="444240" progId="">
              <p:embed/>
            </p:oleObj>
          </a:graphicData>
        </a:graphic>
      </p:graphicFrame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518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Consideremos un triángulo ABC y R el radio de la circunferencia circunscrita a dicho triángulo.</a:t>
            </a:r>
            <a:endParaRPr lang="es-ES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5334000" y="4572000"/>
          <a:ext cx="963613" cy="668338"/>
        </p:xfrm>
        <a:graphic>
          <a:graphicData uri="http://schemas.openxmlformats.org/presentationml/2006/ole">
            <p:oleObj spid="_x0000_s140294" name="Ecuación" r:id="rId5" imgW="622080" imgH="431640" progId="">
              <p:embed/>
            </p:oleObj>
          </a:graphicData>
        </a:graphic>
      </p:graphicFrame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295400" y="41148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Los ángulos A y A’ son iguales</a:t>
            </a:r>
            <a:r>
              <a:rPr lang="es-ES_tradnl" sz="16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(Todos los ángulos inscritos que abarcan el mismo arco son iguales).  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Luego:</a:t>
            </a:r>
            <a:endParaRPr lang="es-ES">
              <a:solidFill>
                <a:srgbClr val="0000FF"/>
              </a:solidFill>
            </a:endParaRPr>
          </a:p>
        </p:txBody>
      </p:sp>
      <p:grpSp>
        <p:nvGrpSpPr>
          <p:cNvPr id="140296" name="Group 8"/>
          <p:cNvGrpSpPr>
            <a:grpSpLocks/>
          </p:cNvGrpSpPr>
          <p:nvPr/>
        </p:nvGrpSpPr>
        <p:grpSpPr bwMode="auto">
          <a:xfrm>
            <a:off x="6172200" y="1524000"/>
            <a:ext cx="2819400" cy="2514600"/>
            <a:chOff x="3888" y="960"/>
            <a:chExt cx="1776" cy="1584"/>
          </a:xfrm>
        </p:grpSpPr>
        <p:sp>
          <p:nvSpPr>
            <p:cNvPr id="140297" name="Oval 9"/>
            <p:cNvSpPr>
              <a:spLocks noChangeArrowheads="1"/>
            </p:cNvSpPr>
            <p:nvPr/>
          </p:nvSpPr>
          <p:spPr bwMode="auto">
            <a:xfrm>
              <a:off x="4656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40298" name="Group 10"/>
            <p:cNvGrpSpPr>
              <a:grpSpLocks/>
            </p:cNvGrpSpPr>
            <p:nvPr/>
          </p:nvGrpSpPr>
          <p:grpSpPr bwMode="auto">
            <a:xfrm>
              <a:off x="3888" y="960"/>
              <a:ext cx="1776" cy="1584"/>
              <a:chOff x="3888" y="960"/>
              <a:chExt cx="1776" cy="1584"/>
            </a:xfrm>
          </p:grpSpPr>
          <p:grpSp>
            <p:nvGrpSpPr>
              <p:cNvPr id="140299" name="Group 11"/>
              <p:cNvGrpSpPr>
                <a:grpSpLocks/>
              </p:cNvGrpSpPr>
              <p:nvPr/>
            </p:nvGrpSpPr>
            <p:grpSpPr bwMode="auto">
              <a:xfrm>
                <a:off x="3888" y="960"/>
                <a:ext cx="1776" cy="1584"/>
                <a:chOff x="3888" y="960"/>
                <a:chExt cx="1776" cy="1584"/>
              </a:xfrm>
            </p:grpSpPr>
            <p:sp>
              <p:nvSpPr>
                <p:cNvPr id="140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8" y="960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0000FF"/>
                      </a:solidFill>
                      <a:latin typeface="Arial" charset="0"/>
                    </a:rPr>
                    <a:t>A</a:t>
                  </a:r>
                  <a:endParaRPr lang="es-ES" sz="16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4030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184" y="1296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0000FF"/>
                      </a:solidFill>
                      <a:latin typeface="Arial" charset="0"/>
                    </a:rPr>
                    <a:t>a</a:t>
                  </a:r>
                  <a:endParaRPr lang="es-ES" sz="16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40302" name="Oval 14"/>
                <p:cNvSpPr>
                  <a:spLocks noChangeArrowheads="1"/>
                </p:cNvSpPr>
                <p:nvPr/>
              </p:nvSpPr>
              <p:spPr bwMode="auto">
                <a:xfrm>
                  <a:off x="3888" y="1008"/>
                  <a:ext cx="1536" cy="153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0303" name="Freeform 15"/>
                <p:cNvSpPr>
                  <a:spLocks/>
                </p:cNvSpPr>
                <p:nvPr/>
              </p:nvSpPr>
              <p:spPr bwMode="auto">
                <a:xfrm>
                  <a:off x="4294" y="1100"/>
                  <a:ext cx="1128" cy="694"/>
                </a:xfrm>
                <a:custGeom>
                  <a:avLst/>
                  <a:gdLst/>
                  <a:ahLst/>
                  <a:cxnLst>
                    <a:cxn ang="0">
                      <a:pos x="744" y="2"/>
                    </a:cxn>
                    <a:cxn ang="0">
                      <a:pos x="0" y="2"/>
                    </a:cxn>
                    <a:cxn ang="0">
                      <a:pos x="1128" y="694"/>
                    </a:cxn>
                    <a:cxn ang="0">
                      <a:pos x="746" y="0"/>
                    </a:cxn>
                  </a:cxnLst>
                  <a:rect l="0" t="0" r="r" b="b"/>
                  <a:pathLst>
                    <a:path w="1128" h="694">
                      <a:moveTo>
                        <a:pt x="744" y="2"/>
                      </a:moveTo>
                      <a:lnTo>
                        <a:pt x="0" y="2"/>
                      </a:lnTo>
                      <a:lnTo>
                        <a:pt x="1128" y="694"/>
                      </a:lnTo>
                      <a:lnTo>
                        <a:pt x="74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sp>
            <p:nvSpPr>
              <p:cNvPr id="140304" name="Text Box 16"/>
              <p:cNvSpPr txBox="1">
                <a:spLocks noChangeArrowheads="1"/>
              </p:cNvSpPr>
              <p:nvPr/>
            </p:nvSpPr>
            <p:spPr bwMode="auto">
              <a:xfrm>
                <a:off x="5424" y="168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FF0000"/>
                    </a:solidFill>
                    <a:latin typeface="Arial" charset="0"/>
                  </a:rPr>
                  <a:t>C</a:t>
                </a:r>
                <a:endParaRPr lang="es-ES" sz="16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40305" name="Text Box 17"/>
              <p:cNvSpPr txBox="1">
                <a:spLocks noChangeArrowheads="1"/>
              </p:cNvSpPr>
              <p:nvPr/>
            </p:nvSpPr>
            <p:spPr bwMode="auto">
              <a:xfrm>
                <a:off x="5040" y="96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B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0306" name="Group 18"/>
          <p:cNvGrpSpPr>
            <a:grpSpLocks/>
          </p:cNvGrpSpPr>
          <p:nvPr/>
        </p:nvGrpSpPr>
        <p:grpSpPr bwMode="auto">
          <a:xfrm>
            <a:off x="5791200" y="1752600"/>
            <a:ext cx="2819400" cy="1250950"/>
            <a:chOff x="3648" y="1104"/>
            <a:chExt cx="1776" cy="788"/>
          </a:xfrm>
        </p:grpSpPr>
        <p:sp>
          <p:nvSpPr>
            <p:cNvPr id="140307" name="AutoShape 19"/>
            <p:cNvSpPr>
              <a:spLocks noChangeArrowheads="1"/>
            </p:cNvSpPr>
            <p:nvPr/>
          </p:nvSpPr>
          <p:spPr bwMode="auto">
            <a:xfrm>
              <a:off x="3888" y="1104"/>
              <a:ext cx="1536" cy="693"/>
            </a:xfrm>
            <a:prstGeom prst="triangle">
              <a:avLst>
                <a:gd name="adj" fmla="val 75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140308" name="Group 20"/>
            <p:cNvGrpSpPr>
              <a:grpSpLocks/>
            </p:cNvGrpSpPr>
            <p:nvPr/>
          </p:nvGrpSpPr>
          <p:grpSpPr bwMode="auto">
            <a:xfrm>
              <a:off x="4938" y="1152"/>
              <a:ext cx="160" cy="76"/>
              <a:chOff x="4938" y="1152"/>
              <a:chExt cx="160" cy="76"/>
            </a:xfrm>
          </p:grpSpPr>
          <p:sp>
            <p:nvSpPr>
              <p:cNvPr id="140309" name="Freeform 21"/>
              <p:cNvSpPr>
                <a:spLocks/>
              </p:cNvSpPr>
              <p:nvPr/>
            </p:nvSpPr>
            <p:spPr bwMode="auto">
              <a:xfrm>
                <a:off x="4938" y="1170"/>
                <a:ext cx="16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2"/>
                  </a:cxn>
                  <a:cxn ang="0">
                    <a:pos x="106" y="58"/>
                  </a:cxn>
                  <a:cxn ang="0">
                    <a:pos x="160" y="44"/>
                  </a:cxn>
                </a:cxnLst>
                <a:rect l="0" t="0" r="r" b="b"/>
                <a:pathLst>
                  <a:path w="160" h="58">
                    <a:moveTo>
                      <a:pt x="0" y="0"/>
                    </a:moveTo>
                    <a:cubicBezTo>
                      <a:pt x="8" y="7"/>
                      <a:pt x="30" y="32"/>
                      <a:pt x="48" y="42"/>
                    </a:cubicBezTo>
                    <a:cubicBezTo>
                      <a:pt x="66" y="52"/>
                      <a:pt x="87" y="58"/>
                      <a:pt x="106" y="58"/>
                    </a:cubicBezTo>
                    <a:cubicBezTo>
                      <a:pt x="125" y="58"/>
                      <a:pt x="149" y="47"/>
                      <a:pt x="160" y="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40310" name="Oval 22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40311" name="Text Box 23"/>
            <p:cNvSpPr txBox="1">
              <a:spLocks noChangeArrowheads="1"/>
            </p:cNvSpPr>
            <p:nvPr/>
          </p:nvSpPr>
          <p:spPr bwMode="auto">
            <a:xfrm>
              <a:off x="3648" y="168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FF0000"/>
                  </a:solidFill>
                  <a:latin typeface="Arial" charset="0"/>
                </a:rPr>
                <a:t>A’</a:t>
              </a:r>
              <a:endParaRPr lang="es-ES" sz="16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140312" name="Object 24"/>
          <p:cNvGraphicFramePr>
            <a:graphicFrameLocks noChangeAspect="1"/>
          </p:cNvGraphicFramePr>
          <p:nvPr/>
        </p:nvGraphicFramePr>
        <p:xfrm>
          <a:off x="1873250" y="3276600"/>
          <a:ext cx="2841625" cy="642938"/>
        </p:xfrm>
        <a:graphic>
          <a:graphicData uri="http://schemas.openxmlformats.org/presentationml/2006/ole">
            <p:oleObj spid="_x0000_s140312" name="Ecuación" r:id="rId6" imgW="1904760" imgH="431640" progId="">
              <p:embed/>
            </p:oleObj>
          </a:graphicData>
        </a:graphic>
      </p:graphicFrame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1219200" y="2362200"/>
            <a:ext cx="441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Trazamos el diámetro CA’ y unimos A’ con B.  El triángulo A’BC es rectángulo </a:t>
            </a:r>
            <a:r>
              <a:rPr lang="es-ES_tradnl" sz="1600" b="1">
                <a:solidFill>
                  <a:schemeClr val="accent2"/>
                </a:solidFill>
                <a:latin typeface="Arial" charset="0"/>
              </a:rPr>
              <a:t>(Todo ángulo que abarca un diámetro es recto).</a:t>
            </a:r>
            <a:endParaRPr lang="es-ES">
              <a:solidFill>
                <a:schemeClr val="accent2"/>
              </a:solidFill>
            </a:endParaRPr>
          </a:p>
        </p:txBody>
      </p:sp>
      <p:graphicFrame>
        <p:nvGraphicFramePr>
          <p:cNvPr id="140314" name="Object 26"/>
          <p:cNvGraphicFramePr>
            <a:graphicFrameLocks noChangeAspect="1"/>
          </p:cNvGraphicFramePr>
          <p:nvPr/>
        </p:nvGraphicFramePr>
        <p:xfrm>
          <a:off x="6324600" y="4572000"/>
          <a:ext cx="1298575" cy="668338"/>
        </p:xfrm>
        <a:graphic>
          <a:graphicData uri="http://schemas.openxmlformats.org/presentationml/2006/ole">
            <p:oleObj spid="_x0000_s140314" name="Ecuación" r:id="rId7" imgW="83808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3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 autoUpdateAnimBg="0"/>
      <p:bldP spid="140293" grpId="0" autoUpdateAnimBg="0"/>
      <p:bldP spid="140295" grpId="0" autoUpdateAnimBg="0"/>
      <p:bldP spid="14031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A586-FDF6-4854-BD48-1373B966949F}" type="slidenum">
              <a:rPr lang="es-ES"/>
              <a:pPr/>
              <a:t>57</a:t>
            </a:fld>
            <a:endParaRPr lang="es-E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/>
            </a:r>
            <a:br>
              <a:rPr lang="es-ES_tradnl" sz="2800">
                <a:solidFill>
                  <a:srgbClr val="008000"/>
                </a:solidFill>
                <a:latin typeface="Arial" charset="0"/>
              </a:rPr>
            </a:br>
            <a:r>
              <a:rPr lang="es-ES_tradnl" sz="2800">
                <a:solidFill>
                  <a:srgbClr val="008000"/>
                </a:solidFill>
                <a:latin typeface="Arial" charset="0"/>
              </a:rPr>
              <a:t>Consecuencia del</a:t>
            </a:r>
            <a:r>
              <a:rPr lang="es-ES_tradnl" sz="2800">
                <a:solidFill>
                  <a:srgbClr val="FF0000"/>
                </a:solidFill>
                <a:latin typeface="Arial" charset="0"/>
              </a:rPr>
              <a:t> TEOREMA DEL SENO</a:t>
            </a:r>
            <a:br>
              <a:rPr lang="es-ES_tradnl" sz="2800">
                <a:solidFill>
                  <a:srgbClr val="FF0000"/>
                </a:solidFill>
                <a:latin typeface="Arial" charset="0"/>
              </a:rPr>
            </a:br>
            <a:r>
              <a:rPr lang="es-ES_tradnl" sz="2800">
                <a:solidFill>
                  <a:schemeClr val="accent2"/>
                </a:solidFill>
                <a:latin typeface="Arial" charset="0"/>
              </a:rPr>
              <a:t>Área de un triángulo</a:t>
            </a:r>
            <a:endParaRPr lang="es-ES" sz="28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4648200" y="2286000"/>
            <a:ext cx="4495800" cy="3352800"/>
            <a:chOff x="2928" y="1440"/>
            <a:chExt cx="2832" cy="2112"/>
          </a:xfrm>
        </p:grpSpPr>
        <p:sp>
          <p:nvSpPr>
            <p:cNvPr id="141316" name="Text Box 4"/>
            <p:cNvSpPr txBox="1">
              <a:spLocks noChangeArrowheads="1"/>
            </p:cNvSpPr>
            <p:nvPr/>
          </p:nvSpPr>
          <p:spPr bwMode="auto">
            <a:xfrm>
              <a:off x="4464" y="2448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8000"/>
                  </a:solidFill>
                  <a:latin typeface="Arial" charset="0"/>
                </a:rPr>
                <a:t>h</a:t>
              </a:r>
              <a:r>
                <a:rPr lang="es-ES_tradnl" sz="1600" b="1" baseline="-25000">
                  <a:solidFill>
                    <a:srgbClr val="008000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008000"/>
                </a:solidFill>
                <a:latin typeface="Arial" charset="0"/>
              </a:endParaRPr>
            </a:p>
          </p:txBody>
        </p:sp>
        <p:grpSp>
          <p:nvGrpSpPr>
            <p:cNvPr id="141317" name="Group 5"/>
            <p:cNvGrpSpPr>
              <a:grpSpLocks/>
            </p:cNvGrpSpPr>
            <p:nvPr/>
          </p:nvGrpSpPr>
          <p:grpSpPr bwMode="auto">
            <a:xfrm>
              <a:off x="4560" y="1680"/>
              <a:ext cx="144" cy="1680"/>
              <a:chOff x="4608" y="1392"/>
              <a:chExt cx="144" cy="1680"/>
            </a:xfrm>
          </p:grpSpPr>
          <p:sp>
            <p:nvSpPr>
              <p:cNvPr id="141318" name="Line 6"/>
              <p:cNvSpPr>
                <a:spLocks noChangeShapeType="1"/>
              </p:cNvSpPr>
              <p:nvPr/>
            </p:nvSpPr>
            <p:spPr bwMode="auto">
              <a:xfrm>
                <a:off x="4752" y="1392"/>
                <a:ext cx="0" cy="168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41319" name="Rectangle 7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144" cy="144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1320" name="Group 8"/>
            <p:cNvGrpSpPr>
              <a:grpSpLocks/>
            </p:cNvGrpSpPr>
            <p:nvPr/>
          </p:nvGrpSpPr>
          <p:grpSpPr bwMode="auto">
            <a:xfrm>
              <a:off x="2928" y="1440"/>
              <a:ext cx="2832" cy="2084"/>
              <a:chOff x="2976" y="1152"/>
              <a:chExt cx="2832" cy="2084"/>
            </a:xfrm>
          </p:grpSpPr>
          <p:grpSp>
            <p:nvGrpSpPr>
              <p:cNvPr id="141321" name="Group 9"/>
              <p:cNvGrpSpPr>
                <a:grpSpLocks/>
              </p:cNvGrpSpPr>
              <p:nvPr/>
            </p:nvGrpSpPr>
            <p:grpSpPr bwMode="auto">
              <a:xfrm>
                <a:off x="2976" y="1152"/>
                <a:ext cx="2832" cy="2036"/>
                <a:chOff x="2976" y="1152"/>
                <a:chExt cx="2832" cy="2036"/>
              </a:xfrm>
            </p:grpSpPr>
            <p:sp>
              <p:nvSpPr>
                <p:cNvPr id="141322" name="AutoShape 1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2112" cy="1680"/>
                </a:xfrm>
                <a:prstGeom prst="triangle">
                  <a:avLst>
                    <a:gd name="adj" fmla="val 73106"/>
                  </a:avLst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13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0" y="1152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0000FF"/>
                      </a:solidFill>
                      <a:latin typeface="Arial" charset="0"/>
                    </a:rPr>
                    <a:t>C</a:t>
                  </a:r>
                  <a:endParaRPr lang="es-ES" sz="16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413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328" y="2976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0000FF"/>
                      </a:solidFill>
                      <a:latin typeface="Arial" charset="0"/>
                    </a:rPr>
                    <a:t>B</a:t>
                  </a:r>
                  <a:endParaRPr lang="es-ES" sz="16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413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76" y="2976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600" b="1">
                      <a:solidFill>
                        <a:srgbClr val="0000FF"/>
                      </a:solidFill>
                      <a:latin typeface="Arial" charset="0"/>
                    </a:rPr>
                    <a:t>A</a:t>
                  </a:r>
                  <a:endParaRPr lang="es-ES" sz="16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41326" name="Text Box 14"/>
              <p:cNvSpPr txBox="1">
                <a:spLocks noChangeArrowheads="1"/>
              </p:cNvSpPr>
              <p:nvPr/>
            </p:nvSpPr>
            <p:spPr bwMode="auto">
              <a:xfrm>
                <a:off x="5040" y="2044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1327" name="Text Box 15"/>
              <p:cNvSpPr txBox="1">
                <a:spLocks noChangeArrowheads="1"/>
              </p:cNvSpPr>
              <p:nvPr/>
            </p:nvSpPr>
            <p:spPr bwMode="auto">
              <a:xfrm>
                <a:off x="3840" y="201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b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1328" name="Text Box 16"/>
              <p:cNvSpPr txBox="1">
                <a:spLocks noChangeArrowheads="1"/>
              </p:cNvSpPr>
              <p:nvPr/>
            </p:nvSpPr>
            <p:spPr bwMode="auto">
              <a:xfrm>
                <a:off x="4176" y="3024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c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</p:grp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4608" y="334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8000"/>
                  </a:solidFill>
                  <a:latin typeface="Arial" charset="0"/>
                </a:rPr>
                <a:t>H</a:t>
              </a:r>
              <a:endParaRPr lang="es-ES" sz="1600" b="1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141330" name="Freeform 18"/>
            <p:cNvSpPr>
              <a:spLocks/>
            </p:cNvSpPr>
            <p:nvPr/>
          </p:nvSpPr>
          <p:spPr bwMode="auto">
            <a:xfrm>
              <a:off x="3330" y="3182"/>
              <a:ext cx="78" cy="178"/>
            </a:xfrm>
            <a:custGeom>
              <a:avLst/>
              <a:gdLst/>
              <a:ahLst/>
              <a:cxnLst>
                <a:cxn ang="0">
                  <a:pos x="78" y="178"/>
                </a:cxn>
                <a:cxn ang="0">
                  <a:pos x="74" y="126"/>
                </a:cxn>
                <a:cxn ang="0">
                  <a:pos x="57" y="73"/>
                </a:cxn>
                <a:cxn ang="0">
                  <a:pos x="35" y="34"/>
                </a:cxn>
                <a:cxn ang="0">
                  <a:pos x="0" y="0"/>
                </a:cxn>
              </a:cxnLst>
              <a:rect l="0" t="0" r="r" b="b"/>
              <a:pathLst>
                <a:path w="78" h="178">
                  <a:moveTo>
                    <a:pt x="78" y="178"/>
                  </a:moveTo>
                  <a:lnTo>
                    <a:pt x="74" y="126"/>
                  </a:lnTo>
                  <a:lnTo>
                    <a:pt x="57" y="73"/>
                  </a:lnTo>
                  <a:lnTo>
                    <a:pt x="35" y="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1143000" y="17526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La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superficie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del triángulo ABC es:</a:t>
            </a:r>
            <a:endParaRPr lang="es-ES">
              <a:solidFill>
                <a:srgbClr val="008000"/>
              </a:solidFill>
            </a:endParaRPr>
          </a:p>
        </p:txBody>
      </p:sp>
      <p:graphicFrame>
        <p:nvGraphicFramePr>
          <p:cNvPr id="141332" name="Object 20"/>
          <p:cNvGraphicFramePr>
            <a:graphicFrameLocks noChangeAspect="1"/>
          </p:cNvGraphicFramePr>
          <p:nvPr/>
        </p:nvGraphicFramePr>
        <p:xfrm>
          <a:off x="5181600" y="1600200"/>
          <a:ext cx="1447800" cy="787400"/>
        </p:xfrm>
        <a:graphic>
          <a:graphicData uri="http://schemas.openxmlformats.org/presentationml/2006/ole">
            <p:oleObj spid="_x0000_s141332" name="Ecuación" r:id="rId4" imgW="723600" imgH="393480" progId="">
              <p:embed/>
            </p:oleObj>
          </a:graphicData>
        </a:graphic>
      </p:graphicFrame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1295400" y="27432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En el triángulo AHC :</a:t>
            </a:r>
            <a:endParaRPr lang="es-ES"/>
          </a:p>
        </p:txBody>
      </p:sp>
      <p:graphicFrame>
        <p:nvGraphicFramePr>
          <p:cNvPr id="141334" name="Object 22"/>
          <p:cNvGraphicFramePr>
            <a:graphicFrameLocks noChangeAspect="1"/>
          </p:cNvGraphicFramePr>
          <p:nvPr/>
        </p:nvGraphicFramePr>
        <p:xfrm>
          <a:off x="1600200" y="3219450"/>
          <a:ext cx="1485900" cy="590550"/>
        </p:xfrm>
        <a:graphic>
          <a:graphicData uri="http://schemas.openxmlformats.org/presentationml/2006/ole">
            <p:oleObj spid="_x0000_s141334" name="Ecuación" r:id="rId5" imgW="990360" imgH="393480" progId="">
              <p:embed/>
            </p:oleObj>
          </a:graphicData>
        </a:graphic>
      </p:graphicFrame>
      <p:graphicFrame>
        <p:nvGraphicFramePr>
          <p:cNvPr id="141335" name="Object 23"/>
          <p:cNvGraphicFramePr>
            <a:graphicFrameLocks noChangeAspect="1"/>
          </p:cNvGraphicFramePr>
          <p:nvPr/>
        </p:nvGraphicFramePr>
        <p:xfrm>
          <a:off x="3429000" y="3324225"/>
          <a:ext cx="1333500" cy="381000"/>
        </p:xfrm>
        <a:graphic>
          <a:graphicData uri="http://schemas.openxmlformats.org/presentationml/2006/ole">
            <p:oleObj spid="_x0000_s141335" name="Ecuación" r:id="rId6" imgW="888840" imgH="253800" progId="">
              <p:embed/>
            </p:oleObj>
          </a:graphicData>
        </a:graphic>
      </p:graphicFrame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1295400" y="41910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Sustituyendo en la primera expresión:</a:t>
            </a:r>
            <a:endParaRPr lang="es-ES"/>
          </a:p>
        </p:txBody>
      </p:sp>
      <p:graphicFrame>
        <p:nvGraphicFramePr>
          <p:cNvPr id="141337" name="Object 25"/>
          <p:cNvGraphicFramePr>
            <a:graphicFrameLocks noChangeAspect="1"/>
          </p:cNvGraphicFramePr>
          <p:nvPr/>
        </p:nvGraphicFramePr>
        <p:xfrm>
          <a:off x="1970088" y="5105400"/>
          <a:ext cx="2227262" cy="704850"/>
        </p:xfrm>
        <a:graphic>
          <a:graphicData uri="http://schemas.openxmlformats.org/presentationml/2006/ole">
            <p:oleObj spid="_x0000_s141337" name="Ecuación" r:id="rId7" imgW="12445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3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1" grpId="0" autoUpdateAnimBg="0"/>
      <p:bldP spid="141333" grpId="0" autoUpdateAnimBg="0"/>
      <p:bldP spid="141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BE07-023F-4580-98D6-AFD3C7550066}" type="slidenum">
              <a:rPr lang="es-ES"/>
              <a:pPr/>
              <a:t>58</a:t>
            </a:fld>
            <a:endParaRPr lang="es-E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r>
              <a:rPr lang="es-ES_tradnl" sz="2800">
                <a:solidFill>
                  <a:srgbClr val="008000"/>
                </a:solidFill>
                <a:latin typeface="Arial" charset="0"/>
              </a:rPr>
              <a:t/>
            </a:r>
            <a:br>
              <a:rPr lang="es-ES_tradnl" sz="2800">
                <a:solidFill>
                  <a:srgbClr val="008000"/>
                </a:solidFill>
                <a:latin typeface="Arial" charset="0"/>
              </a:rPr>
            </a:br>
            <a:r>
              <a:rPr lang="es-ES_tradnl" sz="2800">
                <a:solidFill>
                  <a:srgbClr val="008000"/>
                </a:solidFill>
                <a:latin typeface="Arial" charset="0"/>
              </a:rPr>
              <a:t>Consecuencia del</a:t>
            </a:r>
            <a:r>
              <a:rPr lang="es-ES_tradnl" sz="2800">
                <a:solidFill>
                  <a:srgbClr val="FF0000"/>
                </a:solidFill>
                <a:latin typeface="Arial" charset="0"/>
              </a:rPr>
              <a:t> TEOREMA DEL SENO</a:t>
            </a:r>
            <a:br>
              <a:rPr lang="es-ES_tradnl" sz="2800">
                <a:solidFill>
                  <a:srgbClr val="FF0000"/>
                </a:solidFill>
                <a:latin typeface="Arial" charset="0"/>
              </a:rPr>
            </a:br>
            <a:r>
              <a:rPr lang="es-ES_tradnl" sz="2800">
                <a:solidFill>
                  <a:schemeClr val="accent2"/>
                </a:solidFill>
                <a:latin typeface="Arial" charset="0"/>
              </a:rPr>
              <a:t>Área de un triángulo</a:t>
            </a:r>
            <a:endParaRPr lang="es-ES" sz="2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7543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Sea un triángulo ABC inscrito en una circunferencia de radio R.</a:t>
            </a:r>
          </a:p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La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superficie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del triángulo ABC es: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295400" y="33528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Por el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Teorema del seno</a:t>
            </a:r>
            <a:r>
              <a:rPr lang="es-ES_tradnl" sz="1600" b="1">
                <a:latin typeface="Arial" charset="0"/>
              </a:rPr>
              <a:t> :</a:t>
            </a:r>
            <a:endParaRPr lang="es-ES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295400" y="47244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Sustituyendo en la primera expresión:</a:t>
            </a:r>
            <a:endParaRPr lang="es-ES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3276600" y="2362200"/>
          <a:ext cx="2227263" cy="704850"/>
        </p:xfrm>
        <a:graphic>
          <a:graphicData uri="http://schemas.openxmlformats.org/presentationml/2006/ole">
            <p:oleObj spid="_x0000_s142342" name="Ecuación" r:id="rId4" imgW="1244520" imgH="393480" progId="">
              <p:embed/>
            </p:oleObj>
          </a:graphicData>
        </a:graphic>
      </p:graphicFrame>
      <p:grpSp>
        <p:nvGrpSpPr>
          <p:cNvPr id="142343" name="Group 7"/>
          <p:cNvGrpSpPr>
            <a:grpSpLocks/>
          </p:cNvGrpSpPr>
          <p:nvPr/>
        </p:nvGrpSpPr>
        <p:grpSpPr bwMode="auto">
          <a:xfrm>
            <a:off x="6096000" y="3048000"/>
            <a:ext cx="2514600" cy="2362200"/>
            <a:chOff x="3552" y="1920"/>
            <a:chExt cx="1584" cy="1488"/>
          </a:xfrm>
        </p:grpSpPr>
        <p:grpSp>
          <p:nvGrpSpPr>
            <p:cNvPr id="142344" name="Group 8"/>
            <p:cNvGrpSpPr>
              <a:grpSpLocks/>
            </p:cNvGrpSpPr>
            <p:nvPr/>
          </p:nvGrpSpPr>
          <p:grpSpPr bwMode="auto">
            <a:xfrm>
              <a:off x="3552" y="1920"/>
              <a:ext cx="1584" cy="1488"/>
              <a:chOff x="3552" y="1920"/>
              <a:chExt cx="1584" cy="1488"/>
            </a:xfrm>
          </p:grpSpPr>
          <p:sp>
            <p:nvSpPr>
              <p:cNvPr id="142345" name="AutoShape 9"/>
              <p:cNvSpPr>
                <a:spLocks noChangeArrowheads="1"/>
              </p:cNvSpPr>
              <p:nvPr/>
            </p:nvSpPr>
            <p:spPr bwMode="auto">
              <a:xfrm>
                <a:off x="3686" y="2129"/>
                <a:ext cx="1182" cy="940"/>
              </a:xfrm>
              <a:prstGeom prst="triangle">
                <a:avLst>
                  <a:gd name="adj" fmla="val 73106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2346" name="Text Box 10"/>
              <p:cNvSpPr txBox="1">
                <a:spLocks noChangeArrowheads="1"/>
              </p:cNvSpPr>
              <p:nvPr/>
            </p:nvSpPr>
            <p:spPr bwMode="auto">
              <a:xfrm>
                <a:off x="4484" y="1920"/>
                <a:ext cx="26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C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2347" name="Text Box 11"/>
              <p:cNvSpPr txBox="1">
                <a:spLocks noChangeArrowheads="1"/>
              </p:cNvSpPr>
              <p:nvPr/>
            </p:nvSpPr>
            <p:spPr bwMode="auto">
              <a:xfrm>
                <a:off x="4868" y="3016"/>
                <a:ext cx="26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B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2348" name="Text Box 12"/>
              <p:cNvSpPr txBox="1">
                <a:spLocks noChangeArrowheads="1"/>
              </p:cNvSpPr>
              <p:nvPr/>
            </p:nvSpPr>
            <p:spPr bwMode="auto">
              <a:xfrm>
                <a:off x="3552" y="3015"/>
                <a:ext cx="26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2349" name="Text Box 13"/>
              <p:cNvSpPr txBox="1">
                <a:spLocks noChangeArrowheads="1"/>
              </p:cNvSpPr>
              <p:nvPr/>
            </p:nvSpPr>
            <p:spPr bwMode="auto">
              <a:xfrm>
                <a:off x="4706" y="2494"/>
                <a:ext cx="26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2350" name="Text Box 14"/>
              <p:cNvSpPr txBox="1">
                <a:spLocks noChangeArrowheads="1"/>
              </p:cNvSpPr>
              <p:nvPr/>
            </p:nvSpPr>
            <p:spPr bwMode="auto">
              <a:xfrm>
                <a:off x="3936" y="2448"/>
                <a:ext cx="26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b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2351" name="Text Box 15"/>
              <p:cNvSpPr txBox="1">
                <a:spLocks noChangeArrowheads="1"/>
              </p:cNvSpPr>
              <p:nvPr/>
            </p:nvSpPr>
            <p:spPr bwMode="auto">
              <a:xfrm>
                <a:off x="4223" y="3042"/>
                <a:ext cx="26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c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2352" name="Oval 16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1344" cy="1344"/>
              </a:xfrm>
              <a:prstGeom prst="ellips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>
              <a:off x="4320" y="2784"/>
              <a:ext cx="57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2354" name="Text Box 18"/>
            <p:cNvSpPr txBox="1">
              <a:spLocks noChangeArrowheads="1"/>
            </p:cNvSpPr>
            <p:nvPr/>
          </p:nvSpPr>
          <p:spPr bwMode="auto">
            <a:xfrm>
              <a:off x="4512" y="273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>
                  <a:solidFill>
                    <a:srgbClr val="FF0000"/>
                  </a:solidFill>
                  <a:latin typeface="Arial" charset="0"/>
                </a:rPr>
                <a:t>R</a:t>
              </a:r>
              <a:endParaRPr lang="es-ES" sz="16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2355" name="Oval 19"/>
            <p:cNvSpPr>
              <a:spLocks noChangeArrowheads="1"/>
            </p:cNvSpPr>
            <p:nvPr/>
          </p:nvSpPr>
          <p:spPr bwMode="auto">
            <a:xfrm>
              <a:off x="4296" y="27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42356" name="Object 20"/>
          <p:cNvGraphicFramePr>
            <a:graphicFrameLocks noChangeAspect="1"/>
          </p:cNvGraphicFramePr>
          <p:nvPr/>
        </p:nvGraphicFramePr>
        <p:xfrm>
          <a:off x="1447800" y="3733800"/>
          <a:ext cx="1833563" cy="768350"/>
        </p:xfrm>
        <a:graphic>
          <a:graphicData uri="http://schemas.openxmlformats.org/presentationml/2006/ole">
            <p:oleObj spid="_x0000_s142356" name="Ecuación" r:id="rId5" imgW="1028520" imgH="431640" progId="">
              <p:embed/>
            </p:oleObj>
          </a:graphicData>
        </a:graphic>
      </p:graphicFrame>
      <p:graphicFrame>
        <p:nvGraphicFramePr>
          <p:cNvPr id="142357" name="Object 21"/>
          <p:cNvGraphicFramePr>
            <a:graphicFrameLocks noChangeAspect="1"/>
          </p:cNvGraphicFramePr>
          <p:nvPr/>
        </p:nvGraphicFramePr>
        <p:xfrm>
          <a:off x="3657600" y="3657600"/>
          <a:ext cx="1600200" cy="823913"/>
        </p:xfrm>
        <a:graphic>
          <a:graphicData uri="http://schemas.openxmlformats.org/presentationml/2006/ole">
            <p:oleObj spid="_x0000_s142357" name="Ecuación" r:id="rId6" imgW="812520" imgH="419040" progId="">
              <p:embed/>
            </p:oleObj>
          </a:graphicData>
        </a:graphic>
      </p:graphicFrame>
      <p:graphicFrame>
        <p:nvGraphicFramePr>
          <p:cNvPr id="142358" name="Object 22"/>
          <p:cNvGraphicFramePr>
            <a:graphicFrameLocks noChangeAspect="1"/>
          </p:cNvGraphicFramePr>
          <p:nvPr/>
        </p:nvGraphicFramePr>
        <p:xfrm>
          <a:off x="1295400" y="5181600"/>
          <a:ext cx="2106613" cy="809625"/>
        </p:xfrm>
        <a:graphic>
          <a:graphicData uri="http://schemas.openxmlformats.org/presentationml/2006/ole">
            <p:oleObj spid="_x0000_s142358" name="Ecuación" r:id="rId7" imgW="1091880" imgH="419040" progId="">
              <p:embed/>
            </p:oleObj>
          </a:graphicData>
        </a:graphic>
      </p:graphicFrame>
      <p:graphicFrame>
        <p:nvGraphicFramePr>
          <p:cNvPr id="142359" name="Object 23"/>
          <p:cNvGraphicFramePr>
            <a:graphicFrameLocks noChangeAspect="1"/>
          </p:cNvGraphicFramePr>
          <p:nvPr/>
        </p:nvGraphicFramePr>
        <p:xfrm>
          <a:off x="4191000" y="5181600"/>
          <a:ext cx="1779588" cy="877888"/>
        </p:xfrm>
        <a:graphic>
          <a:graphicData uri="http://schemas.openxmlformats.org/presentationml/2006/ole">
            <p:oleObj spid="_x0000_s142359" name="Ecuación" r:id="rId8" imgW="85068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0" grpId="0" autoUpdateAnimBg="0"/>
      <p:bldP spid="14234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2841-1753-4E6C-8E34-98A8883C57ED}" type="slidenum">
              <a:rPr lang="es-ES"/>
              <a:pPr/>
              <a:t>59</a:t>
            </a:fld>
            <a:endParaRPr lang="es-ES"/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5105400" y="5181600"/>
            <a:ext cx="3124200" cy="13716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429000" cy="1143000"/>
          </a:xfrm>
        </p:spPr>
        <p:txBody>
          <a:bodyPr/>
          <a:lstStyle/>
          <a:p>
            <a:r>
              <a:rPr lang="es-ES_tradnl" sz="3200">
                <a:solidFill>
                  <a:srgbClr val="FF0000"/>
                </a:solidFill>
                <a:latin typeface="Arial" charset="0"/>
              </a:rPr>
              <a:t/>
            </a:r>
            <a:br>
              <a:rPr lang="es-ES_tradnl" sz="3200">
                <a:solidFill>
                  <a:srgbClr val="FF0000"/>
                </a:solidFill>
                <a:latin typeface="Arial" charset="0"/>
              </a:rPr>
            </a:br>
            <a:r>
              <a:rPr lang="es-ES_tradnl" sz="3200">
                <a:solidFill>
                  <a:srgbClr val="FF0000"/>
                </a:solidFill>
                <a:latin typeface="Arial" charset="0"/>
              </a:rPr>
              <a:t>TEOREMA DEL COSENO</a:t>
            </a:r>
            <a:br>
              <a:rPr lang="es-ES_tradnl" sz="3200">
                <a:solidFill>
                  <a:srgbClr val="FF0000"/>
                </a:solidFill>
                <a:latin typeface="Arial" charset="0"/>
              </a:rPr>
            </a:br>
            <a:endParaRPr lang="es-ES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7086600" y="3429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h</a:t>
            </a:r>
            <a:endParaRPr lang="es-ES" sz="1600" b="1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7239000" y="2209800"/>
            <a:ext cx="228600" cy="2667000"/>
            <a:chOff x="4608" y="1392"/>
            <a:chExt cx="144" cy="1680"/>
          </a:xfrm>
        </p:grpSpPr>
        <p:sp>
          <p:nvSpPr>
            <p:cNvPr id="143366" name="Line 6"/>
            <p:cNvSpPr>
              <a:spLocks noChangeShapeType="1"/>
            </p:cNvSpPr>
            <p:nvPr/>
          </p:nvSpPr>
          <p:spPr bwMode="auto">
            <a:xfrm>
              <a:off x="4752" y="1392"/>
              <a:ext cx="0" cy="16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3367" name="Rectangle 7"/>
            <p:cNvSpPr>
              <a:spLocks noChangeArrowheads="1"/>
            </p:cNvSpPr>
            <p:nvPr/>
          </p:nvSpPr>
          <p:spPr bwMode="auto">
            <a:xfrm>
              <a:off x="4608" y="2928"/>
              <a:ext cx="144" cy="14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43368" name="Group 8"/>
          <p:cNvGrpSpPr>
            <a:grpSpLocks/>
          </p:cNvGrpSpPr>
          <p:nvPr/>
        </p:nvGrpSpPr>
        <p:grpSpPr bwMode="auto">
          <a:xfrm>
            <a:off x="4648200" y="1828800"/>
            <a:ext cx="4495800" cy="3308350"/>
            <a:chOff x="2976" y="1152"/>
            <a:chExt cx="2832" cy="2084"/>
          </a:xfrm>
        </p:grpSpPr>
        <p:grpSp>
          <p:nvGrpSpPr>
            <p:cNvPr id="143369" name="Group 9"/>
            <p:cNvGrpSpPr>
              <a:grpSpLocks/>
            </p:cNvGrpSpPr>
            <p:nvPr/>
          </p:nvGrpSpPr>
          <p:grpSpPr bwMode="auto">
            <a:xfrm>
              <a:off x="2976" y="1152"/>
              <a:ext cx="2832" cy="2036"/>
              <a:chOff x="2976" y="1152"/>
              <a:chExt cx="2832" cy="2036"/>
            </a:xfrm>
          </p:grpSpPr>
          <p:sp>
            <p:nvSpPr>
              <p:cNvPr id="143370" name="AutoShape 1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2112" cy="1680"/>
              </a:xfrm>
              <a:prstGeom prst="triangle">
                <a:avLst>
                  <a:gd name="adj" fmla="val 73106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371" name="Text Box 11"/>
              <p:cNvSpPr txBox="1">
                <a:spLocks noChangeArrowheads="1"/>
              </p:cNvSpPr>
              <p:nvPr/>
            </p:nvSpPr>
            <p:spPr bwMode="auto">
              <a:xfrm>
                <a:off x="4560" y="11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C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3372" name="Text Box 12"/>
              <p:cNvSpPr txBox="1">
                <a:spLocks noChangeArrowheads="1"/>
              </p:cNvSpPr>
              <p:nvPr/>
            </p:nvSpPr>
            <p:spPr bwMode="auto">
              <a:xfrm>
                <a:off x="5328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B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43373" name="Text Box 13"/>
              <p:cNvSpPr txBox="1">
                <a:spLocks noChangeArrowheads="1"/>
              </p:cNvSpPr>
              <p:nvPr/>
            </p:nvSpPr>
            <p:spPr bwMode="auto">
              <a:xfrm>
                <a:off x="2976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b="1">
                    <a:solidFill>
                      <a:srgbClr val="0000FF"/>
                    </a:solidFill>
                    <a:latin typeface="Arial" charset="0"/>
                  </a:rPr>
                  <a:t>A</a:t>
                </a:r>
                <a:endParaRPr lang="es-ES" sz="16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</p:grpSp>
        <p:sp>
          <p:nvSpPr>
            <p:cNvPr id="143374" name="Text Box 14"/>
            <p:cNvSpPr txBox="1">
              <a:spLocks noChangeArrowheads="1"/>
            </p:cNvSpPr>
            <p:nvPr/>
          </p:nvSpPr>
          <p:spPr bwMode="auto">
            <a:xfrm>
              <a:off x="5040" y="204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00FF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43375" name="Text Box 15"/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00FF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43376" name="Text Box 16"/>
            <p:cNvSpPr txBox="1">
              <a:spLocks noChangeArrowheads="1"/>
            </p:cNvSpPr>
            <p:nvPr/>
          </p:nvSpPr>
          <p:spPr bwMode="auto">
            <a:xfrm>
              <a:off x="4176" y="302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0000FF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7315200" y="4845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H</a:t>
            </a:r>
            <a:endParaRPr lang="es-ES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5867400" y="4572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m</a:t>
            </a:r>
            <a:endParaRPr lang="es-ES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7543800" y="4572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c-m</a:t>
            </a:r>
            <a:endParaRPr lang="es-ES" sz="1600" b="1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143380" name="Object 20"/>
          <p:cNvGraphicFramePr>
            <a:graphicFrameLocks noChangeAspect="1"/>
          </p:cNvGraphicFramePr>
          <p:nvPr/>
        </p:nvGraphicFramePr>
        <p:xfrm>
          <a:off x="1219200" y="2133600"/>
          <a:ext cx="2159000" cy="409575"/>
        </p:xfrm>
        <a:graphic>
          <a:graphicData uri="http://schemas.openxmlformats.org/presentationml/2006/ole">
            <p:oleObj spid="_x0000_s143380" name="Ecuación" r:id="rId3" imgW="1269720" imgH="241200" progId="">
              <p:embed/>
            </p:oleObj>
          </a:graphicData>
        </a:graphic>
      </p:graphicFrame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1066800" y="16764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Aplicando el Tª de Pitágoras en el triángulo BHC:</a:t>
            </a:r>
            <a:endParaRPr lang="es-ES" sz="1600" b="1">
              <a:latin typeface="Arial" charset="0"/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1566863" y="2698750"/>
          <a:ext cx="2547937" cy="344488"/>
        </p:xfrm>
        <a:graphic>
          <a:graphicData uri="http://schemas.openxmlformats.org/presentationml/2006/ole">
            <p:oleObj spid="_x0000_s143382" name="Ecuación" r:id="rId4" imgW="1498320" imgH="203040" progId="">
              <p:embed/>
            </p:oleObj>
          </a:graphicData>
        </a:graphic>
      </p:graphicFrame>
      <p:graphicFrame>
        <p:nvGraphicFramePr>
          <p:cNvPr id="143383" name="Object 23"/>
          <p:cNvGraphicFramePr>
            <a:graphicFrameLocks noChangeAspect="1"/>
          </p:cNvGraphicFramePr>
          <p:nvPr/>
        </p:nvGraphicFramePr>
        <p:xfrm>
          <a:off x="1600200" y="3657600"/>
          <a:ext cx="3109913" cy="344488"/>
        </p:xfrm>
        <a:graphic>
          <a:graphicData uri="http://schemas.openxmlformats.org/presentationml/2006/ole">
            <p:oleObj spid="_x0000_s143383" name="Ecuación" r:id="rId5" imgW="1828800" imgH="203040" progId="">
              <p:embed/>
            </p:oleObj>
          </a:graphicData>
        </a:graphic>
      </p:graphicFrame>
      <p:sp>
        <p:nvSpPr>
          <p:cNvPr id="143384" name="Oval 24"/>
          <p:cNvSpPr>
            <a:spLocks noChangeArrowheads="1"/>
          </p:cNvSpPr>
          <p:nvPr/>
        </p:nvSpPr>
        <p:spPr bwMode="auto">
          <a:xfrm>
            <a:off x="1752600" y="3581400"/>
            <a:ext cx="9906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385" name="Group 25"/>
          <p:cNvGrpSpPr>
            <a:grpSpLocks/>
          </p:cNvGrpSpPr>
          <p:nvPr/>
        </p:nvGrpSpPr>
        <p:grpSpPr bwMode="auto">
          <a:xfrm>
            <a:off x="1752600" y="2667000"/>
            <a:ext cx="2514600" cy="914400"/>
            <a:chOff x="1104" y="1680"/>
            <a:chExt cx="1584" cy="576"/>
          </a:xfrm>
        </p:grpSpPr>
        <p:sp>
          <p:nvSpPr>
            <p:cNvPr id="143386" name="Line 26"/>
            <p:cNvSpPr>
              <a:spLocks noChangeShapeType="1"/>
            </p:cNvSpPr>
            <p:nvPr/>
          </p:nvSpPr>
          <p:spPr bwMode="auto">
            <a:xfrm>
              <a:off x="1200" y="1920"/>
              <a:ext cx="14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3387" name="Oval 27"/>
            <p:cNvSpPr>
              <a:spLocks noChangeArrowheads="1"/>
            </p:cNvSpPr>
            <p:nvPr/>
          </p:nvSpPr>
          <p:spPr bwMode="auto">
            <a:xfrm>
              <a:off x="1104" y="1680"/>
              <a:ext cx="240" cy="24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388" name="Text Box 28"/>
            <p:cNvSpPr txBox="1">
              <a:spLocks noChangeArrowheads="1"/>
            </p:cNvSpPr>
            <p:nvPr/>
          </p:nvSpPr>
          <p:spPr bwMode="auto">
            <a:xfrm>
              <a:off x="1248" y="1968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>
                  <a:solidFill>
                    <a:srgbClr val="FF0000"/>
                  </a:solidFill>
                  <a:latin typeface="Arial" charset="0"/>
                </a:rPr>
                <a:t>(en AHC)</a:t>
              </a:r>
              <a:endParaRPr lang="es-ES" sz="16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143389" name="Object 29"/>
          <p:cNvGraphicFramePr>
            <a:graphicFrameLocks noChangeAspect="1"/>
          </p:cNvGraphicFramePr>
          <p:nvPr/>
        </p:nvGraphicFramePr>
        <p:xfrm>
          <a:off x="1600200" y="4191000"/>
          <a:ext cx="3109913" cy="344488"/>
        </p:xfrm>
        <a:graphic>
          <a:graphicData uri="http://schemas.openxmlformats.org/presentationml/2006/ole">
            <p:oleObj spid="_x0000_s143389" name="Ecuación" r:id="rId6" imgW="1828800" imgH="203040" progId="">
              <p:embed/>
            </p:oleObj>
          </a:graphicData>
        </a:graphic>
      </p:graphicFrame>
      <p:sp>
        <p:nvSpPr>
          <p:cNvPr id="143390" name="Line 30"/>
          <p:cNvSpPr>
            <a:spLocks noChangeShapeType="1"/>
          </p:cNvSpPr>
          <p:nvPr/>
        </p:nvSpPr>
        <p:spPr bwMode="auto">
          <a:xfrm flipH="1">
            <a:off x="2286000" y="41148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43391" name="Line 31"/>
          <p:cNvSpPr>
            <a:spLocks noChangeShapeType="1"/>
          </p:cNvSpPr>
          <p:nvPr/>
        </p:nvSpPr>
        <p:spPr bwMode="auto">
          <a:xfrm flipH="1">
            <a:off x="4038600" y="41148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graphicFrame>
        <p:nvGraphicFramePr>
          <p:cNvPr id="143392" name="Object 32"/>
          <p:cNvGraphicFramePr>
            <a:graphicFrameLocks noChangeAspect="1"/>
          </p:cNvGraphicFramePr>
          <p:nvPr/>
        </p:nvGraphicFramePr>
        <p:xfrm>
          <a:off x="1697038" y="4648200"/>
          <a:ext cx="1771650" cy="344488"/>
        </p:xfrm>
        <a:graphic>
          <a:graphicData uri="http://schemas.openxmlformats.org/presentationml/2006/ole">
            <p:oleObj spid="_x0000_s143392" name="Ecuación" r:id="rId7" imgW="1041120" imgH="203040" progId="">
              <p:embed/>
            </p:oleObj>
          </a:graphicData>
        </a:graphic>
      </p:graphicFrame>
      <p:sp>
        <p:nvSpPr>
          <p:cNvPr id="143393" name="Text Box 33"/>
          <p:cNvSpPr txBox="1">
            <a:spLocks noChangeArrowheads="1"/>
          </p:cNvSpPr>
          <p:nvPr/>
        </p:nvSpPr>
        <p:spPr bwMode="auto">
          <a:xfrm>
            <a:off x="1219200" y="51816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(Como en AHC      m = b </a:t>
            </a:r>
            <a:r>
              <a:rPr lang="es-ES_tradnl" sz="1600" b="1" baseline="3000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 cos A)</a:t>
            </a:r>
            <a:endParaRPr lang="es-ES" sz="1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43394" name="Object 34"/>
          <p:cNvGraphicFramePr>
            <a:graphicFrameLocks noChangeAspect="1"/>
          </p:cNvGraphicFramePr>
          <p:nvPr/>
        </p:nvGraphicFramePr>
        <p:xfrm>
          <a:off x="5105400" y="5181600"/>
          <a:ext cx="3044825" cy="407988"/>
        </p:xfrm>
        <a:graphic>
          <a:graphicData uri="http://schemas.openxmlformats.org/presentationml/2006/ole">
            <p:oleObj spid="_x0000_s143394" name="Ecuación" r:id="rId8" imgW="1790640" imgH="241200" progId="">
              <p:embed/>
            </p:oleObj>
          </a:graphicData>
        </a:graphic>
      </p:graphicFrame>
      <p:graphicFrame>
        <p:nvGraphicFramePr>
          <p:cNvPr id="143395" name="Object 35"/>
          <p:cNvGraphicFramePr>
            <a:graphicFrameLocks noChangeAspect="1"/>
          </p:cNvGraphicFramePr>
          <p:nvPr/>
        </p:nvGraphicFramePr>
        <p:xfrm>
          <a:off x="5105400" y="5638800"/>
          <a:ext cx="3001963" cy="409575"/>
        </p:xfrm>
        <a:graphic>
          <a:graphicData uri="http://schemas.openxmlformats.org/presentationml/2006/ole">
            <p:oleObj spid="_x0000_s143395" name="Ecuación" r:id="rId9" imgW="1765080" imgH="241200" progId="">
              <p:embed/>
            </p:oleObj>
          </a:graphicData>
        </a:graphic>
      </p:graphicFrame>
      <p:graphicFrame>
        <p:nvGraphicFramePr>
          <p:cNvPr id="143396" name="Object 36"/>
          <p:cNvGraphicFramePr>
            <a:graphicFrameLocks noChangeAspect="1"/>
          </p:cNvGraphicFramePr>
          <p:nvPr/>
        </p:nvGraphicFramePr>
        <p:xfrm>
          <a:off x="5105400" y="6096000"/>
          <a:ext cx="3022600" cy="409575"/>
        </p:xfrm>
        <a:graphic>
          <a:graphicData uri="http://schemas.openxmlformats.org/presentationml/2006/ole">
            <p:oleObj spid="_x0000_s143396" name="Ecuación" r:id="rId10" imgW="1777680" imgH="241200" progId="">
              <p:embed/>
            </p:oleObj>
          </a:graphicData>
        </a:graphic>
      </p:graphicFrame>
      <p:sp>
        <p:nvSpPr>
          <p:cNvPr id="143397" name="Text Box 37"/>
          <p:cNvSpPr txBox="1">
            <a:spLocks noChangeArrowheads="1"/>
          </p:cNvSpPr>
          <p:nvPr/>
        </p:nvSpPr>
        <p:spPr bwMode="auto">
          <a:xfrm>
            <a:off x="1295400" y="57150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Análogamente (trazando las otras alturas) obtendríamos:</a:t>
            </a:r>
            <a:endParaRPr lang="es-ES" sz="1600" b="1">
              <a:latin typeface="Arial" charset="0"/>
            </a:endParaRPr>
          </a:p>
        </p:txBody>
      </p:sp>
      <p:sp>
        <p:nvSpPr>
          <p:cNvPr id="143398" name="Freeform 38"/>
          <p:cNvSpPr>
            <a:spLocks/>
          </p:cNvSpPr>
          <p:nvPr/>
        </p:nvSpPr>
        <p:spPr bwMode="auto">
          <a:xfrm>
            <a:off x="4457700" y="5868988"/>
            <a:ext cx="647700" cy="61912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408" y="0"/>
              </a:cxn>
            </a:cxnLst>
            <a:rect l="0" t="0" r="r" b="b"/>
            <a:pathLst>
              <a:path w="408" h="39">
                <a:moveTo>
                  <a:pt x="0" y="39"/>
                </a:moveTo>
                <a:lnTo>
                  <a:pt x="4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43399" name="Freeform 39"/>
          <p:cNvSpPr>
            <a:spLocks/>
          </p:cNvSpPr>
          <p:nvPr/>
        </p:nvSpPr>
        <p:spPr bwMode="auto">
          <a:xfrm>
            <a:off x="4432300" y="6070600"/>
            <a:ext cx="67310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4" y="112"/>
              </a:cxn>
            </a:cxnLst>
            <a:rect l="0" t="0" r="r" b="b"/>
            <a:pathLst>
              <a:path w="424" h="112">
                <a:moveTo>
                  <a:pt x="0" y="0"/>
                </a:moveTo>
                <a:lnTo>
                  <a:pt x="424" y="1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4267200" y="381000"/>
            <a:ext cx="4495800" cy="10795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El cuadrado de un lado es igual a la suma de los cuadrados de los otros dos lados menos el doble producto de estos lados por el coseno del ángulo correspondiente</a:t>
            </a:r>
            <a:endParaRPr lang="es-ES" sz="16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4" grpId="0" autoUpdateAnimBg="0"/>
      <p:bldP spid="143377" grpId="0" autoUpdateAnimBg="0"/>
      <p:bldP spid="143378" grpId="0" autoUpdateAnimBg="0"/>
      <p:bldP spid="143379" grpId="0" autoUpdateAnimBg="0"/>
      <p:bldP spid="143381" grpId="0" autoUpdateAnimBg="0"/>
      <p:bldP spid="143384" grpId="0" animBg="1"/>
      <p:bldP spid="143390" grpId="0" animBg="1"/>
      <p:bldP spid="143391" grpId="0" animBg="1"/>
      <p:bldP spid="143393" grpId="0" autoUpdateAnimBg="0"/>
      <p:bldP spid="143397" grpId="0" autoUpdateAnimBg="0"/>
      <p:bldP spid="143398" grpId="0" animBg="1"/>
      <p:bldP spid="143399" grpId="0" animBg="1"/>
      <p:bldP spid="1434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61DA-096E-4D45-A987-D98B58BC7D06}" type="slidenum">
              <a:rPr lang="es-ES"/>
              <a:pPr/>
              <a:t>6</a:t>
            </a:fld>
            <a:endParaRPr lang="es-ES"/>
          </a:p>
        </p:txBody>
      </p:sp>
      <p:sp>
        <p:nvSpPr>
          <p:cNvPr id="18434" name="Text Box 1026"/>
          <p:cNvSpPr txBox="1">
            <a:spLocks noChangeArrowheads="1"/>
          </p:cNvSpPr>
          <p:nvPr/>
        </p:nvSpPr>
        <p:spPr bwMode="auto">
          <a:xfrm>
            <a:off x="1258888" y="1866900"/>
            <a:ext cx="3097212" cy="1377950"/>
          </a:xfrm>
          <a:prstGeom prst="rect">
            <a:avLst/>
          </a:prstGeom>
          <a:solidFill>
            <a:srgbClr val="FFF3E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Si varias paralelas determinan segmentos iguales sobre una recta r, determinan también segmentos iguales sobre cualquier otra recta r’ a la que corten</a:t>
            </a: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4284663" y="4508500"/>
            <a:ext cx="4464050" cy="147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u="sng">
                <a:solidFill>
                  <a:srgbClr val="FF0000"/>
                </a:solidFill>
                <a:latin typeface="Arial" charset="0"/>
              </a:rPr>
              <a:t>TEOREMA DE TALES</a:t>
            </a:r>
            <a:r>
              <a:rPr lang="es-ES" sz="2000" b="1">
                <a:solidFill>
                  <a:srgbClr val="97B658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s-ES" sz="2000" b="1">
                <a:solidFill>
                  <a:srgbClr val="97B658"/>
                </a:solidFill>
                <a:latin typeface="Arial" charset="0"/>
              </a:rPr>
              <a:t>Los segmentos determinados por rectas paralelas en dos rectas concurrentes son </a:t>
            </a:r>
            <a:r>
              <a:rPr lang="es-ES" sz="2000" b="1">
                <a:solidFill>
                  <a:srgbClr val="FF0000"/>
                </a:solidFill>
                <a:latin typeface="Arial" charset="0"/>
              </a:rPr>
              <a:t>proporcionales</a:t>
            </a:r>
            <a:r>
              <a:rPr lang="es-ES" sz="2000" b="1">
                <a:solidFill>
                  <a:srgbClr val="97B658"/>
                </a:solidFill>
                <a:latin typeface="Arial" charset="0"/>
              </a:rPr>
              <a:t>.</a:t>
            </a:r>
          </a:p>
        </p:txBody>
      </p:sp>
      <p:grpSp>
        <p:nvGrpSpPr>
          <p:cNvPr id="18436" name="Group 1028"/>
          <p:cNvGrpSpPr>
            <a:grpSpLocks/>
          </p:cNvGrpSpPr>
          <p:nvPr/>
        </p:nvGrpSpPr>
        <p:grpSpPr bwMode="auto">
          <a:xfrm>
            <a:off x="1228725" y="3581400"/>
            <a:ext cx="2952750" cy="1952625"/>
            <a:chOff x="786" y="2490"/>
            <a:chExt cx="1860" cy="1230"/>
          </a:xfrm>
        </p:grpSpPr>
        <p:sp>
          <p:nvSpPr>
            <p:cNvPr id="18437" name="Line 1029"/>
            <p:cNvSpPr>
              <a:spLocks noChangeShapeType="1"/>
            </p:cNvSpPr>
            <p:nvPr/>
          </p:nvSpPr>
          <p:spPr bwMode="auto">
            <a:xfrm flipH="1">
              <a:off x="1056" y="2652"/>
              <a:ext cx="624" cy="10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38" name="Line 1030"/>
            <p:cNvSpPr>
              <a:spLocks noChangeShapeType="1"/>
            </p:cNvSpPr>
            <p:nvPr/>
          </p:nvSpPr>
          <p:spPr bwMode="auto">
            <a:xfrm>
              <a:off x="1680" y="2646"/>
              <a:ext cx="456" cy="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39" name="Line 1031"/>
            <p:cNvSpPr>
              <a:spLocks noChangeShapeType="1"/>
            </p:cNvSpPr>
            <p:nvPr/>
          </p:nvSpPr>
          <p:spPr bwMode="auto">
            <a:xfrm flipV="1">
              <a:off x="882" y="3210"/>
              <a:ext cx="1764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40" name="Line 1032"/>
            <p:cNvSpPr>
              <a:spLocks noChangeShapeType="1"/>
            </p:cNvSpPr>
            <p:nvPr/>
          </p:nvSpPr>
          <p:spPr bwMode="auto">
            <a:xfrm flipV="1">
              <a:off x="786" y="2718"/>
              <a:ext cx="1764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41" name="Text Box 1033"/>
            <p:cNvSpPr txBox="1">
              <a:spLocks noChangeArrowheads="1"/>
            </p:cNvSpPr>
            <p:nvPr/>
          </p:nvSpPr>
          <p:spPr bwMode="auto">
            <a:xfrm>
              <a:off x="1560" y="2490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O</a:t>
              </a:r>
            </a:p>
          </p:txBody>
        </p:sp>
        <p:sp>
          <p:nvSpPr>
            <p:cNvPr id="18442" name="Text Box 1034"/>
            <p:cNvSpPr txBox="1">
              <a:spLocks noChangeArrowheads="1"/>
            </p:cNvSpPr>
            <p:nvPr/>
          </p:nvSpPr>
          <p:spPr bwMode="auto">
            <a:xfrm>
              <a:off x="1710" y="2736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A’</a:t>
              </a:r>
            </a:p>
          </p:txBody>
        </p:sp>
        <p:sp>
          <p:nvSpPr>
            <p:cNvPr id="18443" name="Text Box 1035"/>
            <p:cNvSpPr txBox="1">
              <a:spLocks noChangeArrowheads="1"/>
            </p:cNvSpPr>
            <p:nvPr/>
          </p:nvSpPr>
          <p:spPr bwMode="auto">
            <a:xfrm>
              <a:off x="1350" y="2778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A</a:t>
              </a:r>
            </a:p>
          </p:txBody>
        </p:sp>
        <p:sp>
          <p:nvSpPr>
            <p:cNvPr id="18444" name="Text Box 1036"/>
            <p:cNvSpPr txBox="1">
              <a:spLocks noChangeArrowheads="1"/>
            </p:cNvSpPr>
            <p:nvPr/>
          </p:nvSpPr>
          <p:spPr bwMode="auto">
            <a:xfrm>
              <a:off x="1944" y="3168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B’</a:t>
              </a:r>
            </a:p>
          </p:txBody>
        </p:sp>
        <p:sp>
          <p:nvSpPr>
            <p:cNvPr id="18445" name="Text Box 1037"/>
            <p:cNvSpPr txBox="1">
              <a:spLocks noChangeArrowheads="1"/>
            </p:cNvSpPr>
            <p:nvPr/>
          </p:nvSpPr>
          <p:spPr bwMode="auto">
            <a:xfrm>
              <a:off x="1026" y="3330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latin typeface="Arial" charset="0"/>
                </a:rPr>
                <a:t>B</a:t>
              </a:r>
            </a:p>
          </p:txBody>
        </p:sp>
      </p:grpSp>
      <p:graphicFrame>
        <p:nvGraphicFramePr>
          <p:cNvPr id="18446" name="Object 1038"/>
          <p:cNvGraphicFramePr>
            <a:graphicFrameLocks noChangeAspect="1"/>
          </p:cNvGraphicFramePr>
          <p:nvPr/>
        </p:nvGraphicFramePr>
        <p:xfrm>
          <a:off x="1323975" y="5813425"/>
          <a:ext cx="2681288" cy="465138"/>
        </p:xfrm>
        <a:graphic>
          <a:graphicData uri="http://schemas.openxmlformats.org/presentationml/2006/ole">
            <p:oleObj spid="_x0000_s18446" name="Ecuación" r:id="rId3" imgW="2273040" imgH="393480" progId="">
              <p:embed/>
            </p:oleObj>
          </a:graphicData>
        </a:graphic>
      </p:graphicFrame>
      <p:sp>
        <p:nvSpPr>
          <p:cNvPr id="1844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2051050" y="404813"/>
            <a:ext cx="5257800" cy="1143000"/>
          </a:xfrm>
          <a:noFill/>
          <a:ln/>
        </p:spPr>
        <p:txBody>
          <a:bodyPr/>
          <a:lstStyle/>
          <a:p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1.b. TEOREMA DE TALES</a:t>
            </a:r>
          </a:p>
        </p:txBody>
      </p:sp>
      <p:grpSp>
        <p:nvGrpSpPr>
          <p:cNvPr id="18449" name="Group 1041"/>
          <p:cNvGrpSpPr>
            <a:grpSpLocks/>
          </p:cNvGrpSpPr>
          <p:nvPr/>
        </p:nvGrpSpPr>
        <p:grpSpPr bwMode="auto">
          <a:xfrm>
            <a:off x="4219575" y="1603375"/>
            <a:ext cx="3571875" cy="2654300"/>
            <a:chOff x="2658" y="1010"/>
            <a:chExt cx="2250" cy="1672"/>
          </a:xfrm>
        </p:grpSpPr>
        <p:grpSp>
          <p:nvGrpSpPr>
            <p:cNvPr id="18450" name="Group 1042"/>
            <p:cNvGrpSpPr>
              <a:grpSpLocks/>
            </p:cNvGrpSpPr>
            <p:nvPr/>
          </p:nvGrpSpPr>
          <p:grpSpPr bwMode="auto">
            <a:xfrm>
              <a:off x="2658" y="1010"/>
              <a:ext cx="2250" cy="1672"/>
              <a:chOff x="2658" y="776"/>
              <a:chExt cx="2250" cy="1672"/>
            </a:xfrm>
          </p:grpSpPr>
          <p:sp>
            <p:nvSpPr>
              <p:cNvPr id="18451" name="Line 1043"/>
              <p:cNvSpPr>
                <a:spLocks noChangeShapeType="1"/>
              </p:cNvSpPr>
              <p:nvPr/>
            </p:nvSpPr>
            <p:spPr bwMode="auto">
              <a:xfrm flipH="1">
                <a:off x="3808" y="812"/>
                <a:ext cx="414" cy="1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8452" name="Line 1044"/>
              <p:cNvSpPr>
                <a:spLocks noChangeShapeType="1"/>
              </p:cNvSpPr>
              <p:nvPr/>
            </p:nvSpPr>
            <p:spPr bwMode="auto">
              <a:xfrm flipH="1">
                <a:off x="4024" y="824"/>
                <a:ext cx="414" cy="1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8453" name="Group 1045"/>
              <p:cNvGrpSpPr>
                <a:grpSpLocks/>
              </p:cNvGrpSpPr>
              <p:nvPr/>
            </p:nvGrpSpPr>
            <p:grpSpPr bwMode="auto">
              <a:xfrm>
                <a:off x="2658" y="776"/>
                <a:ext cx="2250" cy="1672"/>
                <a:chOff x="2772" y="980"/>
                <a:chExt cx="2250" cy="1672"/>
              </a:xfrm>
            </p:grpSpPr>
            <p:sp>
              <p:nvSpPr>
                <p:cNvPr id="18454" name="Line 1046"/>
                <p:cNvSpPr>
                  <a:spLocks noChangeShapeType="1"/>
                </p:cNvSpPr>
                <p:nvPr/>
              </p:nvSpPr>
              <p:spPr bwMode="auto">
                <a:xfrm flipV="1">
                  <a:off x="2958" y="1038"/>
                  <a:ext cx="2016" cy="1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455" name="Line 1047"/>
                <p:cNvSpPr>
                  <a:spLocks noChangeShapeType="1"/>
                </p:cNvSpPr>
                <p:nvPr/>
              </p:nvSpPr>
              <p:spPr bwMode="auto">
                <a:xfrm>
                  <a:off x="2958" y="2205"/>
                  <a:ext cx="2064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456" name="Line 1048"/>
                <p:cNvSpPr>
                  <a:spLocks noChangeShapeType="1"/>
                </p:cNvSpPr>
                <p:nvPr/>
              </p:nvSpPr>
              <p:spPr bwMode="auto">
                <a:xfrm flipH="1">
                  <a:off x="3252" y="1044"/>
                  <a:ext cx="414" cy="1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457" name="Line 1049"/>
                <p:cNvSpPr>
                  <a:spLocks noChangeShapeType="1"/>
                </p:cNvSpPr>
                <p:nvPr/>
              </p:nvSpPr>
              <p:spPr bwMode="auto">
                <a:xfrm flipH="1">
                  <a:off x="3480" y="990"/>
                  <a:ext cx="414" cy="1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8458" name="Group 1050"/>
                <p:cNvGrpSpPr>
                  <a:grpSpLocks/>
                </p:cNvGrpSpPr>
                <p:nvPr/>
              </p:nvGrpSpPr>
              <p:grpSpPr bwMode="auto">
                <a:xfrm>
                  <a:off x="3436" y="1780"/>
                  <a:ext cx="256" cy="160"/>
                  <a:chOff x="1576" y="2434"/>
                  <a:chExt cx="256" cy="160"/>
                </a:xfrm>
              </p:grpSpPr>
              <p:grpSp>
                <p:nvGrpSpPr>
                  <p:cNvPr id="18459" name="Group 1051"/>
                  <p:cNvGrpSpPr>
                    <a:grpSpLocks/>
                  </p:cNvGrpSpPr>
                  <p:nvPr/>
                </p:nvGrpSpPr>
                <p:grpSpPr bwMode="auto">
                  <a:xfrm>
                    <a:off x="1576" y="2434"/>
                    <a:ext cx="256" cy="160"/>
                    <a:chOff x="1576" y="2434"/>
                    <a:chExt cx="256" cy="160"/>
                  </a:xfrm>
                </p:grpSpPr>
                <p:sp>
                  <p:nvSpPr>
                    <p:cNvPr id="18460" name="Freeform 1052"/>
                    <p:cNvSpPr>
                      <a:spLocks/>
                    </p:cNvSpPr>
                    <p:nvPr/>
                  </p:nvSpPr>
                  <p:spPr bwMode="auto">
                    <a:xfrm>
                      <a:off x="1578" y="2434"/>
                      <a:ext cx="254" cy="1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6"/>
                        </a:cxn>
                        <a:cxn ang="0">
                          <a:pos x="254" y="0"/>
                        </a:cxn>
                        <a:cxn ang="0">
                          <a:pos x="210" y="160"/>
                        </a:cxn>
                        <a:cxn ang="0">
                          <a:pos x="0" y="146"/>
                        </a:cxn>
                      </a:cxnLst>
                      <a:rect l="0" t="0" r="r" b="b"/>
                      <a:pathLst>
                        <a:path w="254" h="160">
                          <a:moveTo>
                            <a:pt x="0" y="146"/>
                          </a:moveTo>
                          <a:lnTo>
                            <a:pt x="254" y="0"/>
                          </a:lnTo>
                          <a:lnTo>
                            <a:pt x="210" y="160"/>
                          </a:lnTo>
                          <a:lnTo>
                            <a:pt x="0" y="146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8461" name="Freeform 1053"/>
                    <p:cNvSpPr>
                      <a:spLocks/>
                    </p:cNvSpPr>
                    <p:nvPr/>
                  </p:nvSpPr>
                  <p:spPr bwMode="auto">
                    <a:xfrm>
                      <a:off x="1576" y="2548"/>
                      <a:ext cx="6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"/>
                        </a:cxn>
                        <a:cxn ang="0">
                          <a:pos x="60" y="0"/>
                        </a:cxn>
                        <a:cxn ang="0">
                          <a:pos x="62" y="12"/>
                        </a:cxn>
                        <a:cxn ang="0">
                          <a:pos x="64" y="26"/>
                        </a:cxn>
                        <a:cxn ang="0">
                          <a:pos x="64" y="38"/>
                        </a:cxn>
                        <a:cxn ang="0">
                          <a:pos x="0" y="32"/>
                        </a:cxn>
                      </a:cxnLst>
                      <a:rect l="0" t="0" r="r" b="b"/>
                      <a:pathLst>
                        <a:path w="64" h="38">
                          <a:moveTo>
                            <a:pt x="0" y="32"/>
                          </a:moveTo>
                          <a:lnTo>
                            <a:pt x="60" y="0"/>
                          </a:lnTo>
                          <a:lnTo>
                            <a:pt x="62" y="12"/>
                          </a:lnTo>
                          <a:lnTo>
                            <a:pt x="64" y="26"/>
                          </a:lnTo>
                          <a:lnTo>
                            <a:pt x="64" y="38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8462" name="Freeform 1054"/>
                  <p:cNvSpPr>
                    <a:spLocks/>
                  </p:cNvSpPr>
                  <p:nvPr/>
                </p:nvSpPr>
                <p:spPr bwMode="auto">
                  <a:xfrm>
                    <a:off x="1744" y="2546"/>
                    <a:ext cx="58" cy="48"/>
                  </a:xfrm>
                  <a:custGeom>
                    <a:avLst/>
                    <a:gdLst/>
                    <a:ahLst/>
                    <a:cxnLst>
                      <a:cxn ang="0">
                        <a:pos x="46" y="48"/>
                      </a:cxn>
                      <a:cxn ang="0">
                        <a:pos x="58" y="0"/>
                      </a:cxn>
                      <a:cxn ang="0">
                        <a:pos x="34" y="4"/>
                      </a:cxn>
                      <a:cxn ang="0">
                        <a:pos x="18" y="12"/>
                      </a:cxn>
                      <a:cxn ang="0">
                        <a:pos x="10" y="22"/>
                      </a:cxn>
                      <a:cxn ang="0">
                        <a:pos x="2" y="32"/>
                      </a:cxn>
                      <a:cxn ang="0">
                        <a:pos x="0" y="48"/>
                      </a:cxn>
                      <a:cxn ang="0">
                        <a:pos x="46" y="48"/>
                      </a:cxn>
                    </a:cxnLst>
                    <a:rect l="0" t="0" r="r" b="b"/>
                    <a:pathLst>
                      <a:path w="58" h="48">
                        <a:moveTo>
                          <a:pt x="46" y="48"/>
                        </a:moveTo>
                        <a:lnTo>
                          <a:pt x="58" y="0"/>
                        </a:lnTo>
                        <a:lnTo>
                          <a:pt x="34" y="4"/>
                        </a:lnTo>
                        <a:lnTo>
                          <a:pt x="18" y="12"/>
                        </a:lnTo>
                        <a:lnTo>
                          <a:pt x="10" y="22"/>
                        </a:lnTo>
                        <a:lnTo>
                          <a:pt x="2" y="32"/>
                        </a:lnTo>
                        <a:lnTo>
                          <a:pt x="0" y="48"/>
                        </a:lnTo>
                        <a:lnTo>
                          <a:pt x="46" y="4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463" name="Group 1055"/>
                <p:cNvGrpSpPr>
                  <a:grpSpLocks/>
                </p:cNvGrpSpPr>
                <p:nvPr/>
              </p:nvGrpSpPr>
              <p:grpSpPr bwMode="auto">
                <a:xfrm>
                  <a:off x="3698" y="1628"/>
                  <a:ext cx="256" cy="160"/>
                  <a:chOff x="1576" y="2434"/>
                  <a:chExt cx="256" cy="160"/>
                </a:xfrm>
              </p:grpSpPr>
              <p:grpSp>
                <p:nvGrpSpPr>
                  <p:cNvPr id="18464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1576" y="2434"/>
                    <a:ext cx="256" cy="160"/>
                    <a:chOff x="1576" y="2434"/>
                    <a:chExt cx="256" cy="160"/>
                  </a:xfrm>
                </p:grpSpPr>
                <p:sp>
                  <p:nvSpPr>
                    <p:cNvPr id="18465" name="Freeform 1057"/>
                    <p:cNvSpPr>
                      <a:spLocks/>
                    </p:cNvSpPr>
                    <p:nvPr/>
                  </p:nvSpPr>
                  <p:spPr bwMode="auto">
                    <a:xfrm>
                      <a:off x="1578" y="2434"/>
                      <a:ext cx="254" cy="1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6"/>
                        </a:cxn>
                        <a:cxn ang="0">
                          <a:pos x="254" y="0"/>
                        </a:cxn>
                        <a:cxn ang="0">
                          <a:pos x="210" y="160"/>
                        </a:cxn>
                        <a:cxn ang="0">
                          <a:pos x="0" y="146"/>
                        </a:cxn>
                      </a:cxnLst>
                      <a:rect l="0" t="0" r="r" b="b"/>
                      <a:pathLst>
                        <a:path w="254" h="160">
                          <a:moveTo>
                            <a:pt x="0" y="146"/>
                          </a:moveTo>
                          <a:lnTo>
                            <a:pt x="254" y="0"/>
                          </a:lnTo>
                          <a:lnTo>
                            <a:pt x="210" y="160"/>
                          </a:lnTo>
                          <a:lnTo>
                            <a:pt x="0" y="146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8466" name="Freeform 1058"/>
                    <p:cNvSpPr>
                      <a:spLocks/>
                    </p:cNvSpPr>
                    <p:nvPr/>
                  </p:nvSpPr>
                  <p:spPr bwMode="auto">
                    <a:xfrm>
                      <a:off x="1576" y="2548"/>
                      <a:ext cx="6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"/>
                        </a:cxn>
                        <a:cxn ang="0">
                          <a:pos x="60" y="0"/>
                        </a:cxn>
                        <a:cxn ang="0">
                          <a:pos x="62" y="12"/>
                        </a:cxn>
                        <a:cxn ang="0">
                          <a:pos x="64" y="26"/>
                        </a:cxn>
                        <a:cxn ang="0">
                          <a:pos x="64" y="38"/>
                        </a:cxn>
                        <a:cxn ang="0">
                          <a:pos x="0" y="32"/>
                        </a:cxn>
                      </a:cxnLst>
                      <a:rect l="0" t="0" r="r" b="b"/>
                      <a:pathLst>
                        <a:path w="64" h="38">
                          <a:moveTo>
                            <a:pt x="0" y="32"/>
                          </a:moveTo>
                          <a:lnTo>
                            <a:pt x="60" y="0"/>
                          </a:lnTo>
                          <a:lnTo>
                            <a:pt x="62" y="12"/>
                          </a:lnTo>
                          <a:lnTo>
                            <a:pt x="64" y="26"/>
                          </a:lnTo>
                          <a:lnTo>
                            <a:pt x="64" y="38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8467" name="Freeform 1059"/>
                  <p:cNvSpPr>
                    <a:spLocks/>
                  </p:cNvSpPr>
                  <p:nvPr/>
                </p:nvSpPr>
                <p:spPr bwMode="auto">
                  <a:xfrm>
                    <a:off x="1744" y="2546"/>
                    <a:ext cx="58" cy="48"/>
                  </a:xfrm>
                  <a:custGeom>
                    <a:avLst/>
                    <a:gdLst/>
                    <a:ahLst/>
                    <a:cxnLst>
                      <a:cxn ang="0">
                        <a:pos x="46" y="48"/>
                      </a:cxn>
                      <a:cxn ang="0">
                        <a:pos x="58" y="0"/>
                      </a:cxn>
                      <a:cxn ang="0">
                        <a:pos x="34" y="4"/>
                      </a:cxn>
                      <a:cxn ang="0">
                        <a:pos x="18" y="12"/>
                      </a:cxn>
                      <a:cxn ang="0">
                        <a:pos x="10" y="22"/>
                      </a:cxn>
                      <a:cxn ang="0">
                        <a:pos x="2" y="32"/>
                      </a:cxn>
                      <a:cxn ang="0">
                        <a:pos x="0" y="48"/>
                      </a:cxn>
                      <a:cxn ang="0">
                        <a:pos x="46" y="48"/>
                      </a:cxn>
                    </a:cxnLst>
                    <a:rect l="0" t="0" r="r" b="b"/>
                    <a:pathLst>
                      <a:path w="58" h="48">
                        <a:moveTo>
                          <a:pt x="46" y="48"/>
                        </a:moveTo>
                        <a:lnTo>
                          <a:pt x="58" y="0"/>
                        </a:lnTo>
                        <a:lnTo>
                          <a:pt x="34" y="4"/>
                        </a:lnTo>
                        <a:lnTo>
                          <a:pt x="18" y="12"/>
                        </a:lnTo>
                        <a:lnTo>
                          <a:pt x="10" y="22"/>
                        </a:lnTo>
                        <a:lnTo>
                          <a:pt x="2" y="32"/>
                        </a:lnTo>
                        <a:lnTo>
                          <a:pt x="0" y="48"/>
                        </a:lnTo>
                        <a:lnTo>
                          <a:pt x="46" y="4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8468" name="Line 1060"/>
                <p:cNvSpPr>
                  <a:spLocks noChangeShapeType="1"/>
                </p:cNvSpPr>
                <p:nvPr/>
              </p:nvSpPr>
              <p:spPr bwMode="auto">
                <a:xfrm flipH="1">
                  <a:off x="3706" y="980"/>
                  <a:ext cx="414" cy="1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8469" name="Group 1061"/>
                <p:cNvGrpSpPr>
                  <a:grpSpLocks/>
                </p:cNvGrpSpPr>
                <p:nvPr/>
              </p:nvGrpSpPr>
              <p:grpSpPr bwMode="auto">
                <a:xfrm>
                  <a:off x="3960" y="1476"/>
                  <a:ext cx="256" cy="160"/>
                  <a:chOff x="1576" y="2434"/>
                  <a:chExt cx="256" cy="160"/>
                </a:xfrm>
              </p:grpSpPr>
              <p:grpSp>
                <p:nvGrpSpPr>
                  <p:cNvPr id="18470" name="Group 1062"/>
                  <p:cNvGrpSpPr>
                    <a:grpSpLocks/>
                  </p:cNvGrpSpPr>
                  <p:nvPr/>
                </p:nvGrpSpPr>
                <p:grpSpPr bwMode="auto">
                  <a:xfrm>
                    <a:off x="1576" y="2434"/>
                    <a:ext cx="256" cy="160"/>
                    <a:chOff x="1576" y="2434"/>
                    <a:chExt cx="256" cy="160"/>
                  </a:xfrm>
                </p:grpSpPr>
                <p:sp>
                  <p:nvSpPr>
                    <p:cNvPr id="18471" name="Freeform 1063"/>
                    <p:cNvSpPr>
                      <a:spLocks/>
                    </p:cNvSpPr>
                    <p:nvPr/>
                  </p:nvSpPr>
                  <p:spPr bwMode="auto">
                    <a:xfrm>
                      <a:off x="1578" y="2434"/>
                      <a:ext cx="254" cy="1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6"/>
                        </a:cxn>
                        <a:cxn ang="0">
                          <a:pos x="254" y="0"/>
                        </a:cxn>
                        <a:cxn ang="0">
                          <a:pos x="210" y="160"/>
                        </a:cxn>
                        <a:cxn ang="0">
                          <a:pos x="0" y="146"/>
                        </a:cxn>
                      </a:cxnLst>
                      <a:rect l="0" t="0" r="r" b="b"/>
                      <a:pathLst>
                        <a:path w="254" h="160">
                          <a:moveTo>
                            <a:pt x="0" y="146"/>
                          </a:moveTo>
                          <a:lnTo>
                            <a:pt x="254" y="0"/>
                          </a:lnTo>
                          <a:lnTo>
                            <a:pt x="210" y="160"/>
                          </a:lnTo>
                          <a:lnTo>
                            <a:pt x="0" y="146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8472" name="Freeform 1064"/>
                    <p:cNvSpPr>
                      <a:spLocks/>
                    </p:cNvSpPr>
                    <p:nvPr/>
                  </p:nvSpPr>
                  <p:spPr bwMode="auto">
                    <a:xfrm>
                      <a:off x="1576" y="2548"/>
                      <a:ext cx="6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"/>
                        </a:cxn>
                        <a:cxn ang="0">
                          <a:pos x="60" y="0"/>
                        </a:cxn>
                        <a:cxn ang="0">
                          <a:pos x="62" y="12"/>
                        </a:cxn>
                        <a:cxn ang="0">
                          <a:pos x="64" y="26"/>
                        </a:cxn>
                        <a:cxn ang="0">
                          <a:pos x="64" y="38"/>
                        </a:cxn>
                        <a:cxn ang="0">
                          <a:pos x="0" y="32"/>
                        </a:cxn>
                      </a:cxnLst>
                      <a:rect l="0" t="0" r="r" b="b"/>
                      <a:pathLst>
                        <a:path w="64" h="38">
                          <a:moveTo>
                            <a:pt x="0" y="32"/>
                          </a:moveTo>
                          <a:lnTo>
                            <a:pt x="60" y="0"/>
                          </a:lnTo>
                          <a:lnTo>
                            <a:pt x="62" y="12"/>
                          </a:lnTo>
                          <a:lnTo>
                            <a:pt x="64" y="26"/>
                          </a:lnTo>
                          <a:lnTo>
                            <a:pt x="64" y="38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8473" name="Freeform 1065"/>
                  <p:cNvSpPr>
                    <a:spLocks/>
                  </p:cNvSpPr>
                  <p:nvPr/>
                </p:nvSpPr>
                <p:spPr bwMode="auto">
                  <a:xfrm>
                    <a:off x="1744" y="2546"/>
                    <a:ext cx="58" cy="48"/>
                  </a:xfrm>
                  <a:custGeom>
                    <a:avLst/>
                    <a:gdLst/>
                    <a:ahLst/>
                    <a:cxnLst>
                      <a:cxn ang="0">
                        <a:pos x="46" y="48"/>
                      </a:cxn>
                      <a:cxn ang="0">
                        <a:pos x="58" y="0"/>
                      </a:cxn>
                      <a:cxn ang="0">
                        <a:pos x="34" y="4"/>
                      </a:cxn>
                      <a:cxn ang="0">
                        <a:pos x="18" y="12"/>
                      </a:cxn>
                      <a:cxn ang="0">
                        <a:pos x="10" y="22"/>
                      </a:cxn>
                      <a:cxn ang="0">
                        <a:pos x="2" y="32"/>
                      </a:cxn>
                      <a:cxn ang="0">
                        <a:pos x="0" y="48"/>
                      </a:cxn>
                      <a:cxn ang="0">
                        <a:pos x="46" y="48"/>
                      </a:cxn>
                    </a:cxnLst>
                    <a:rect l="0" t="0" r="r" b="b"/>
                    <a:pathLst>
                      <a:path w="58" h="48">
                        <a:moveTo>
                          <a:pt x="46" y="48"/>
                        </a:moveTo>
                        <a:lnTo>
                          <a:pt x="58" y="0"/>
                        </a:lnTo>
                        <a:lnTo>
                          <a:pt x="34" y="4"/>
                        </a:lnTo>
                        <a:lnTo>
                          <a:pt x="18" y="12"/>
                        </a:lnTo>
                        <a:lnTo>
                          <a:pt x="10" y="22"/>
                        </a:lnTo>
                        <a:lnTo>
                          <a:pt x="2" y="32"/>
                        </a:lnTo>
                        <a:lnTo>
                          <a:pt x="0" y="48"/>
                        </a:lnTo>
                        <a:lnTo>
                          <a:pt x="46" y="4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474" name="Group 1066"/>
                <p:cNvGrpSpPr>
                  <a:grpSpLocks/>
                </p:cNvGrpSpPr>
                <p:nvPr/>
              </p:nvGrpSpPr>
              <p:grpSpPr bwMode="auto">
                <a:xfrm>
                  <a:off x="4224" y="1324"/>
                  <a:ext cx="256" cy="160"/>
                  <a:chOff x="1576" y="2434"/>
                  <a:chExt cx="256" cy="160"/>
                </a:xfrm>
              </p:grpSpPr>
              <p:grpSp>
                <p:nvGrpSpPr>
                  <p:cNvPr id="18475" name="Group 1067"/>
                  <p:cNvGrpSpPr>
                    <a:grpSpLocks/>
                  </p:cNvGrpSpPr>
                  <p:nvPr/>
                </p:nvGrpSpPr>
                <p:grpSpPr bwMode="auto">
                  <a:xfrm>
                    <a:off x="1576" y="2434"/>
                    <a:ext cx="256" cy="160"/>
                    <a:chOff x="1576" y="2434"/>
                    <a:chExt cx="256" cy="160"/>
                  </a:xfrm>
                </p:grpSpPr>
                <p:sp>
                  <p:nvSpPr>
                    <p:cNvPr id="18476" name="Freeform 1068"/>
                    <p:cNvSpPr>
                      <a:spLocks/>
                    </p:cNvSpPr>
                    <p:nvPr/>
                  </p:nvSpPr>
                  <p:spPr bwMode="auto">
                    <a:xfrm>
                      <a:off x="1578" y="2434"/>
                      <a:ext cx="254" cy="1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6"/>
                        </a:cxn>
                        <a:cxn ang="0">
                          <a:pos x="254" y="0"/>
                        </a:cxn>
                        <a:cxn ang="0">
                          <a:pos x="210" y="160"/>
                        </a:cxn>
                        <a:cxn ang="0">
                          <a:pos x="0" y="146"/>
                        </a:cxn>
                      </a:cxnLst>
                      <a:rect l="0" t="0" r="r" b="b"/>
                      <a:pathLst>
                        <a:path w="254" h="160">
                          <a:moveTo>
                            <a:pt x="0" y="146"/>
                          </a:moveTo>
                          <a:lnTo>
                            <a:pt x="254" y="0"/>
                          </a:lnTo>
                          <a:lnTo>
                            <a:pt x="210" y="160"/>
                          </a:lnTo>
                          <a:lnTo>
                            <a:pt x="0" y="146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8477" name="Freeform 1069"/>
                    <p:cNvSpPr>
                      <a:spLocks/>
                    </p:cNvSpPr>
                    <p:nvPr/>
                  </p:nvSpPr>
                  <p:spPr bwMode="auto">
                    <a:xfrm>
                      <a:off x="1576" y="2548"/>
                      <a:ext cx="6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"/>
                        </a:cxn>
                        <a:cxn ang="0">
                          <a:pos x="60" y="0"/>
                        </a:cxn>
                        <a:cxn ang="0">
                          <a:pos x="62" y="12"/>
                        </a:cxn>
                        <a:cxn ang="0">
                          <a:pos x="64" y="26"/>
                        </a:cxn>
                        <a:cxn ang="0">
                          <a:pos x="64" y="38"/>
                        </a:cxn>
                        <a:cxn ang="0">
                          <a:pos x="0" y="32"/>
                        </a:cxn>
                      </a:cxnLst>
                      <a:rect l="0" t="0" r="r" b="b"/>
                      <a:pathLst>
                        <a:path w="64" h="38">
                          <a:moveTo>
                            <a:pt x="0" y="32"/>
                          </a:moveTo>
                          <a:lnTo>
                            <a:pt x="60" y="0"/>
                          </a:lnTo>
                          <a:lnTo>
                            <a:pt x="62" y="12"/>
                          </a:lnTo>
                          <a:lnTo>
                            <a:pt x="64" y="26"/>
                          </a:lnTo>
                          <a:lnTo>
                            <a:pt x="64" y="38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8478" name="Freeform 1070"/>
                  <p:cNvSpPr>
                    <a:spLocks/>
                  </p:cNvSpPr>
                  <p:nvPr/>
                </p:nvSpPr>
                <p:spPr bwMode="auto">
                  <a:xfrm>
                    <a:off x="1744" y="2546"/>
                    <a:ext cx="58" cy="48"/>
                  </a:xfrm>
                  <a:custGeom>
                    <a:avLst/>
                    <a:gdLst/>
                    <a:ahLst/>
                    <a:cxnLst>
                      <a:cxn ang="0">
                        <a:pos x="46" y="48"/>
                      </a:cxn>
                      <a:cxn ang="0">
                        <a:pos x="58" y="0"/>
                      </a:cxn>
                      <a:cxn ang="0">
                        <a:pos x="34" y="4"/>
                      </a:cxn>
                      <a:cxn ang="0">
                        <a:pos x="18" y="12"/>
                      </a:cxn>
                      <a:cxn ang="0">
                        <a:pos x="10" y="22"/>
                      </a:cxn>
                      <a:cxn ang="0">
                        <a:pos x="2" y="32"/>
                      </a:cxn>
                      <a:cxn ang="0">
                        <a:pos x="0" y="48"/>
                      </a:cxn>
                      <a:cxn ang="0">
                        <a:pos x="46" y="48"/>
                      </a:cxn>
                    </a:cxnLst>
                    <a:rect l="0" t="0" r="r" b="b"/>
                    <a:pathLst>
                      <a:path w="58" h="48">
                        <a:moveTo>
                          <a:pt x="46" y="48"/>
                        </a:moveTo>
                        <a:lnTo>
                          <a:pt x="58" y="0"/>
                        </a:lnTo>
                        <a:lnTo>
                          <a:pt x="34" y="4"/>
                        </a:lnTo>
                        <a:lnTo>
                          <a:pt x="18" y="12"/>
                        </a:lnTo>
                        <a:lnTo>
                          <a:pt x="10" y="22"/>
                        </a:lnTo>
                        <a:lnTo>
                          <a:pt x="2" y="32"/>
                        </a:lnTo>
                        <a:lnTo>
                          <a:pt x="0" y="48"/>
                        </a:lnTo>
                        <a:lnTo>
                          <a:pt x="46" y="4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8479" name="Text Box 1071"/>
                <p:cNvSpPr txBox="1">
                  <a:spLocks noChangeArrowheads="1"/>
                </p:cNvSpPr>
                <p:nvPr/>
              </p:nvSpPr>
              <p:spPr bwMode="auto">
                <a:xfrm>
                  <a:off x="2772" y="2112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18480" name="Text Box 1072"/>
                <p:cNvSpPr txBox="1">
                  <a:spLocks noChangeArrowheads="1"/>
                </p:cNvSpPr>
                <p:nvPr/>
              </p:nvSpPr>
              <p:spPr bwMode="auto">
                <a:xfrm>
                  <a:off x="3270" y="1788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A’</a:t>
                  </a:r>
                </a:p>
              </p:txBody>
            </p:sp>
            <p:sp>
              <p:nvSpPr>
                <p:cNvPr id="18481" name="Text Box 1073"/>
                <p:cNvSpPr txBox="1">
                  <a:spLocks noChangeArrowheads="1"/>
                </p:cNvSpPr>
                <p:nvPr/>
              </p:nvSpPr>
              <p:spPr bwMode="auto">
                <a:xfrm>
                  <a:off x="3192" y="2220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8482" name="Text Box 1074"/>
                <p:cNvSpPr txBox="1">
                  <a:spLocks noChangeArrowheads="1"/>
                </p:cNvSpPr>
                <p:nvPr/>
              </p:nvSpPr>
              <p:spPr bwMode="auto">
                <a:xfrm>
                  <a:off x="3534" y="1638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B’</a:t>
                  </a:r>
                </a:p>
              </p:txBody>
            </p:sp>
            <p:sp>
              <p:nvSpPr>
                <p:cNvPr id="18483" name="Text Box 1075"/>
                <p:cNvSpPr txBox="1">
                  <a:spLocks noChangeArrowheads="1"/>
                </p:cNvSpPr>
                <p:nvPr/>
              </p:nvSpPr>
              <p:spPr bwMode="auto">
                <a:xfrm>
                  <a:off x="3408" y="2232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18484" name="Text Box 1076"/>
                <p:cNvSpPr txBox="1">
                  <a:spLocks noChangeArrowheads="1"/>
                </p:cNvSpPr>
                <p:nvPr/>
              </p:nvSpPr>
              <p:spPr bwMode="auto">
                <a:xfrm>
                  <a:off x="3792" y="1500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C’</a:t>
                  </a:r>
                </a:p>
              </p:txBody>
            </p:sp>
            <p:sp>
              <p:nvSpPr>
                <p:cNvPr id="18485" name="Text Box 1077"/>
                <p:cNvSpPr txBox="1">
                  <a:spLocks noChangeArrowheads="1"/>
                </p:cNvSpPr>
                <p:nvPr/>
              </p:nvSpPr>
              <p:spPr bwMode="auto">
                <a:xfrm>
                  <a:off x="4062" y="1344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D’</a:t>
                  </a:r>
                </a:p>
              </p:txBody>
            </p:sp>
            <p:sp>
              <p:nvSpPr>
                <p:cNvPr id="18486" name="Text Box 1078"/>
                <p:cNvSpPr txBox="1">
                  <a:spLocks noChangeArrowheads="1"/>
                </p:cNvSpPr>
                <p:nvPr/>
              </p:nvSpPr>
              <p:spPr bwMode="auto">
                <a:xfrm>
                  <a:off x="4296" y="1218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E’</a:t>
                  </a:r>
                </a:p>
              </p:txBody>
            </p:sp>
            <p:sp>
              <p:nvSpPr>
                <p:cNvPr id="18487" name="Text Box 1079"/>
                <p:cNvSpPr txBox="1">
                  <a:spLocks noChangeArrowheads="1"/>
                </p:cNvSpPr>
                <p:nvPr/>
              </p:nvSpPr>
              <p:spPr bwMode="auto">
                <a:xfrm>
                  <a:off x="4062" y="2280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E</a:t>
                  </a:r>
                </a:p>
              </p:txBody>
            </p:sp>
            <p:sp>
              <p:nvSpPr>
                <p:cNvPr id="18488" name="Text Box 1080"/>
                <p:cNvSpPr txBox="1">
                  <a:spLocks noChangeArrowheads="1"/>
                </p:cNvSpPr>
                <p:nvPr/>
              </p:nvSpPr>
              <p:spPr bwMode="auto">
                <a:xfrm>
                  <a:off x="3828" y="2238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D</a:t>
                  </a:r>
                </a:p>
              </p:txBody>
            </p:sp>
            <p:sp>
              <p:nvSpPr>
                <p:cNvPr id="18489" name="Text Box 1081"/>
                <p:cNvSpPr txBox="1">
                  <a:spLocks noChangeArrowheads="1"/>
                </p:cNvSpPr>
                <p:nvPr/>
              </p:nvSpPr>
              <p:spPr bwMode="auto">
                <a:xfrm>
                  <a:off x="3618" y="2226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8490" name="Text Box 1082"/>
                <p:cNvSpPr txBox="1">
                  <a:spLocks noChangeArrowheads="1"/>
                </p:cNvSpPr>
                <p:nvPr/>
              </p:nvSpPr>
              <p:spPr bwMode="auto">
                <a:xfrm>
                  <a:off x="3618" y="1902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B’’</a:t>
                  </a:r>
                </a:p>
              </p:txBody>
            </p:sp>
            <p:sp>
              <p:nvSpPr>
                <p:cNvPr id="18491" name="Text Box 1083"/>
                <p:cNvSpPr txBox="1">
                  <a:spLocks noChangeArrowheads="1"/>
                </p:cNvSpPr>
                <p:nvPr/>
              </p:nvSpPr>
              <p:spPr bwMode="auto">
                <a:xfrm>
                  <a:off x="3828" y="1734"/>
                  <a:ext cx="29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C’’</a:t>
                  </a:r>
                </a:p>
              </p:txBody>
            </p:sp>
            <p:sp>
              <p:nvSpPr>
                <p:cNvPr id="18492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4158" y="1578"/>
                  <a:ext cx="28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D’’</a:t>
                  </a:r>
                </a:p>
              </p:txBody>
            </p:sp>
            <p:sp>
              <p:nvSpPr>
                <p:cNvPr id="18493" name="Text Box 1085"/>
                <p:cNvSpPr txBox="1">
                  <a:spLocks noChangeArrowheads="1"/>
                </p:cNvSpPr>
                <p:nvPr/>
              </p:nvSpPr>
              <p:spPr bwMode="auto">
                <a:xfrm>
                  <a:off x="4398" y="1374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1200">
                      <a:latin typeface="Arial" charset="0"/>
                    </a:rPr>
                    <a:t>E’’</a:t>
                  </a:r>
                </a:p>
              </p:txBody>
            </p:sp>
            <p:graphicFrame>
              <p:nvGraphicFramePr>
                <p:cNvPr id="18494" name="Object 1086"/>
                <p:cNvGraphicFramePr>
                  <a:graphicFrameLocks noChangeAspect="1"/>
                </p:cNvGraphicFramePr>
                <p:nvPr/>
              </p:nvGraphicFramePr>
              <p:xfrm>
                <a:off x="2844" y="2092"/>
                <a:ext cx="72" cy="136"/>
              </p:xfrm>
              <a:graphic>
                <a:graphicData uri="http://schemas.openxmlformats.org/presentationml/2006/ole">
                  <p:oleObj spid="_x0000_s18494" name="Ecuación" r:id="rId4" imgW="114120" imgH="215640" progId="">
                    <p:embed/>
                  </p:oleObj>
                </a:graphicData>
              </a:graphic>
            </p:graphicFrame>
          </p:grpSp>
        </p:grpSp>
        <p:sp>
          <p:nvSpPr>
            <p:cNvPr id="18495" name="Text Box 1087"/>
            <p:cNvSpPr txBox="1">
              <a:spLocks noChangeArrowheads="1"/>
            </p:cNvSpPr>
            <p:nvPr/>
          </p:nvSpPr>
          <p:spPr bwMode="auto">
            <a:xfrm>
              <a:off x="4638" y="10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latin typeface="Arial" charset="0"/>
                </a:rPr>
                <a:t>r</a:t>
              </a:r>
            </a:p>
          </p:txBody>
        </p:sp>
        <p:sp>
          <p:nvSpPr>
            <p:cNvPr id="18496" name="Text Box 1088"/>
            <p:cNvSpPr txBox="1">
              <a:spLocks noChangeArrowheads="1"/>
            </p:cNvSpPr>
            <p:nvPr/>
          </p:nvSpPr>
          <p:spPr bwMode="auto">
            <a:xfrm>
              <a:off x="4614" y="232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latin typeface="Arial" charset="0"/>
                </a:rPr>
                <a:t>r’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75B-1B6F-42B0-98D5-3A9B1ED178E7}" type="slidenum">
              <a:rPr lang="es-ES"/>
              <a:pPr/>
              <a:t>60</a:t>
            </a:fld>
            <a:endParaRPr lang="es-ES"/>
          </a:p>
        </p:txBody>
      </p:sp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66800" y="2133600"/>
            <a:ext cx="2562225" cy="1706563"/>
            <a:chOff x="672" y="1344"/>
            <a:chExt cx="1614" cy="1075"/>
          </a:xfrm>
        </p:grpSpPr>
        <p:sp>
          <p:nvSpPr>
            <p:cNvPr id="144387" name="Text Box 3"/>
            <p:cNvSpPr txBox="1">
              <a:spLocks noChangeArrowheads="1"/>
            </p:cNvSpPr>
            <p:nvPr/>
          </p:nvSpPr>
          <p:spPr bwMode="auto">
            <a:xfrm>
              <a:off x="2087" y="2100"/>
              <a:ext cx="1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4388" name="Text Box 4"/>
            <p:cNvSpPr txBox="1">
              <a:spLocks noChangeArrowheads="1"/>
            </p:cNvSpPr>
            <p:nvPr/>
          </p:nvSpPr>
          <p:spPr bwMode="auto">
            <a:xfrm>
              <a:off x="969" y="1344"/>
              <a:ext cx="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4389" name="Text Box 5"/>
            <p:cNvSpPr txBox="1">
              <a:spLocks noChangeArrowheads="1"/>
            </p:cNvSpPr>
            <p:nvPr/>
          </p:nvSpPr>
          <p:spPr bwMode="auto">
            <a:xfrm>
              <a:off x="1228" y="2208"/>
              <a:ext cx="20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672" y="2119"/>
              <a:ext cx="1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auto">
            <a:xfrm>
              <a:off x="824" y="1492"/>
              <a:ext cx="1306" cy="726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1296" y="498"/>
                </a:cxn>
                <a:cxn ang="0">
                  <a:pos x="228" y="0"/>
                </a:cxn>
                <a:cxn ang="0">
                  <a:pos x="0" y="498"/>
                </a:cxn>
              </a:cxnLst>
              <a:rect l="0" t="0" r="r" b="b"/>
              <a:pathLst>
                <a:path w="1296" h="498">
                  <a:moveTo>
                    <a:pt x="0" y="498"/>
                  </a:moveTo>
                  <a:lnTo>
                    <a:pt x="1296" y="498"/>
                  </a:lnTo>
                  <a:lnTo>
                    <a:pt x="228" y="0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4392" name="Text Box 8"/>
            <p:cNvSpPr txBox="1">
              <a:spLocks noChangeArrowheads="1"/>
            </p:cNvSpPr>
            <p:nvPr/>
          </p:nvSpPr>
          <p:spPr bwMode="auto">
            <a:xfrm>
              <a:off x="1443" y="160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4393" name="Text Box 9"/>
            <p:cNvSpPr txBox="1">
              <a:spLocks noChangeArrowheads="1"/>
            </p:cNvSpPr>
            <p:nvPr/>
          </p:nvSpPr>
          <p:spPr bwMode="auto">
            <a:xfrm>
              <a:off x="773" y="172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144394" name="Group 10"/>
          <p:cNvGrpSpPr>
            <a:grpSpLocks/>
          </p:cNvGrpSpPr>
          <p:nvPr/>
        </p:nvGrpSpPr>
        <p:grpSpPr bwMode="auto">
          <a:xfrm>
            <a:off x="5867400" y="4648200"/>
            <a:ext cx="2789238" cy="1781175"/>
            <a:chOff x="3696" y="2928"/>
            <a:chExt cx="1757" cy="1122"/>
          </a:xfrm>
        </p:grpSpPr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5231" y="2928"/>
              <a:ext cx="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4396" name="Text Box 12"/>
            <p:cNvSpPr txBox="1">
              <a:spLocks noChangeArrowheads="1"/>
            </p:cNvSpPr>
            <p:nvPr/>
          </p:nvSpPr>
          <p:spPr bwMode="auto">
            <a:xfrm>
              <a:off x="3696" y="3792"/>
              <a:ext cx="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4397" name="Text Box 13"/>
            <p:cNvSpPr txBox="1">
              <a:spLocks noChangeArrowheads="1"/>
            </p:cNvSpPr>
            <p:nvPr/>
          </p:nvSpPr>
          <p:spPr bwMode="auto">
            <a:xfrm>
              <a:off x="4670" y="3827"/>
              <a:ext cx="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4398" name="Text Box 14"/>
            <p:cNvSpPr txBox="1">
              <a:spLocks noChangeArrowheads="1"/>
            </p:cNvSpPr>
            <p:nvPr/>
          </p:nvSpPr>
          <p:spPr bwMode="auto">
            <a:xfrm>
              <a:off x="4873" y="3416"/>
              <a:ext cx="2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4399" name="Text Box 15"/>
            <p:cNvSpPr txBox="1">
              <a:spLocks noChangeArrowheads="1"/>
            </p:cNvSpPr>
            <p:nvPr/>
          </p:nvSpPr>
          <p:spPr bwMode="auto">
            <a:xfrm>
              <a:off x="4351" y="3334"/>
              <a:ext cx="2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4400" name="Text Box 16"/>
            <p:cNvSpPr txBox="1">
              <a:spLocks noChangeArrowheads="1"/>
            </p:cNvSpPr>
            <p:nvPr/>
          </p:nvSpPr>
          <p:spPr bwMode="auto">
            <a:xfrm>
              <a:off x="4239" y="3838"/>
              <a:ext cx="2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auto">
            <a:xfrm>
              <a:off x="3936" y="3019"/>
              <a:ext cx="1322" cy="884"/>
            </a:xfrm>
            <a:custGeom>
              <a:avLst/>
              <a:gdLst/>
              <a:ahLst/>
              <a:cxnLst>
                <a:cxn ang="0">
                  <a:pos x="0" y="884"/>
                </a:cxn>
                <a:cxn ang="0">
                  <a:pos x="714" y="880"/>
                </a:cxn>
                <a:cxn ang="0">
                  <a:pos x="1322" y="0"/>
                </a:cxn>
                <a:cxn ang="0">
                  <a:pos x="0" y="884"/>
                </a:cxn>
              </a:cxnLst>
              <a:rect l="0" t="0" r="r" b="b"/>
              <a:pathLst>
                <a:path w="1322" h="884">
                  <a:moveTo>
                    <a:pt x="0" y="884"/>
                  </a:moveTo>
                  <a:lnTo>
                    <a:pt x="714" y="880"/>
                  </a:lnTo>
                  <a:lnTo>
                    <a:pt x="1322" y="0"/>
                  </a:lnTo>
                  <a:lnTo>
                    <a:pt x="0" y="884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44402" name="Object 18"/>
          <p:cNvGraphicFramePr>
            <a:graphicFrameLocks noChangeAspect="1"/>
          </p:cNvGraphicFramePr>
          <p:nvPr/>
        </p:nvGraphicFramePr>
        <p:xfrm>
          <a:off x="6781800" y="2590800"/>
          <a:ext cx="1981200" cy="512763"/>
        </p:xfrm>
        <a:graphic>
          <a:graphicData uri="http://schemas.openxmlformats.org/presentationml/2006/ole">
            <p:oleObj spid="_x0000_s144402" name="Ecuación" r:id="rId3" imgW="787320" imgH="203040" progId="">
              <p:embed/>
            </p:oleObj>
          </a:graphicData>
        </a:graphic>
      </p:graphicFrame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191000" y="5638800"/>
          <a:ext cx="1676400" cy="433388"/>
        </p:xfrm>
        <a:graphic>
          <a:graphicData uri="http://schemas.openxmlformats.org/presentationml/2006/ole">
            <p:oleObj spid="_x0000_s144403" name="Ecuación" r:id="rId4" imgW="787320" imgH="203040" progId="">
              <p:embed/>
            </p:oleObj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990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>
                <a:solidFill>
                  <a:srgbClr val="008000"/>
                </a:solidFill>
                <a:latin typeface="Arial" charset="0"/>
              </a:rPr>
              <a:t>CONSECUENCIAS DEL</a:t>
            </a:r>
            <a:r>
              <a:rPr lang="es-ES_tradnl">
                <a:solidFill>
                  <a:srgbClr val="FF0000"/>
                </a:solidFill>
                <a:latin typeface="Arial" charset="0"/>
              </a:rPr>
              <a:t> TEOREMA DEL COSENO</a:t>
            </a:r>
            <a:br>
              <a:rPr lang="es-ES_tradnl">
                <a:solidFill>
                  <a:srgbClr val="FF0000"/>
                </a:solidFill>
                <a:latin typeface="Arial" charset="0"/>
              </a:rPr>
            </a:br>
            <a:r>
              <a:rPr lang="es-ES_tradnl">
                <a:solidFill>
                  <a:schemeClr val="accent2"/>
                </a:solidFill>
                <a:latin typeface="Arial" charset="0"/>
              </a:rPr>
              <a:t>Clasificación de triángulos</a:t>
            </a:r>
            <a:endParaRPr lang="es-E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1066800" y="16764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En un triángulo ABC, el Tª del coseno dice que:</a:t>
            </a:r>
            <a:endParaRPr lang="es-ES" sz="1600" b="1">
              <a:latin typeface="Arial" charset="0"/>
            </a:endParaRPr>
          </a:p>
        </p:txBody>
      </p:sp>
      <p:graphicFrame>
        <p:nvGraphicFramePr>
          <p:cNvPr id="144406" name="Object 22"/>
          <p:cNvGraphicFramePr>
            <a:graphicFrameLocks noChangeAspect="1"/>
          </p:cNvGraphicFramePr>
          <p:nvPr/>
        </p:nvGraphicFramePr>
        <p:xfrm>
          <a:off x="5867400" y="1600200"/>
          <a:ext cx="3044825" cy="407988"/>
        </p:xfrm>
        <a:graphic>
          <a:graphicData uri="http://schemas.openxmlformats.org/presentationml/2006/ole">
            <p:oleObj spid="_x0000_s144406" name="Ecuación" r:id="rId5" imgW="1790640" imgH="241200" progId="">
              <p:embed/>
            </p:oleObj>
          </a:graphicData>
        </a:graphic>
      </p:graphicFrame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3962400" y="2743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hlink"/>
                </a:solidFill>
                <a:latin typeface="Arial" charset="0"/>
              </a:rPr>
              <a:t>Si  A &lt; 90º </a:t>
            </a:r>
            <a:r>
              <a:rPr lang="es-ES_tradnl" sz="1600" b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</a:t>
            </a:r>
            <a:endParaRPr lang="es-ES" sz="1600" b="1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5410200" y="2743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chemeClr val="hlink"/>
                </a:solidFill>
                <a:latin typeface="Arial" charset="0"/>
              </a:rPr>
              <a:t>cos A &gt;0 </a:t>
            </a:r>
            <a:r>
              <a:rPr lang="es-ES_tradnl" sz="1600" b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</a:t>
            </a:r>
            <a:endParaRPr lang="es-ES" sz="1600" b="1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44409" name="Object 25"/>
          <p:cNvGraphicFramePr>
            <a:graphicFrameLocks noChangeAspect="1"/>
          </p:cNvGraphicFramePr>
          <p:nvPr/>
        </p:nvGraphicFramePr>
        <p:xfrm>
          <a:off x="5562600" y="4038600"/>
          <a:ext cx="1676400" cy="433388"/>
        </p:xfrm>
        <a:graphic>
          <a:graphicData uri="http://schemas.openxmlformats.org/presentationml/2006/ole">
            <p:oleObj spid="_x0000_s144409" name="Ecuación" r:id="rId6" imgW="787320" imgH="203040" progId="">
              <p:embed/>
            </p:oleObj>
          </a:graphicData>
        </a:graphic>
      </p:graphicFrame>
      <p:sp>
        <p:nvSpPr>
          <p:cNvPr id="144410" name="Text Box 26"/>
          <p:cNvSpPr txBox="1">
            <a:spLocks noChangeArrowheads="1"/>
          </p:cNvSpPr>
          <p:nvPr/>
        </p:nvSpPr>
        <p:spPr bwMode="auto">
          <a:xfrm>
            <a:off x="2743200" y="41148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Si  A = 90º 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</a:t>
            </a:r>
            <a:endParaRPr lang="es-ES" sz="16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4191000" y="41148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cos A = 0 </a:t>
            </a:r>
            <a:r>
              <a:rPr lang="es-ES_tradnl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</a:t>
            </a:r>
            <a:endParaRPr lang="es-ES" sz="16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1371600" y="5715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Si  A &gt; 90º </a:t>
            </a:r>
            <a:r>
              <a:rPr lang="es-ES_tradnl" sz="16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</a:t>
            </a:r>
            <a:endParaRPr lang="es-ES" sz="1600" b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2819400" y="5715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cos A &lt; 0 </a:t>
            </a:r>
            <a:r>
              <a:rPr lang="es-ES_tradnl" sz="16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</a:t>
            </a:r>
            <a:endParaRPr lang="es-ES" sz="1600" b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44414" name="Group 30"/>
          <p:cNvGrpSpPr>
            <a:grpSpLocks/>
          </p:cNvGrpSpPr>
          <p:nvPr/>
        </p:nvGrpSpPr>
        <p:grpSpPr bwMode="auto">
          <a:xfrm>
            <a:off x="1143000" y="3810000"/>
            <a:ext cx="2562225" cy="1600200"/>
            <a:chOff x="720" y="2400"/>
            <a:chExt cx="1614" cy="1008"/>
          </a:xfrm>
        </p:grpSpPr>
        <p:sp>
          <p:nvSpPr>
            <p:cNvPr id="144415" name="Freeform 31"/>
            <p:cNvSpPr>
              <a:spLocks/>
            </p:cNvSpPr>
            <p:nvPr/>
          </p:nvSpPr>
          <p:spPr bwMode="auto">
            <a:xfrm>
              <a:off x="934" y="2506"/>
              <a:ext cx="1178" cy="69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558"/>
                </a:cxn>
                <a:cxn ang="0">
                  <a:pos x="1002" y="564"/>
                </a:cxn>
                <a:cxn ang="0">
                  <a:pos x="6" y="0"/>
                </a:cxn>
              </a:cxnLst>
              <a:rect l="0" t="0" r="r" b="b"/>
              <a:pathLst>
                <a:path w="1002" h="564">
                  <a:moveTo>
                    <a:pt x="6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1002" y="564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4416" name="Text Box 32"/>
            <p:cNvSpPr txBox="1">
              <a:spLocks noChangeArrowheads="1"/>
            </p:cNvSpPr>
            <p:nvPr/>
          </p:nvSpPr>
          <p:spPr bwMode="auto">
            <a:xfrm>
              <a:off x="1384" y="2614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4417" name="Text Box 33"/>
            <p:cNvSpPr txBox="1">
              <a:spLocks noChangeArrowheads="1"/>
            </p:cNvSpPr>
            <p:nvPr/>
          </p:nvSpPr>
          <p:spPr bwMode="auto">
            <a:xfrm>
              <a:off x="720" y="2678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4418" name="Text Box 34"/>
            <p:cNvSpPr txBox="1">
              <a:spLocks noChangeArrowheads="1"/>
            </p:cNvSpPr>
            <p:nvPr/>
          </p:nvSpPr>
          <p:spPr bwMode="auto">
            <a:xfrm>
              <a:off x="1320" y="3158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/>
          </p:nvSpPr>
          <p:spPr bwMode="auto">
            <a:xfrm>
              <a:off x="2112" y="3120"/>
              <a:ext cx="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/>
          </p:nvSpPr>
          <p:spPr bwMode="auto">
            <a:xfrm>
              <a:off x="768" y="3120"/>
              <a:ext cx="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4421" name="Text Box 37"/>
            <p:cNvSpPr txBox="1">
              <a:spLocks noChangeArrowheads="1"/>
            </p:cNvSpPr>
            <p:nvPr/>
          </p:nvSpPr>
          <p:spPr bwMode="auto">
            <a:xfrm>
              <a:off x="768" y="2400"/>
              <a:ext cx="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>
                  <a:solidFill>
                    <a:srgbClr val="0000FF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5105400" y="44958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( Teorema de Pitágoras )</a:t>
            </a:r>
            <a:endParaRPr lang="es-ES" sz="16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5" grpId="0" autoUpdateAnimBg="0"/>
      <p:bldP spid="144407" grpId="0" autoUpdateAnimBg="0"/>
      <p:bldP spid="144408" grpId="0" autoUpdateAnimBg="0"/>
      <p:bldP spid="144410" grpId="0" autoUpdateAnimBg="0"/>
      <p:bldP spid="144411" grpId="0" autoUpdateAnimBg="0"/>
      <p:bldP spid="144412" grpId="0" autoUpdateAnimBg="0"/>
      <p:bldP spid="144413" grpId="0" autoUpdateAnimBg="0"/>
      <p:bldP spid="14442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62-D90D-4ABE-9C0F-564DFF5DEDDC}" type="slidenum">
              <a:rPr lang="es-ES"/>
              <a:pPr/>
              <a:t>61</a:t>
            </a:fld>
            <a:endParaRPr lang="es-E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CONSECUENCIAS DEL</a:t>
            </a:r>
            <a:r>
              <a:rPr lang="es-ES_tradnl" sz="2400">
                <a:solidFill>
                  <a:srgbClr val="FF0000"/>
                </a:solidFill>
                <a:latin typeface="Arial" charset="0"/>
              </a:rPr>
              <a:t> TEOREMA DEL COSENO</a:t>
            </a:r>
            <a:br>
              <a:rPr lang="es-ES_tradnl" sz="2400">
                <a:solidFill>
                  <a:srgbClr val="FF0000"/>
                </a:solidFill>
                <a:latin typeface="Arial" charset="0"/>
              </a:rPr>
            </a:br>
            <a:r>
              <a:rPr lang="es-ES_tradnl" sz="2400">
                <a:solidFill>
                  <a:schemeClr val="accent2"/>
                </a:solidFill>
                <a:latin typeface="Arial" charset="0"/>
              </a:rPr>
              <a:t>Área de un triángulo.  Fórmula de Herón</a:t>
            </a:r>
            <a:endParaRPr lang="es-ES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6019800" y="54864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Por el Tª del coseno</a:t>
            </a:r>
            <a:endParaRPr lang="es-ES" sz="1600" b="1">
              <a:latin typeface="Arial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La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superficie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del triángulo ABC es:</a:t>
            </a:r>
            <a:endParaRPr lang="es-ES">
              <a:solidFill>
                <a:srgbClr val="008000"/>
              </a:solidFill>
            </a:endParaRPr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5257800" y="1447800"/>
          <a:ext cx="2227263" cy="704850"/>
        </p:xfrm>
        <a:graphic>
          <a:graphicData uri="http://schemas.openxmlformats.org/presentationml/2006/ole">
            <p:oleObj spid="_x0000_s145413" name="Ecuación" r:id="rId3" imgW="1244520" imgH="393480" progId="">
              <p:embed/>
            </p:oleObj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990600" y="1981200"/>
          <a:ext cx="2159000" cy="431800"/>
        </p:xfrm>
        <a:graphic>
          <a:graphicData uri="http://schemas.openxmlformats.org/presentationml/2006/ole">
            <p:oleObj spid="_x0000_s145414" name="Ecuación" r:id="rId4" imgW="1206360" imgH="241200" progId="">
              <p:embed/>
            </p:oleObj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990600" y="2438400"/>
          <a:ext cx="2794000" cy="431800"/>
        </p:xfrm>
        <a:graphic>
          <a:graphicData uri="http://schemas.openxmlformats.org/presentationml/2006/ole">
            <p:oleObj spid="_x0000_s145415" name="Ecuación" r:id="rId5" imgW="1562040" imgH="241200" progId="">
              <p:embed/>
            </p:oleObj>
          </a:graphicData>
        </a:graphic>
      </p:graphicFrame>
      <p:graphicFrame>
        <p:nvGraphicFramePr>
          <p:cNvPr id="145416" name="Object 8"/>
          <p:cNvGraphicFramePr>
            <a:graphicFrameLocks noChangeAspect="1"/>
          </p:cNvGraphicFramePr>
          <p:nvPr/>
        </p:nvGraphicFramePr>
        <p:xfrm>
          <a:off x="3733800" y="2438400"/>
          <a:ext cx="2497138" cy="431800"/>
        </p:xfrm>
        <a:graphic>
          <a:graphicData uri="http://schemas.openxmlformats.org/presentationml/2006/ole">
            <p:oleObj spid="_x0000_s145416" name="Ecuación" r:id="rId6" imgW="1396800" imgH="241200" progId="">
              <p:embed/>
            </p:oleObj>
          </a:graphicData>
        </a:graphic>
      </p:graphicFrame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1600200" y="2895600"/>
          <a:ext cx="3065463" cy="431800"/>
        </p:xfrm>
        <a:graphic>
          <a:graphicData uri="http://schemas.openxmlformats.org/presentationml/2006/ole">
            <p:oleObj spid="_x0000_s145417" name="Ecuación" r:id="rId7" imgW="1714320" imgH="241200" progId="">
              <p:embed/>
            </p:oleObj>
          </a:graphicData>
        </a:graphic>
      </p:graphicFrame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6096000" y="5791200"/>
          <a:ext cx="2374900" cy="750888"/>
        </p:xfrm>
        <a:graphic>
          <a:graphicData uri="http://schemas.openxmlformats.org/presentationml/2006/ole">
            <p:oleObj spid="_x0000_s145418" name="Ecuación" r:id="rId8" imgW="1396800" imgH="444240" progId="">
              <p:embed/>
            </p:oleObj>
          </a:graphicData>
        </a:graphic>
      </p:graphicFrame>
      <p:graphicFrame>
        <p:nvGraphicFramePr>
          <p:cNvPr id="145419" name="Object 11"/>
          <p:cNvGraphicFramePr>
            <a:graphicFrameLocks noChangeAspect="1"/>
          </p:cNvGraphicFramePr>
          <p:nvPr/>
        </p:nvGraphicFramePr>
        <p:xfrm>
          <a:off x="4572000" y="2667000"/>
          <a:ext cx="3770313" cy="839788"/>
        </p:xfrm>
        <a:graphic>
          <a:graphicData uri="http://schemas.openxmlformats.org/presentationml/2006/ole">
            <p:oleObj spid="_x0000_s145419" name="Ecuación" r:id="rId9" imgW="2108160" imgH="469800" progId="">
              <p:embed/>
            </p:oleObj>
          </a:graphicData>
        </a:graphic>
      </p:graphicFrame>
      <p:graphicFrame>
        <p:nvGraphicFramePr>
          <p:cNvPr id="145420" name="Object 12"/>
          <p:cNvGraphicFramePr>
            <a:graphicFrameLocks noChangeAspect="1"/>
          </p:cNvGraphicFramePr>
          <p:nvPr/>
        </p:nvGraphicFramePr>
        <p:xfrm>
          <a:off x="1600200" y="3352800"/>
          <a:ext cx="3384550" cy="839788"/>
        </p:xfrm>
        <a:graphic>
          <a:graphicData uri="http://schemas.openxmlformats.org/presentationml/2006/ole">
            <p:oleObj spid="_x0000_s145420" name="Ecuación" r:id="rId10" imgW="1892160" imgH="469800" progId="">
              <p:embed/>
            </p:oleObj>
          </a:graphicData>
        </a:graphic>
      </p:graphicFrame>
      <p:graphicFrame>
        <p:nvGraphicFramePr>
          <p:cNvPr id="145421" name="Object 13"/>
          <p:cNvGraphicFramePr>
            <a:graphicFrameLocks noChangeAspect="1"/>
          </p:cNvGraphicFramePr>
          <p:nvPr/>
        </p:nvGraphicFramePr>
        <p:xfrm>
          <a:off x="1676400" y="4343400"/>
          <a:ext cx="4860925" cy="793750"/>
        </p:xfrm>
        <a:graphic>
          <a:graphicData uri="http://schemas.openxmlformats.org/presentationml/2006/ole">
            <p:oleObj spid="_x0000_s145421" name="Ecuación" r:id="rId11" imgW="2717640" imgH="444240" progId="">
              <p:embed/>
            </p:oleObj>
          </a:graphicData>
        </a:graphic>
      </p:graphicFrame>
      <p:graphicFrame>
        <p:nvGraphicFramePr>
          <p:cNvPr id="145422" name="Object 14"/>
          <p:cNvGraphicFramePr>
            <a:graphicFrameLocks noChangeAspect="1"/>
          </p:cNvGraphicFramePr>
          <p:nvPr/>
        </p:nvGraphicFramePr>
        <p:xfrm>
          <a:off x="1752600" y="5257800"/>
          <a:ext cx="3498850" cy="815975"/>
        </p:xfrm>
        <a:graphic>
          <a:graphicData uri="http://schemas.openxmlformats.org/presentationml/2006/ole">
            <p:oleObj spid="_x0000_s145422" name="Ecuación" r:id="rId12" imgW="1955520" imgH="457200" progId="">
              <p:embed/>
            </p:oleObj>
          </a:graphicData>
        </a:graphic>
      </p:graphicFrame>
      <p:grpSp>
        <p:nvGrpSpPr>
          <p:cNvPr id="145423" name="Group 15"/>
          <p:cNvGrpSpPr>
            <a:grpSpLocks/>
          </p:cNvGrpSpPr>
          <p:nvPr/>
        </p:nvGrpSpPr>
        <p:grpSpPr bwMode="auto">
          <a:xfrm>
            <a:off x="5943600" y="3429000"/>
            <a:ext cx="3276600" cy="2122488"/>
            <a:chOff x="2928" y="1440"/>
            <a:chExt cx="2832" cy="2258"/>
          </a:xfrm>
        </p:grpSpPr>
        <p:sp>
          <p:nvSpPr>
            <p:cNvPr id="145424" name="Text Box 16"/>
            <p:cNvSpPr txBox="1">
              <a:spLocks noChangeArrowheads="1"/>
            </p:cNvSpPr>
            <p:nvPr/>
          </p:nvSpPr>
          <p:spPr bwMode="auto">
            <a:xfrm>
              <a:off x="4463" y="2448"/>
              <a:ext cx="48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h</a:t>
              </a:r>
              <a:r>
                <a:rPr lang="es-ES_tradnl" sz="1600" b="1" baseline="-25000">
                  <a:solidFill>
                    <a:srgbClr val="B2B2B2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25" name="Line 17"/>
            <p:cNvSpPr>
              <a:spLocks noChangeShapeType="1"/>
            </p:cNvSpPr>
            <p:nvPr/>
          </p:nvSpPr>
          <p:spPr bwMode="auto">
            <a:xfrm>
              <a:off x="4704" y="1680"/>
              <a:ext cx="0" cy="168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4560" y="3216"/>
              <a:ext cx="144" cy="144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427" name="AutoShape 19"/>
            <p:cNvSpPr>
              <a:spLocks noChangeArrowheads="1"/>
            </p:cNvSpPr>
            <p:nvPr/>
          </p:nvSpPr>
          <p:spPr bwMode="auto">
            <a:xfrm>
              <a:off x="3168" y="1680"/>
              <a:ext cx="2112" cy="1680"/>
            </a:xfrm>
            <a:prstGeom prst="triangle">
              <a:avLst>
                <a:gd name="adj" fmla="val 73106"/>
              </a:avLst>
            </a:prstGeom>
            <a:noFill/>
            <a:ln w="2857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428" name="Text Box 20"/>
            <p:cNvSpPr txBox="1">
              <a:spLocks noChangeArrowheads="1"/>
            </p:cNvSpPr>
            <p:nvPr/>
          </p:nvSpPr>
          <p:spPr bwMode="auto">
            <a:xfrm>
              <a:off x="4511" y="1440"/>
              <a:ext cx="48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5280" y="3264"/>
              <a:ext cx="4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30" name="Text Box 22"/>
            <p:cNvSpPr txBox="1">
              <a:spLocks noChangeArrowheads="1"/>
            </p:cNvSpPr>
            <p:nvPr/>
          </p:nvSpPr>
          <p:spPr bwMode="auto">
            <a:xfrm>
              <a:off x="2928" y="3264"/>
              <a:ext cx="4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31" name="Text Box 23"/>
            <p:cNvSpPr txBox="1">
              <a:spLocks noChangeArrowheads="1"/>
            </p:cNvSpPr>
            <p:nvPr/>
          </p:nvSpPr>
          <p:spPr bwMode="auto">
            <a:xfrm>
              <a:off x="4992" y="2332"/>
              <a:ext cx="4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32" name="Text Box 24"/>
            <p:cNvSpPr txBox="1">
              <a:spLocks noChangeArrowheads="1"/>
            </p:cNvSpPr>
            <p:nvPr/>
          </p:nvSpPr>
          <p:spPr bwMode="auto">
            <a:xfrm>
              <a:off x="3792" y="2305"/>
              <a:ext cx="48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33" name="Text Box 25"/>
            <p:cNvSpPr txBox="1">
              <a:spLocks noChangeArrowheads="1"/>
            </p:cNvSpPr>
            <p:nvPr/>
          </p:nvSpPr>
          <p:spPr bwMode="auto">
            <a:xfrm>
              <a:off x="4129" y="3311"/>
              <a:ext cx="47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34" name="Text Box 26"/>
            <p:cNvSpPr txBox="1">
              <a:spLocks noChangeArrowheads="1"/>
            </p:cNvSpPr>
            <p:nvPr/>
          </p:nvSpPr>
          <p:spPr bwMode="auto">
            <a:xfrm>
              <a:off x="4607" y="3340"/>
              <a:ext cx="289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H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5435" name="Freeform 27"/>
            <p:cNvSpPr>
              <a:spLocks/>
            </p:cNvSpPr>
            <p:nvPr/>
          </p:nvSpPr>
          <p:spPr bwMode="auto">
            <a:xfrm>
              <a:off x="3330" y="3182"/>
              <a:ext cx="78" cy="178"/>
            </a:xfrm>
            <a:custGeom>
              <a:avLst/>
              <a:gdLst/>
              <a:ahLst/>
              <a:cxnLst>
                <a:cxn ang="0">
                  <a:pos x="78" y="178"/>
                </a:cxn>
                <a:cxn ang="0">
                  <a:pos x="74" y="126"/>
                </a:cxn>
                <a:cxn ang="0">
                  <a:pos x="57" y="73"/>
                </a:cxn>
                <a:cxn ang="0">
                  <a:pos x="35" y="34"/>
                </a:cxn>
                <a:cxn ang="0">
                  <a:pos x="0" y="0"/>
                </a:cxn>
              </a:cxnLst>
              <a:rect l="0" t="0" r="r" b="b"/>
              <a:pathLst>
                <a:path w="78" h="178">
                  <a:moveTo>
                    <a:pt x="78" y="178"/>
                  </a:moveTo>
                  <a:lnTo>
                    <a:pt x="74" y="126"/>
                  </a:lnTo>
                  <a:lnTo>
                    <a:pt x="57" y="73"/>
                  </a:lnTo>
                  <a:lnTo>
                    <a:pt x="35" y="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231C-3462-49FA-AE17-AA13EE8DCECC}" type="slidenum">
              <a:rPr lang="es-ES"/>
              <a:pPr/>
              <a:t>62</a:t>
            </a:fld>
            <a:endParaRPr lang="es-E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s-ES_tradnl" sz="2400">
                <a:solidFill>
                  <a:srgbClr val="008000"/>
                </a:solidFill>
                <a:latin typeface="Arial" charset="0"/>
              </a:rPr>
              <a:t>CONSECUENCIAS DEL</a:t>
            </a:r>
            <a:r>
              <a:rPr lang="es-ES_tradnl" sz="2400">
                <a:solidFill>
                  <a:srgbClr val="FF0000"/>
                </a:solidFill>
                <a:latin typeface="Arial" charset="0"/>
              </a:rPr>
              <a:t> TEOREMA DEL COSENO</a:t>
            </a:r>
            <a:br>
              <a:rPr lang="es-ES_tradnl" sz="2400">
                <a:solidFill>
                  <a:srgbClr val="FF0000"/>
                </a:solidFill>
                <a:latin typeface="Arial" charset="0"/>
              </a:rPr>
            </a:br>
            <a:r>
              <a:rPr lang="es-ES_tradnl" sz="2400">
                <a:solidFill>
                  <a:schemeClr val="accent2"/>
                </a:solidFill>
                <a:latin typeface="Arial" charset="0"/>
              </a:rPr>
              <a:t>Área de un triángulo.  Fórmula de Herón</a:t>
            </a:r>
            <a:endParaRPr lang="es-ES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143000" y="6096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Si   a+b+c=2p</a:t>
            </a:r>
            <a:endParaRPr lang="es-E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La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FF0000"/>
                </a:solidFill>
                <a:latin typeface="Arial" charset="0"/>
              </a:rPr>
              <a:t>superficie</a:t>
            </a:r>
            <a:r>
              <a:rPr lang="es-ES_tradnl" sz="1600" b="1">
                <a:latin typeface="Arial" charset="0"/>
              </a:rPr>
              <a:t> </a:t>
            </a: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del triángulo ABC es:</a:t>
            </a:r>
            <a:endParaRPr lang="es-ES">
              <a:solidFill>
                <a:srgbClr val="008000"/>
              </a:solidFill>
            </a:endParaRPr>
          </a:p>
        </p:txBody>
      </p:sp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4572000" y="1447800"/>
          <a:ext cx="2227263" cy="704850"/>
        </p:xfrm>
        <a:graphic>
          <a:graphicData uri="http://schemas.openxmlformats.org/presentationml/2006/ole">
            <p:oleObj spid="_x0000_s146437" name="Ecuación" r:id="rId3" imgW="1244520" imgH="393480" progId="">
              <p:embed/>
            </p:oleObj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1066800" y="1905000"/>
          <a:ext cx="2159000" cy="431800"/>
        </p:xfrm>
        <a:graphic>
          <a:graphicData uri="http://schemas.openxmlformats.org/presentationml/2006/ole">
            <p:oleObj spid="_x0000_s146438" name="Ecuación" r:id="rId4" imgW="1206360" imgH="241200" progId="">
              <p:embed/>
            </p:oleObj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990600" y="2286000"/>
          <a:ext cx="2794000" cy="431800"/>
        </p:xfrm>
        <a:graphic>
          <a:graphicData uri="http://schemas.openxmlformats.org/presentationml/2006/ole">
            <p:oleObj spid="_x0000_s146439" name="Ecuación" r:id="rId5" imgW="1562040" imgH="241200" progId="">
              <p:embed/>
            </p:oleObj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1600200" y="2971800"/>
          <a:ext cx="4953000" cy="747713"/>
        </p:xfrm>
        <a:graphic>
          <a:graphicData uri="http://schemas.openxmlformats.org/presentationml/2006/ole">
            <p:oleObj spid="_x0000_s146440" name="Ecuación" r:id="rId6" imgW="2768400" imgH="419040" progId="">
              <p:embed/>
            </p:oleObj>
          </a:graphicData>
        </a:graphic>
      </p:graphicFrame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7338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008000"/>
                </a:solidFill>
              </a:rPr>
              <a:t>...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5257800" y="60960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</a:t>
            </a:r>
            <a:r>
              <a:rPr lang="es-ES_tradnl" sz="1600" b="1">
                <a:solidFill>
                  <a:srgbClr val="0000FF"/>
                </a:solidFill>
                <a:latin typeface="Arial" charset="0"/>
              </a:rPr>
              <a:t>   b+c-a=2p-2a=2(p-a)      ....</a:t>
            </a:r>
            <a:endParaRPr lang="es-ES" sz="1600" b="1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1676400" y="3810000"/>
          <a:ext cx="3816350" cy="747713"/>
        </p:xfrm>
        <a:graphic>
          <a:graphicData uri="http://schemas.openxmlformats.org/presentationml/2006/ole">
            <p:oleObj spid="_x0000_s146443" name="Ecuación" r:id="rId7" imgW="2133360" imgH="419040" progId="">
              <p:embed/>
            </p:oleObj>
          </a:graphicData>
        </a:graphic>
      </p:graphicFrame>
      <p:graphicFrame>
        <p:nvGraphicFramePr>
          <p:cNvPr id="146444" name="Object 12"/>
          <p:cNvGraphicFramePr>
            <a:graphicFrameLocks noChangeAspect="1"/>
          </p:cNvGraphicFramePr>
          <p:nvPr/>
        </p:nvGraphicFramePr>
        <p:xfrm>
          <a:off x="1676400" y="4724400"/>
          <a:ext cx="3362325" cy="385763"/>
        </p:xfrm>
        <a:graphic>
          <a:graphicData uri="http://schemas.openxmlformats.org/presentationml/2006/ole">
            <p:oleObj spid="_x0000_s146444" name="Ecuación" r:id="rId8" imgW="1879560" imgH="215640" progId="">
              <p:embed/>
            </p:oleObj>
          </a:graphicData>
        </a:graphic>
      </p:graphicFrame>
      <p:graphicFrame>
        <p:nvGraphicFramePr>
          <p:cNvPr id="146445" name="Object 13"/>
          <p:cNvGraphicFramePr>
            <a:graphicFrameLocks noChangeAspect="1"/>
          </p:cNvGraphicFramePr>
          <p:nvPr/>
        </p:nvGraphicFramePr>
        <p:xfrm>
          <a:off x="1066800" y="5486400"/>
          <a:ext cx="703263" cy="409575"/>
        </p:xfrm>
        <a:graphic>
          <a:graphicData uri="http://schemas.openxmlformats.org/presentationml/2006/ole">
            <p:oleObj spid="_x0000_s146445" name="Ecuación" r:id="rId9" imgW="393480" imgH="228600" progId="">
              <p:embed/>
            </p:oleObj>
          </a:graphicData>
        </a:graphic>
      </p:graphicFrame>
      <p:graphicFrame>
        <p:nvGraphicFramePr>
          <p:cNvPr id="146446" name="Object 14"/>
          <p:cNvGraphicFramePr>
            <a:graphicFrameLocks noChangeAspect="1"/>
          </p:cNvGraphicFramePr>
          <p:nvPr/>
        </p:nvGraphicFramePr>
        <p:xfrm>
          <a:off x="1752600" y="5486400"/>
          <a:ext cx="3249613" cy="385763"/>
        </p:xfrm>
        <a:graphic>
          <a:graphicData uri="http://schemas.openxmlformats.org/presentationml/2006/ole">
            <p:oleObj spid="_x0000_s146446" name="Ecuación" r:id="rId10" imgW="1815840" imgH="215640" progId="">
              <p:embed/>
            </p:oleObj>
          </a:graphicData>
        </a:graphic>
      </p:graphicFrame>
      <p:graphicFrame>
        <p:nvGraphicFramePr>
          <p:cNvPr id="146447" name="Object 15"/>
          <p:cNvGraphicFramePr>
            <a:graphicFrameLocks noChangeAspect="1"/>
          </p:cNvGraphicFramePr>
          <p:nvPr/>
        </p:nvGraphicFramePr>
        <p:xfrm>
          <a:off x="5029200" y="5419725"/>
          <a:ext cx="3810000" cy="487363"/>
        </p:xfrm>
        <a:graphic>
          <a:graphicData uri="http://schemas.openxmlformats.org/presentationml/2006/ole">
            <p:oleObj spid="_x0000_s146447" name="Ecuación" r:id="rId11" imgW="1981080" imgH="253800" progId="">
              <p:embed/>
            </p:oleObj>
          </a:graphicData>
        </a:graphic>
      </p:graphicFrame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2667000" y="6096000"/>
            <a:ext cx="260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(p será el semiperímetro)</a:t>
            </a:r>
            <a:endParaRPr lang="es-ES" sz="1600" b="1">
              <a:latin typeface="Arial" charset="0"/>
            </a:endParaRPr>
          </a:p>
        </p:txBody>
      </p:sp>
      <p:sp>
        <p:nvSpPr>
          <p:cNvPr id="146449" name="AutoShape 17"/>
          <p:cNvSpPr>
            <a:spLocks noChangeArrowheads="1"/>
          </p:cNvSpPr>
          <p:nvPr/>
        </p:nvSpPr>
        <p:spPr bwMode="auto">
          <a:xfrm>
            <a:off x="6172200" y="4191000"/>
            <a:ext cx="2133600" cy="838200"/>
          </a:xfrm>
          <a:prstGeom prst="wedgeRectCallout">
            <a:avLst>
              <a:gd name="adj1" fmla="val -36606"/>
              <a:gd name="adj2" fmla="val 882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FÓRMULA DE HERÓN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46450" name="Group 18"/>
          <p:cNvGrpSpPr>
            <a:grpSpLocks/>
          </p:cNvGrpSpPr>
          <p:nvPr/>
        </p:nvGrpSpPr>
        <p:grpSpPr bwMode="auto">
          <a:xfrm>
            <a:off x="5867400" y="1905000"/>
            <a:ext cx="3276600" cy="2122488"/>
            <a:chOff x="2928" y="1440"/>
            <a:chExt cx="2832" cy="2258"/>
          </a:xfrm>
        </p:grpSpPr>
        <p:sp>
          <p:nvSpPr>
            <p:cNvPr id="146451" name="Text Box 19"/>
            <p:cNvSpPr txBox="1">
              <a:spLocks noChangeArrowheads="1"/>
            </p:cNvSpPr>
            <p:nvPr/>
          </p:nvSpPr>
          <p:spPr bwMode="auto">
            <a:xfrm>
              <a:off x="4463" y="2448"/>
              <a:ext cx="48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h</a:t>
              </a:r>
              <a:r>
                <a:rPr lang="es-ES_tradnl" sz="1600" b="1" baseline="-25000">
                  <a:solidFill>
                    <a:srgbClr val="B2B2B2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>
              <a:off x="4704" y="1680"/>
              <a:ext cx="0" cy="168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46453" name="Rectangle 21"/>
            <p:cNvSpPr>
              <a:spLocks noChangeArrowheads="1"/>
            </p:cNvSpPr>
            <p:nvPr/>
          </p:nvSpPr>
          <p:spPr bwMode="auto">
            <a:xfrm>
              <a:off x="4560" y="3216"/>
              <a:ext cx="144" cy="144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6454" name="AutoShape 22"/>
            <p:cNvSpPr>
              <a:spLocks noChangeArrowheads="1"/>
            </p:cNvSpPr>
            <p:nvPr/>
          </p:nvSpPr>
          <p:spPr bwMode="auto">
            <a:xfrm>
              <a:off x="3168" y="1680"/>
              <a:ext cx="2112" cy="1680"/>
            </a:xfrm>
            <a:prstGeom prst="triangle">
              <a:avLst>
                <a:gd name="adj" fmla="val 73106"/>
              </a:avLst>
            </a:prstGeom>
            <a:noFill/>
            <a:ln w="2857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6455" name="Text Box 23"/>
            <p:cNvSpPr txBox="1">
              <a:spLocks noChangeArrowheads="1"/>
            </p:cNvSpPr>
            <p:nvPr/>
          </p:nvSpPr>
          <p:spPr bwMode="auto">
            <a:xfrm>
              <a:off x="4511" y="1440"/>
              <a:ext cx="48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56" name="Text Box 24"/>
            <p:cNvSpPr txBox="1">
              <a:spLocks noChangeArrowheads="1"/>
            </p:cNvSpPr>
            <p:nvPr/>
          </p:nvSpPr>
          <p:spPr bwMode="auto">
            <a:xfrm>
              <a:off x="5280" y="3264"/>
              <a:ext cx="4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57" name="Text Box 25"/>
            <p:cNvSpPr txBox="1">
              <a:spLocks noChangeArrowheads="1"/>
            </p:cNvSpPr>
            <p:nvPr/>
          </p:nvSpPr>
          <p:spPr bwMode="auto">
            <a:xfrm>
              <a:off x="2928" y="3264"/>
              <a:ext cx="4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58" name="Text Box 26"/>
            <p:cNvSpPr txBox="1">
              <a:spLocks noChangeArrowheads="1"/>
            </p:cNvSpPr>
            <p:nvPr/>
          </p:nvSpPr>
          <p:spPr bwMode="auto">
            <a:xfrm>
              <a:off x="4992" y="2332"/>
              <a:ext cx="4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a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59" name="Text Box 27"/>
            <p:cNvSpPr txBox="1">
              <a:spLocks noChangeArrowheads="1"/>
            </p:cNvSpPr>
            <p:nvPr/>
          </p:nvSpPr>
          <p:spPr bwMode="auto">
            <a:xfrm>
              <a:off x="3792" y="2305"/>
              <a:ext cx="48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b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60" name="Text Box 28"/>
            <p:cNvSpPr txBox="1">
              <a:spLocks noChangeArrowheads="1"/>
            </p:cNvSpPr>
            <p:nvPr/>
          </p:nvSpPr>
          <p:spPr bwMode="auto">
            <a:xfrm>
              <a:off x="4129" y="3311"/>
              <a:ext cx="47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c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61" name="Text Box 29"/>
            <p:cNvSpPr txBox="1">
              <a:spLocks noChangeArrowheads="1"/>
            </p:cNvSpPr>
            <p:nvPr/>
          </p:nvSpPr>
          <p:spPr bwMode="auto">
            <a:xfrm>
              <a:off x="4607" y="3340"/>
              <a:ext cx="289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 b="1">
                  <a:solidFill>
                    <a:srgbClr val="B2B2B2"/>
                  </a:solidFill>
                  <a:latin typeface="Arial" charset="0"/>
                </a:rPr>
                <a:t>H</a:t>
              </a:r>
              <a:endParaRPr lang="es-ES" sz="1600" b="1">
                <a:solidFill>
                  <a:srgbClr val="B2B2B2"/>
                </a:solidFill>
                <a:latin typeface="Arial" charset="0"/>
              </a:endParaRPr>
            </a:p>
          </p:txBody>
        </p:sp>
        <p:sp>
          <p:nvSpPr>
            <p:cNvPr id="146462" name="Freeform 30"/>
            <p:cNvSpPr>
              <a:spLocks/>
            </p:cNvSpPr>
            <p:nvPr/>
          </p:nvSpPr>
          <p:spPr bwMode="auto">
            <a:xfrm>
              <a:off x="3330" y="3182"/>
              <a:ext cx="78" cy="178"/>
            </a:xfrm>
            <a:custGeom>
              <a:avLst/>
              <a:gdLst/>
              <a:ahLst/>
              <a:cxnLst>
                <a:cxn ang="0">
                  <a:pos x="78" y="178"/>
                </a:cxn>
                <a:cxn ang="0">
                  <a:pos x="74" y="126"/>
                </a:cxn>
                <a:cxn ang="0">
                  <a:pos x="57" y="73"/>
                </a:cxn>
                <a:cxn ang="0">
                  <a:pos x="35" y="34"/>
                </a:cxn>
                <a:cxn ang="0">
                  <a:pos x="0" y="0"/>
                </a:cxn>
              </a:cxnLst>
              <a:rect l="0" t="0" r="r" b="b"/>
              <a:pathLst>
                <a:path w="78" h="178">
                  <a:moveTo>
                    <a:pt x="78" y="178"/>
                  </a:moveTo>
                  <a:lnTo>
                    <a:pt x="74" y="126"/>
                  </a:lnTo>
                  <a:lnTo>
                    <a:pt x="57" y="73"/>
                  </a:lnTo>
                  <a:lnTo>
                    <a:pt x="35" y="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aphicFrame>
        <p:nvGraphicFramePr>
          <p:cNvPr id="146463" name="Object 31"/>
          <p:cNvGraphicFramePr>
            <a:graphicFrameLocks noChangeAspect="1"/>
          </p:cNvGraphicFramePr>
          <p:nvPr/>
        </p:nvGraphicFramePr>
        <p:xfrm>
          <a:off x="4121150" y="2079625"/>
          <a:ext cx="3498850" cy="815975"/>
        </p:xfrm>
        <a:graphic>
          <a:graphicData uri="http://schemas.openxmlformats.org/presentationml/2006/ole">
            <p:oleObj spid="_x0000_s146463" name="Ecuación" r:id="rId12" imgW="1955520" imgH="457200" progId="">
              <p:embed/>
            </p:oleObj>
          </a:graphicData>
        </a:graphic>
      </p:graphicFrame>
      <p:grpSp>
        <p:nvGrpSpPr>
          <p:cNvPr id="146464" name="Group 32"/>
          <p:cNvGrpSpPr>
            <a:grpSpLocks/>
          </p:cNvGrpSpPr>
          <p:nvPr/>
        </p:nvGrpSpPr>
        <p:grpSpPr bwMode="auto">
          <a:xfrm>
            <a:off x="3429000" y="3733800"/>
            <a:ext cx="1143000" cy="838200"/>
            <a:chOff x="2160" y="2352"/>
            <a:chExt cx="720" cy="528"/>
          </a:xfrm>
        </p:grpSpPr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 flipH="1">
              <a:off x="2160" y="2352"/>
              <a:ext cx="9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66" name="Line 34"/>
            <p:cNvSpPr>
              <a:spLocks noChangeShapeType="1"/>
            </p:cNvSpPr>
            <p:nvPr/>
          </p:nvSpPr>
          <p:spPr bwMode="auto">
            <a:xfrm flipH="1">
              <a:off x="2784" y="2352"/>
              <a:ext cx="9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 flipH="1">
              <a:off x="2208" y="2640"/>
              <a:ext cx="9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  <p:bldP spid="146442" grpId="0" autoUpdateAnimBg="0"/>
      <p:bldP spid="146448" grpId="0" autoUpdateAnimBg="0"/>
      <p:bldP spid="14644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DDD5-EEEE-4B89-8460-6C8CCD9F4163}" type="slidenum">
              <a:rPr lang="es-ES"/>
              <a:pPr/>
              <a:t>63</a:t>
            </a:fld>
            <a:endParaRPr lang="es-E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143000" y="533400"/>
            <a:ext cx="7391400" cy="5868988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s-ES" sz="1800">
                <a:solidFill>
                  <a:srgbClr val="FF0000"/>
                </a:solidFill>
                <a:latin typeface="Arial" charset="0"/>
              </a:rPr>
              <a:t>Trigonometr</a:t>
            </a:r>
            <a:r>
              <a:rPr lang="es-ES_tradnl" sz="1800">
                <a:solidFill>
                  <a:srgbClr val="FF0000"/>
                </a:solidFill>
                <a:latin typeface="Arial" charset="0"/>
              </a:rPr>
              <a:t>í</a:t>
            </a:r>
            <a:r>
              <a:rPr lang="es-ES" sz="18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18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ES_tradnl" sz="1800">
                <a:solidFill>
                  <a:schemeClr val="accent2"/>
                </a:solidFill>
                <a:latin typeface="Arial" charset="0"/>
              </a:rPr>
              <a:t>es la rama de las Matemáticas que trata las relaciones entre los lados y los ángulos de un triángulo</a:t>
            </a:r>
            <a:r>
              <a:rPr lang="es-ES" sz="1800">
                <a:solidFill>
                  <a:schemeClr val="accent2"/>
                </a:solidFill>
                <a:latin typeface="Arial" charset="0"/>
              </a:rPr>
              <a:t>.</a:t>
            </a:r>
            <a:endParaRPr lang="es-ES_tradnl" sz="1800">
              <a:solidFill>
                <a:schemeClr val="accent2"/>
              </a:solidFill>
              <a:latin typeface="Arial" charset="0"/>
            </a:endParaRPr>
          </a:p>
          <a:p>
            <a:r>
              <a:rPr lang="es-ES" sz="1800">
                <a:solidFill>
                  <a:schemeClr val="accent2"/>
                </a:solidFill>
                <a:latin typeface="Arial" charset="0"/>
              </a:rPr>
              <a:t> </a:t>
            </a:r>
            <a:br>
              <a:rPr lang="es-ES" sz="1800">
                <a:solidFill>
                  <a:schemeClr val="accent2"/>
                </a:solidFill>
                <a:latin typeface="Arial" charset="0"/>
              </a:rPr>
            </a:br>
            <a:r>
              <a:rPr lang="es-ES_tradnl" sz="1800">
                <a:solidFill>
                  <a:schemeClr val="accent2"/>
                </a:solidFill>
                <a:latin typeface="Arial" charset="0"/>
              </a:rPr>
              <a:t>La Trigonometría  ayuda a determinar distancias a las que no se puede acceder directamente.</a:t>
            </a:r>
          </a:p>
          <a:p>
            <a:endParaRPr lang="es-ES_tradnl" sz="1800">
              <a:solidFill>
                <a:schemeClr val="accent2"/>
              </a:solidFill>
              <a:latin typeface="Arial" charset="0"/>
            </a:endParaRPr>
          </a:p>
          <a:p>
            <a:r>
              <a:rPr lang="es-ES_tradnl" sz="1800">
                <a:solidFill>
                  <a:schemeClr val="accent2"/>
                </a:solidFill>
                <a:latin typeface="Arial" charset="0"/>
              </a:rPr>
              <a:t>Se usa en la navegación, en Agrimensura y en Astronomía .  Tiene aplicación en  Física, en Química y en Ingeniería, en especial en el estudio de fenómenos periódicos como la vibración del sonido, en el flujo de la corriente alterna,...</a:t>
            </a:r>
          </a:p>
          <a:p>
            <a:endParaRPr lang="es-ES_tradnl" sz="1800">
              <a:solidFill>
                <a:schemeClr val="accent2"/>
              </a:solidFill>
              <a:latin typeface="Arial" charset="0"/>
            </a:endParaRPr>
          </a:p>
          <a:p>
            <a:r>
              <a:rPr lang="es-ES_tradnl" sz="1800">
                <a:solidFill>
                  <a:schemeClr val="accent2"/>
                </a:solidFill>
                <a:latin typeface="Arial" charset="0"/>
              </a:rPr>
              <a:t>La Trigonometría comenzó con las civilizaciones babilónica y egipcia y se desarrollo en la Antigüedad gracias a los griegos e hindúes.  A partir del siglo VIII d.C., astrónomos islámicos perfeccionaron los conocimientos descubiertos por griegos e hindúes.</a:t>
            </a:r>
          </a:p>
          <a:p>
            <a:endParaRPr lang="es-ES_tradnl" sz="1800">
              <a:solidFill>
                <a:schemeClr val="accent2"/>
              </a:solidFill>
              <a:latin typeface="Arial" charset="0"/>
            </a:endParaRPr>
          </a:p>
          <a:p>
            <a:r>
              <a:rPr lang="es-ES_tradnl" sz="1800">
                <a:solidFill>
                  <a:schemeClr val="accent2"/>
                </a:solidFill>
                <a:latin typeface="Arial" charset="0"/>
              </a:rPr>
              <a:t>La Trigonometría moderna comenzó con el trabajo de matemáticos en Occidente a partir del siglo XV.  La invención de los logaritmos por el escocés John Naiper y del cálculo diferencial e integral por Isaac Newton ayudaron al progreso de los cálculos trigonométricos.</a:t>
            </a:r>
          </a:p>
          <a:p>
            <a:pPr eaLnBrk="0" hangingPunct="0"/>
            <a:endParaRPr lang="es-ES" sz="18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5982-8D1E-4C65-BF9D-183E114EDE16}" type="slidenum">
              <a:rPr lang="es-ES"/>
              <a:pPr/>
              <a:t>7</a:t>
            </a:fld>
            <a:endParaRPr lang="es-E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81000"/>
            <a:ext cx="5308600" cy="1143000"/>
          </a:xfrm>
        </p:spPr>
        <p:txBody>
          <a:bodyPr/>
          <a:lstStyle/>
          <a:p>
            <a:r>
              <a:rPr lang="es-ES_tradnl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Medida de ángulos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58900" y="2044700"/>
            <a:ext cx="6248400" cy="1446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Los ángulos pueden medirse en tres sistemas:</a:t>
            </a:r>
          </a:p>
          <a:p>
            <a:pPr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	</a:t>
            </a: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Sistema sexagesimal  </a:t>
            </a:r>
            <a:r>
              <a:rPr lang="es-ES_tradnl" sz="1200">
                <a:latin typeface="Arial" charset="0"/>
              </a:rPr>
              <a:t>(En la calculadora MODE DEG)</a:t>
            </a:r>
          </a:p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	Sistema centesimal </a:t>
            </a:r>
            <a:r>
              <a:rPr lang="es-ES_tradnl" sz="1200">
                <a:latin typeface="Arial" charset="0"/>
              </a:rPr>
              <a:t>(En la calculadora MODE GRAD)</a:t>
            </a:r>
            <a:endParaRPr lang="es-ES_tradnl" sz="1200" b="1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8000"/>
                </a:solidFill>
                <a:latin typeface="Arial" charset="0"/>
              </a:rPr>
              <a:t>	Radianes </a:t>
            </a:r>
            <a:r>
              <a:rPr lang="es-ES_tradnl" sz="1200">
                <a:latin typeface="Arial" charset="0"/>
              </a:rPr>
              <a:t>(En la calculadora MODE RAD)</a:t>
            </a:r>
            <a:endParaRPr lang="es-ES" sz="1200">
              <a:latin typeface="Arial" charset="0"/>
            </a:endParaRPr>
          </a:p>
        </p:txBody>
      </p:sp>
      <p:graphicFrame>
        <p:nvGraphicFramePr>
          <p:cNvPr id="29701" name="Group 5"/>
          <p:cNvGraphicFramePr>
            <a:graphicFrameLocks noGrp="1"/>
          </p:cNvGraphicFramePr>
          <p:nvPr/>
        </p:nvGraphicFramePr>
        <p:xfrm>
          <a:off x="1409700" y="3733800"/>
          <a:ext cx="6464300" cy="1767523"/>
        </p:xfrm>
        <a:graphic>
          <a:graphicData uri="http://schemas.openxmlformats.org/drawingml/2006/table">
            <a:tbl>
              <a:tblPr/>
              <a:tblGrid>
                <a:gridCol w="1817688"/>
                <a:gridCol w="1011237"/>
                <a:gridCol w="1031875"/>
                <a:gridCol w="1000125"/>
                <a:gridCol w="808038"/>
                <a:gridCol w="79533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Ángulo completo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Ángulo llano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Ángulo recto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Un grado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Un minuto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SEXAGESIMAL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360º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180º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90º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60’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60”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CENTESIMAL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400</a:t>
                      </a:r>
                      <a:r>
                        <a:rPr kumimoji="0" lang="es-E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200</a:t>
                      </a:r>
                      <a:r>
                        <a:rPr kumimoji="0" lang="es-E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s-E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s-E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s-E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RADIANES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5D8A-AEBC-4D0D-8BA6-FC47DDAF0AB5}" type="slidenum">
              <a:rPr lang="es-ES"/>
              <a:pPr/>
              <a:t>8</a:t>
            </a:fld>
            <a:endParaRPr lang="es-E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>
                <a:solidFill>
                  <a:schemeClr val="hlink"/>
                </a:solidFill>
                <a:latin typeface="Arial" charset="0"/>
              </a:rPr>
              <a:t>Expresa los siguientes </a:t>
            </a:r>
            <a:r>
              <a:rPr lang="es-ES_tradnl" sz="2400" b="1">
                <a:solidFill>
                  <a:schemeClr val="hlink"/>
                </a:solidFill>
                <a:latin typeface="Arial" charset="0"/>
              </a:rPr>
              <a:t>ángulos </a:t>
            </a:r>
            <a:r>
              <a:rPr lang="es-ES" sz="2400" b="1">
                <a:solidFill>
                  <a:schemeClr val="hlink"/>
                </a:solidFill>
                <a:latin typeface="Arial" charset="0"/>
              </a:rPr>
              <a:t>en los tres sistemas de medida</a:t>
            </a:r>
          </a:p>
        </p:txBody>
      </p:sp>
      <p:graphicFrame>
        <p:nvGraphicFramePr>
          <p:cNvPr id="34936" name="Group 120"/>
          <p:cNvGraphicFramePr>
            <a:graphicFrameLocks noGrp="1"/>
          </p:cNvGraphicFramePr>
          <p:nvPr>
            <p:ph type="tbl" idx="1"/>
          </p:nvPr>
        </p:nvGraphicFramePr>
        <p:xfrm>
          <a:off x="1331913" y="1736725"/>
          <a:ext cx="6961187" cy="4114801"/>
        </p:xfrm>
        <a:graphic>
          <a:graphicData uri="http://schemas.openxmlformats.org/drawingml/2006/table">
            <a:tbl>
              <a:tblPr/>
              <a:tblGrid>
                <a:gridCol w="1995487"/>
                <a:gridCol w="681038"/>
                <a:gridCol w="684212"/>
                <a:gridCol w="684213"/>
                <a:gridCol w="720725"/>
                <a:gridCol w="719137"/>
                <a:gridCol w="757238"/>
                <a:gridCol w="7191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S.sexagesimal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60 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210º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 centesimal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60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Radianes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/3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/6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S.sexagesimal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140º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240º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 centesimal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90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Radianes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/8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7B22-22B0-4301-B3A6-153DFCBBEEE5}" type="slidenum">
              <a:rPr lang="es-ES"/>
              <a:pPr/>
              <a:t>9</a:t>
            </a:fld>
            <a:endParaRPr lang="es-ES"/>
          </a:p>
        </p:txBody>
      </p:sp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>
                <a:solidFill>
                  <a:schemeClr val="hlink"/>
                </a:solidFill>
                <a:latin typeface="Arial" charset="0"/>
              </a:rPr>
              <a:t>Ángulos en los tres sistemas de medida</a:t>
            </a:r>
            <a:endParaRPr lang="es-ES" sz="2400" b="1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89210" name="Group 1146"/>
          <p:cNvGraphicFramePr>
            <a:graphicFrameLocks noGrp="1"/>
          </p:cNvGraphicFramePr>
          <p:nvPr>
            <p:ph type="tbl" idx="1"/>
          </p:nvPr>
        </p:nvGraphicFramePr>
        <p:xfrm>
          <a:off x="1331913" y="1736725"/>
          <a:ext cx="6961187" cy="4114801"/>
        </p:xfrm>
        <a:graphic>
          <a:graphicData uri="http://schemas.openxmlformats.org/drawingml/2006/table">
            <a:tbl>
              <a:tblPr/>
              <a:tblGrid>
                <a:gridCol w="1995487"/>
                <a:gridCol w="681038"/>
                <a:gridCol w="684212"/>
                <a:gridCol w="684213"/>
                <a:gridCol w="720725"/>
                <a:gridCol w="719137"/>
                <a:gridCol w="757238"/>
                <a:gridCol w="7191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S.sexagesimal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60 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45º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54º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210º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 centesimal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133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60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233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Radianes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S.sexagesimal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140º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315º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157º 30’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81º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240º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22º 30’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171º 53’14”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S. centesimal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155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55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55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175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90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66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190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98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59</a:t>
                      </a:r>
                      <a:r>
                        <a:rPr kumimoji="0" lang="es-ES_tradnl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Radianes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648" name="Object 1024"/>
          <p:cNvGraphicFramePr>
            <a:graphicFrameLocks noChangeAspect="1"/>
          </p:cNvGraphicFramePr>
          <p:nvPr/>
        </p:nvGraphicFramePr>
        <p:xfrm>
          <a:off x="3581400" y="2971800"/>
          <a:ext cx="176213" cy="457200"/>
        </p:xfrm>
        <a:graphic>
          <a:graphicData uri="http://schemas.openxmlformats.org/presentationml/2006/ole">
            <p:oleObj spid="_x0000_s155648" name="Ecuación" r:id="rId3" imgW="152280" imgH="393480" progId="">
              <p:embed/>
            </p:oleObj>
          </a:graphicData>
        </a:graphic>
      </p:graphicFrame>
      <p:graphicFrame>
        <p:nvGraphicFramePr>
          <p:cNvPr id="155649" name="Object 1025"/>
          <p:cNvGraphicFramePr>
            <a:graphicFrameLocks noChangeAspect="1"/>
          </p:cNvGraphicFramePr>
          <p:nvPr/>
        </p:nvGraphicFramePr>
        <p:xfrm>
          <a:off x="4267200" y="2971800"/>
          <a:ext cx="176213" cy="457200"/>
        </p:xfrm>
        <a:graphic>
          <a:graphicData uri="http://schemas.openxmlformats.org/presentationml/2006/ole">
            <p:oleObj spid="_x0000_s155649" name="Ecuación" r:id="rId4" imgW="152280" imgH="393480" progId="">
              <p:embed/>
            </p:oleObj>
          </a:graphicData>
        </a:graphic>
      </p:graphicFrame>
      <p:graphicFrame>
        <p:nvGraphicFramePr>
          <p:cNvPr id="155650" name="Object 1026"/>
          <p:cNvGraphicFramePr>
            <a:graphicFrameLocks noChangeAspect="1"/>
          </p:cNvGraphicFramePr>
          <p:nvPr/>
        </p:nvGraphicFramePr>
        <p:xfrm>
          <a:off x="5594350" y="2971800"/>
          <a:ext cx="280988" cy="457200"/>
        </p:xfrm>
        <a:graphic>
          <a:graphicData uri="http://schemas.openxmlformats.org/presentationml/2006/ole">
            <p:oleObj spid="_x0000_s155650" name="Ecuación" r:id="rId5" imgW="241200" imgH="393480" progId="">
              <p:embed/>
            </p:oleObj>
          </a:graphicData>
        </a:graphic>
      </p:graphicFrame>
      <p:graphicFrame>
        <p:nvGraphicFramePr>
          <p:cNvPr id="155651" name="Object 1027"/>
          <p:cNvGraphicFramePr>
            <a:graphicFrameLocks noChangeAspect="1"/>
          </p:cNvGraphicFramePr>
          <p:nvPr/>
        </p:nvGraphicFramePr>
        <p:xfrm>
          <a:off x="6324600" y="2971800"/>
          <a:ext cx="280988" cy="457200"/>
        </p:xfrm>
        <a:graphic>
          <a:graphicData uri="http://schemas.openxmlformats.org/presentationml/2006/ole">
            <p:oleObj spid="_x0000_s155651" name="Ecuación" r:id="rId6" imgW="241200" imgH="393480" progId="">
              <p:embed/>
            </p:oleObj>
          </a:graphicData>
        </a:graphic>
      </p:graphicFrame>
      <p:graphicFrame>
        <p:nvGraphicFramePr>
          <p:cNvPr id="155652" name="Object 1028"/>
          <p:cNvGraphicFramePr>
            <a:graphicFrameLocks noChangeAspect="1"/>
          </p:cNvGraphicFramePr>
          <p:nvPr/>
        </p:nvGraphicFramePr>
        <p:xfrm>
          <a:off x="7077075" y="2971800"/>
          <a:ext cx="206375" cy="533400"/>
        </p:xfrm>
        <a:graphic>
          <a:graphicData uri="http://schemas.openxmlformats.org/presentationml/2006/ole">
            <p:oleObj spid="_x0000_s155652" name="Ecuación" r:id="rId7" imgW="152280" imgH="393480" progId="">
              <p:embed/>
            </p:oleObj>
          </a:graphicData>
        </a:graphic>
      </p:graphicFrame>
      <p:graphicFrame>
        <p:nvGraphicFramePr>
          <p:cNvPr id="155653" name="Object 10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5653" name="Ecuación" r:id="rId8" imgW="114120" imgH="215640" progId="">
              <p:embed/>
            </p:oleObj>
          </a:graphicData>
        </a:graphic>
      </p:graphicFrame>
      <p:graphicFrame>
        <p:nvGraphicFramePr>
          <p:cNvPr id="155654" name="Object 1030"/>
          <p:cNvGraphicFramePr>
            <a:graphicFrameLocks noChangeAspect="1"/>
          </p:cNvGraphicFramePr>
          <p:nvPr/>
        </p:nvGraphicFramePr>
        <p:xfrm>
          <a:off x="4876800" y="2895600"/>
          <a:ext cx="420688" cy="685800"/>
        </p:xfrm>
        <a:graphic>
          <a:graphicData uri="http://schemas.openxmlformats.org/presentationml/2006/ole">
            <p:oleObj spid="_x0000_s155654" name="Ecuación" r:id="rId9" imgW="241200" imgH="393480" progId="">
              <p:embed/>
            </p:oleObj>
          </a:graphicData>
        </a:graphic>
      </p:graphicFrame>
      <p:graphicFrame>
        <p:nvGraphicFramePr>
          <p:cNvPr id="155655" name="Object 1031"/>
          <p:cNvGraphicFramePr>
            <a:graphicFrameLocks noChangeAspect="1"/>
          </p:cNvGraphicFramePr>
          <p:nvPr/>
        </p:nvGraphicFramePr>
        <p:xfrm>
          <a:off x="7772400" y="2971800"/>
          <a:ext cx="327025" cy="533400"/>
        </p:xfrm>
        <a:graphic>
          <a:graphicData uri="http://schemas.openxmlformats.org/presentationml/2006/ole">
            <p:oleObj spid="_x0000_s155655" name="Ecuación" r:id="rId10" imgW="241200" imgH="393480" progId="">
              <p:embed/>
            </p:oleObj>
          </a:graphicData>
        </a:graphic>
      </p:graphicFrame>
      <p:graphicFrame>
        <p:nvGraphicFramePr>
          <p:cNvPr id="155656" name="Object 1032"/>
          <p:cNvGraphicFramePr>
            <a:graphicFrameLocks noChangeAspect="1"/>
          </p:cNvGraphicFramePr>
          <p:nvPr/>
        </p:nvGraphicFramePr>
        <p:xfrm>
          <a:off x="4830763" y="5257800"/>
          <a:ext cx="373062" cy="609600"/>
        </p:xfrm>
        <a:graphic>
          <a:graphicData uri="http://schemas.openxmlformats.org/presentationml/2006/ole">
            <p:oleObj spid="_x0000_s155656" name="Ecuación" r:id="rId11" imgW="241200" imgH="393480" progId="">
              <p:embed/>
            </p:oleObj>
          </a:graphicData>
        </a:graphic>
      </p:graphicFrame>
      <p:graphicFrame>
        <p:nvGraphicFramePr>
          <p:cNvPr id="155657" name="Object 1033"/>
          <p:cNvGraphicFramePr>
            <a:graphicFrameLocks noChangeAspect="1"/>
          </p:cNvGraphicFramePr>
          <p:nvPr/>
        </p:nvGraphicFramePr>
        <p:xfrm>
          <a:off x="3429000" y="5334000"/>
          <a:ext cx="368300" cy="457200"/>
        </p:xfrm>
        <a:graphic>
          <a:graphicData uri="http://schemas.openxmlformats.org/presentationml/2006/ole">
            <p:oleObj spid="_x0000_s155657" name="Ecuación" r:id="rId12" imgW="317160" imgH="393480" progId="">
              <p:embed/>
            </p:oleObj>
          </a:graphicData>
        </a:graphic>
      </p:graphicFrame>
      <p:graphicFrame>
        <p:nvGraphicFramePr>
          <p:cNvPr id="155658" name="Object 1034"/>
          <p:cNvGraphicFramePr>
            <a:graphicFrameLocks noChangeAspect="1"/>
          </p:cNvGraphicFramePr>
          <p:nvPr/>
        </p:nvGraphicFramePr>
        <p:xfrm>
          <a:off x="4233863" y="5334000"/>
          <a:ext cx="280987" cy="457200"/>
        </p:xfrm>
        <a:graphic>
          <a:graphicData uri="http://schemas.openxmlformats.org/presentationml/2006/ole">
            <p:oleObj spid="_x0000_s155658" name="Ecuación" r:id="rId13" imgW="241200" imgH="393480" progId="">
              <p:embed/>
            </p:oleObj>
          </a:graphicData>
        </a:graphic>
      </p:graphicFrame>
      <p:graphicFrame>
        <p:nvGraphicFramePr>
          <p:cNvPr id="155659" name="Object 1035"/>
          <p:cNvGraphicFramePr>
            <a:graphicFrameLocks noChangeAspect="1"/>
          </p:cNvGraphicFramePr>
          <p:nvPr/>
        </p:nvGraphicFramePr>
        <p:xfrm>
          <a:off x="5562600" y="5334000"/>
          <a:ext cx="280988" cy="457200"/>
        </p:xfrm>
        <a:graphic>
          <a:graphicData uri="http://schemas.openxmlformats.org/presentationml/2006/ole">
            <p:oleObj spid="_x0000_s155659" name="Ecuación" r:id="rId14" imgW="241200" imgH="393480" progId="">
              <p:embed/>
            </p:oleObj>
          </a:graphicData>
        </a:graphic>
      </p:graphicFrame>
      <p:graphicFrame>
        <p:nvGraphicFramePr>
          <p:cNvPr id="155660" name="Object 1036"/>
          <p:cNvGraphicFramePr>
            <a:graphicFrameLocks noChangeAspect="1"/>
          </p:cNvGraphicFramePr>
          <p:nvPr/>
        </p:nvGraphicFramePr>
        <p:xfrm>
          <a:off x="6324600" y="5334000"/>
          <a:ext cx="280988" cy="457200"/>
        </p:xfrm>
        <a:graphic>
          <a:graphicData uri="http://schemas.openxmlformats.org/presentationml/2006/ole">
            <p:oleObj spid="_x0000_s155660" name="Ecuación" r:id="rId15" imgW="241200" imgH="393480" progId="">
              <p:embed/>
            </p:oleObj>
          </a:graphicData>
        </a:graphic>
      </p:graphicFrame>
      <p:graphicFrame>
        <p:nvGraphicFramePr>
          <p:cNvPr id="155661" name="Object 1037"/>
          <p:cNvGraphicFramePr>
            <a:graphicFrameLocks noChangeAspect="1"/>
          </p:cNvGraphicFramePr>
          <p:nvPr/>
        </p:nvGraphicFramePr>
        <p:xfrm>
          <a:off x="7137400" y="5334000"/>
          <a:ext cx="177800" cy="457200"/>
        </p:xfrm>
        <a:graphic>
          <a:graphicData uri="http://schemas.openxmlformats.org/presentationml/2006/ole">
            <p:oleObj spid="_x0000_s155661" name="Ecuación" r:id="rId16" imgW="1522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aderno">
  <a:themeElements>
    <a:clrScheme name="Cuaderno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Cu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aderno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presentaciones\Cuaderno.pot</Template>
  <TotalTime>3049</TotalTime>
  <Words>3451</Words>
  <Application>Microsoft Office PowerPoint</Application>
  <PresentationFormat>Presentación en pantalla (4:3)</PresentationFormat>
  <Paragraphs>984</Paragraphs>
  <Slides>63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5" baseType="lpstr">
      <vt:lpstr>Cuaderno</vt:lpstr>
      <vt:lpstr>Ecuación</vt:lpstr>
      <vt:lpstr>TRIGONOMETRÍA (Primera parte)</vt:lpstr>
      <vt:lpstr>Diapositiva 2</vt:lpstr>
      <vt:lpstr>Diapositiva 3</vt:lpstr>
      <vt:lpstr>NOCIONES PREVIAS</vt:lpstr>
      <vt:lpstr>1.a.     Proporcionalidad de segmentos y semejanza</vt:lpstr>
      <vt:lpstr>1.b. TEOREMA DE TALES</vt:lpstr>
      <vt:lpstr>Medida de ángulos</vt:lpstr>
      <vt:lpstr>Expresa los siguientes ángulos en los tres sistemas de medida</vt:lpstr>
      <vt:lpstr>Ángulos en los tres sistemas de medida</vt:lpstr>
      <vt:lpstr>RAZONES TRIGONOMÉTRICAS (R.T.)</vt:lpstr>
      <vt:lpstr>RAZONES TRIGONOMÉTRICAS (R.T.) DE UN ÁNGULO AGUDO</vt:lpstr>
      <vt:lpstr>RELACIÓN ENTRE LAS RAZONES TRIGONOMÉTRICAS DE UN ÁNGULO</vt:lpstr>
      <vt:lpstr>VALORES QUE PUEDEN TOMAR LAS RAZONES TRIGONOMETRICAS DE UN ANGULO AGUDO</vt:lpstr>
      <vt:lpstr>RAZONES TRIGONOMÉTRICAS DE 30º, 45º y 60º</vt:lpstr>
      <vt:lpstr>R.T. DE LOS ÁNGULOS 30º y 60º  (1)</vt:lpstr>
      <vt:lpstr>R.T. DE LOS ÁNGULOS 30º y 60º  (2)</vt:lpstr>
      <vt:lpstr>RAZONES TRIGONOMÉTRICAS DE 45º  (1)</vt:lpstr>
      <vt:lpstr>RAZONES TRIGONOMÉTRICAS DE 45º (2)</vt:lpstr>
      <vt:lpstr>R.T. DE ÁNGULOS COMPLEMENTARIOS                                </vt:lpstr>
      <vt:lpstr>R.T. DE ÁNGULOS COMPLEMENTARIOS                                </vt:lpstr>
      <vt:lpstr>RELACIÓN FUNDAMENTAL DE TRIGONOMETRÍA</vt:lpstr>
      <vt:lpstr>Diapositiva 22</vt:lpstr>
      <vt:lpstr>R.T. DE LOS ÁNGULOS 0º Y 90º</vt:lpstr>
      <vt:lpstr>Circunferencia goniométrica</vt:lpstr>
      <vt:lpstr>CIRCUNFERENCIA GONIOMÉTRICA</vt:lpstr>
      <vt:lpstr>RAZONES TRIGONOMÉTRICAS DE UN ÁNGULO CUALQUIERA</vt:lpstr>
      <vt:lpstr>SENO Y COSENO DE UN ÁNGULO CUALQUIERA.  VALORES Y SIGNO.</vt:lpstr>
      <vt:lpstr>TANGENTE Y COTANGENTE DE UN ÁNGULO CUALQUIERA.  VALORES Y SIGNO.</vt:lpstr>
      <vt:lpstr>RAZONES TRIGONOMÉTRICAS DE 120º</vt:lpstr>
      <vt:lpstr>RAZONES TRIGONOMÉTRICAS DE 135º</vt:lpstr>
      <vt:lpstr>RAZONES TRIGONOMÉTRICAS DE 150º</vt:lpstr>
      <vt:lpstr>RELACIÓN ENTRE LAS RAZONES TRIGONOMÉTRICAS DE ÁNGULOS SUPLEMENTARIOS</vt:lpstr>
      <vt:lpstr>RAZONES TRIGONOMÉTRICAS DE 210º</vt:lpstr>
      <vt:lpstr>RAZONES TRIGONOMÉTRICAS DE 225º</vt:lpstr>
      <vt:lpstr>RAZONES TRIGONOMÉTRICAS DE 240º</vt:lpstr>
      <vt:lpstr>RELACIÓN ENTRE LAS RAZONES TRIGONOMÉTRICAS DE ÁNGULOS QUE DIFIEREN EN 180º</vt:lpstr>
      <vt:lpstr>RAZONES TRIGONOMÉTRICAS DE 300º</vt:lpstr>
      <vt:lpstr>RAZONES TRIGONOMÉTRICAS DE 315º</vt:lpstr>
      <vt:lpstr>RAZONES TRIGONOMÉTRICAS DE 330º  (las mismas que las de –30º)</vt:lpstr>
      <vt:lpstr>RELACIÓN ENTRE LAS RAZONES TRIGONOMÉTRICAS DE ÁNGULOS QUE SUMAN 360º</vt:lpstr>
      <vt:lpstr>RELACIÓN ENTRE LAS RAZONES TRIGONOMÉTRICAS DE ÁNGULOS OPUESTOS</vt:lpstr>
      <vt:lpstr>RAZONES TRIGONOMÉTRICAS DE UN ÁNGULO MAYOR DE UNA CIRCUNFERENCIA</vt:lpstr>
      <vt:lpstr>RELACIÓN ENTRE LAS RAZONES TRIGONOMÉTRICAS DE ÁNGULOS QUE DIFIEREN EN 270º</vt:lpstr>
      <vt:lpstr>RELACIÓN ENTRE LAS RAZONES TRIGONOMÉTRICAS DE ÁNGULOS COMPLEMENTARIOS</vt:lpstr>
      <vt:lpstr>SENO DE 0º , 90º,180º, 270º y 360º</vt:lpstr>
      <vt:lpstr>COSENO DE 0º , 90º,180º, 270º y 360º</vt:lpstr>
      <vt:lpstr>TANGENTE DE 0º , 90º,180º, 270º y 360º</vt:lpstr>
      <vt:lpstr>COTANGENTE DE 0º , 90º,180º, 270º y 360º</vt:lpstr>
      <vt:lpstr>VALORES Y SIGNO QUE TOMAN LAS RAZONES TRIGONOMETRICAS DE UN ANGULO</vt:lpstr>
      <vt:lpstr>TRIGONOMETRÍA (Segunda parte)</vt:lpstr>
      <vt:lpstr>Diapositiva 51</vt:lpstr>
      <vt:lpstr>Diapositiva 52</vt:lpstr>
      <vt:lpstr>TEOREMA DEL SENO</vt:lpstr>
      <vt:lpstr>Medida de los ángulos en una circunferencia</vt:lpstr>
      <vt:lpstr>Medida de los ángulos en una circunferencia</vt:lpstr>
      <vt:lpstr>Consecuencia del TEOREMA DEL SENO</vt:lpstr>
      <vt:lpstr> Consecuencia del TEOREMA DEL SENO Área de un triángulo</vt:lpstr>
      <vt:lpstr> Consecuencia del TEOREMA DEL SENO Área de un triángulo</vt:lpstr>
      <vt:lpstr> TEOREMA DEL COSENO </vt:lpstr>
      <vt:lpstr>Diapositiva 60</vt:lpstr>
      <vt:lpstr>CONSECUENCIAS DEL TEOREMA DEL COSENO Área de un triángulo.  Fórmula de Herón</vt:lpstr>
      <vt:lpstr>CONSECUENCIAS DEL TEOREMA DEL COSENO Área de un triángulo.  Fórmula de Herón</vt:lpstr>
      <vt:lpstr>Diapositiva 63</vt:lpstr>
    </vt:vector>
  </TitlesOfParts>
  <Company>familia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maria</dc:creator>
  <cp:lastModifiedBy>usuario</cp:lastModifiedBy>
  <cp:revision>149</cp:revision>
  <dcterms:created xsi:type="dcterms:W3CDTF">2005-06-28T15:23:55Z</dcterms:created>
  <dcterms:modified xsi:type="dcterms:W3CDTF">2018-03-14T12:36:30Z</dcterms:modified>
</cp:coreProperties>
</file>